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671" autoAdjust="0"/>
  </p:normalViewPr>
  <p:slideViewPr>
    <p:cSldViewPr>
      <p:cViewPr>
        <p:scale>
          <a:sx n="100" d="100"/>
          <a:sy n="100" d="100"/>
        </p:scale>
        <p:origin x="-1302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02131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7504" y="6524764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Copyright © 2012</a:t>
            </a:r>
            <a:r>
              <a:rPr lang="en-US" sz="800" baseline="0" dirty="0" smtClean="0"/>
              <a:t> DAVID Holding Company</a:t>
            </a:r>
            <a:endParaRPr lang="bg-BG" sz="800" dirty="0"/>
          </a:p>
        </p:txBody>
      </p:sp>
    </p:spTree>
    <p:extLst>
      <p:ext uri="{BB962C8B-B14F-4D97-AF65-F5344CB8AC3E}">
        <p14:creationId xmlns="" xmlns:p14="http://schemas.microsoft.com/office/powerpoint/2010/main" val="194794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en-us/download/details.aspx?id=22973" TargetMode="External"/><Relationship Id="rId2" Type="http://schemas.openxmlformats.org/officeDocument/2006/relationships/hyperlink" Target="http://www.microsoft.com/visualstudio/en-us/products/2010-editions/express-iso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indview.net/Books/TIJ/" TargetMode="External"/><Relationship Id="rId5" Type="http://schemas.openxmlformats.org/officeDocument/2006/relationships/hyperlink" Target="http://www.introprogramming.info/intro-csharp-book/" TargetMode="External"/><Relationship Id="rId4" Type="http://schemas.openxmlformats.org/officeDocument/2006/relationships/hyperlink" Target="http://www.devbg.org/dotnetboo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611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Курс по програмиране за напреднали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Ден първи. Обектно програмиране (част 1):</a:t>
            </a:r>
          </a:p>
          <a:p>
            <a:endParaRPr lang="bg-BG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Въведение в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Microsoft .NET Framework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и езика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C#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Common Language Runtime (CLR)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Base Class Library;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Обектно-ориентирано програмиране;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Обекти и к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ласове. Полета и методи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Наследяване и композиция;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Абстрактни класове и интерфейси;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Видимост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Конструктори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Някои ключови думи;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Полиморфизъм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Полезни връзки и литература.</a:t>
            </a:r>
            <a:endParaRPr lang="bg-BG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4128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Видимост. Конструктори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Определянето на видимостта на опрелени класове и техните членове дава възможност за контролиране на достъпа до данните;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Видимост на класове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по подразбиране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“internal”)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public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– пълна видимост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internal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– видимост само в рамките на текущото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private –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видимост само в рамките на настоящия клас.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Видимост на член-променливи и член-методи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по подразбиране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“private”)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public –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пълна видимост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protected –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видимост само в рамките на текущия клас и неговите наследници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private –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видимост само в рамките на текущия клас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internal –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видимост само в рамките на текущото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assembly;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protected internal –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комбинация от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protected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и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internal.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Конструкторите на нов глас: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Параметризиране на създаването на обекти;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Подразбиращи се конструктори;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Извикване на един конструктор от друг конструктор;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Извикване на конструктори на базовия клас;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Private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конструктори (фабрики);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Singleton.</a:t>
            </a:r>
          </a:p>
        </p:txBody>
      </p:sp>
    </p:spTree>
    <p:extLst>
      <p:ext uri="{BB962C8B-B14F-4D97-AF65-F5344CB8AC3E}">
        <p14:creationId xmlns=""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3529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Някои ключови думи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“o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verride”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припокриване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);</a:t>
            </a:r>
            <a:endParaRPr lang="bg-BG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“overload”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претоварване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  <a:endParaRPr lang="bg-BG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new”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при дефинирането на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метод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“static”;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readonly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”;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“virtual”;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2678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Полиморфизъм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4818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Полезни връзки и литература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Полезни връзки: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Microsoft Visual Studio 2010 Express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bg-BG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www.microsoft.com/visualstudio/en-us/products/2010-editions/express-iso</a:t>
            </a:r>
            <a:endParaRPr lang="bg-BG" dirty="0" smtClean="0"/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Microsoft SQL Server 2008 Express with Tools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://www.microsoft.com/en-us/download/details.aspx?id=22973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bg-BG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Литератора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bg-BG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“Програмиране за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.NET Framework”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на С. Наков и колектив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  <a:hlinkClick r:id="rId4"/>
              </a:rPr>
              <a:t>http://www.devbg.org/dotnetbook/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“Въведение в програмирането със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C#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” на С. Наков, В. Колев и колектив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hlinkClick r:id="rId5"/>
              </a:rPr>
              <a:t>http://www.introprogramming.info/intro-csharp-book/</a:t>
            </a:r>
            <a:endParaRPr lang="bg-BG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“Thinking in Java”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на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B.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Eckel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hlinkClick r:id="rId6"/>
              </a:rPr>
              <a:t>http://www.mindview.net/Books/TIJ/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4704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Въведение в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.NET Framework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Microsoft .NET Framework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е софтуерна рамка създадена през 2000 г.: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Работи върху операционните системи на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Microsoft Windows 98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и по-нови клиентски операционни системи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Windows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Windows NT 4.0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и по-нови сървърни операционни системи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Windows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Microsoft .NET Framework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се състои от два основни компонента: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Base Class Library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(BCL)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Common Language Runtime (CLR).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Настоящата версия е 4.0;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Типична среда за разработка на приложения е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Microsoft Visual Studio;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Свободна и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open source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алтернатива на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.NET Framework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е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Mono: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Mono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се стреми към максимална съвместимост с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.NET Framework;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Работи върху множество операционни системи сред които:</a:t>
            </a:r>
          </a:p>
          <a:p>
            <a:pPr lvl="2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Android, BSD,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Linux, OS X, Windows, Solaris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и др..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В настоящия курс ще използваме комбинацията от: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Microsoft Visual C# 2010 Express Edition;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Microsoft Visual Web Developer 2010 Express Edition;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Microsoft .NET Framework 4.0.</a:t>
            </a:r>
          </a:p>
        </p:txBody>
      </p:sp>
    </p:spTree>
    <p:extLst>
      <p:ext uri="{BB962C8B-B14F-4D97-AF65-F5344CB8AC3E}">
        <p14:creationId xmlns=""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4378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Common Language Runtime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Виртуална среда изпълняваща програмите написани за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.NET Framework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Осигурява на работещите в нея приложения: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сигурност;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управление на паметта;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обработката на грешки.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Създава междинен слой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или още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MSIL)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между хардуерната среда и изпълняваното приложение;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Максимална независимост от хардуера и операционната система;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Дава възможност за използване на различни езици за програмиране, сред които: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C#;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Visual Basic .NET;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F#;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IronPython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J#;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и др..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28249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Base Class Library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Мащабна библиотека от предварително реализирани функционалности;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Осигурява функционалност като: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потребителски интерфейс;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достъп до данни;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свързване с бази данни;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криптография;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разработка уеб приложения;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често използвани алгоритми;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мрежова свързаност.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Софтуерът за .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NET Framework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представлява комбинация от собствен код и използваните от него функционалности на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.NET Framework;</a:t>
            </a:r>
            <a:endParaRPr lang="bg-BG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6034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Обектно-ориентирано програмиране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Основни цели на обектно-ориентираното програмиране (ООП):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Моделира обектите в реалния свят и отношенията между тях;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Позволява работа с абстрактни данни и операции;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Капсулира кода и опростява кода, като позволява неговото преизползване.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Smalltalk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Език създаден през 1970те;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Създаден от работна група в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Xerox (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пак ли?!) предвождана от Алън Кей;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Създаден предимно за целите на обучението;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Първи успешен ОО език за програмиране;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Използван за основа на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Java.</a:t>
            </a:r>
            <a:endParaRPr lang="bg-BG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Основни характеристики на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Smalltalk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Всичко е обект;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Програмата е купчина обекти казващи си един на друг какво да правят, като си изпращат съобщения;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Всеки обект има собствена памет състояща се от други обекти;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Всеки обект си има тип;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Всички обекти от един и същи тип могат да получават едни и същи съобщения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5826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Обекти и класове. Полета и методи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Според Грейди Буч (един от създателите на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UML)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, всеки обект се характеризира със: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състояние;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поведение;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идентичност.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Множеството обекти с еднакви характеристики, но различна идентичност, формират т.нар. “класове”. Правилата “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is-a”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и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“is-like-a”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Полета (или член-променливи):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Данни с определено име и тип специфични за конкретния клас обекти;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Мога да имат различна стойност за всеки обект от конкретния клас;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Множеството от полета описва </a:t>
            </a:r>
            <a:r>
              <a:rPr lang="bg-BG" u="sng" dirty="0" smtClean="0">
                <a:solidFill>
                  <a:schemeClr val="bg1">
                    <a:lumMod val="50000"/>
                  </a:schemeClr>
                </a:solidFill>
              </a:rPr>
              <a:t>състоянието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на конкретния обект.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Методи (или член-функции):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Функция с определено име, параметри и резултат (прототип) за конкретния клас обекти;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Определя определено </a:t>
            </a:r>
            <a:r>
              <a:rPr lang="bg-BG" u="sng" dirty="0" smtClean="0">
                <a:solidFill>
                  <a:schemeClr val="bg1">
                    <a:lumMod val="50000"/>
                  </a:schemeClr>
                </a:solidFill>
              </a:rPr>
              <a:t>поведение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на обектите от конкретния клас.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Референции: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Указатели към вида на конкретни данни и мястото им в паметта;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u="sng" dirty="0" smtClean="0">
                <a:solidFill>
                  <a:schemeClr val="bg1">
                    <a:lumMod val="50000"/>
                  </a:schemeClr>
                </a:solidFill>
              </a:rPr>
              <a:t>Идентифицират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обектите, за да позволят работа с тях.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4530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Наследяване и композиция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Преизползването на код – основна цел на мързеливия програмист;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Наследяване (или правилото “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is-a”)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Изразява едновременно сходството на два класа и особеностите на по-специфичния от тях;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Дава възможност за отразяване на особеностите на определено подмножество (подклас) обекти.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Композиция (или правилото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“has-a”)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Изразява формирането на един клас от съвкупността на други класове;</a:t>
            </a:r>
          </a:p>
          <a:p>
            <a:pPr lvl="1"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Скрива особеностите на съставящите класове (напр. автомобил и неговите компоненти).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Един клас може да има само един базов клас (не се позволява т.нар. “множествено наследяване”).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3290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Абстрактни класове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Абстрактни са методите (член-функциите), които са общи за определен клас обекти (напр. “астрономически обект”), но конкретната им реализация зависи от точния вид на обекта (напр. “планета”, “спътник” и др.);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Абстрактните методи (член-функции) нямат тяло, а само прототип – “имплементацията” става в наследниците;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Абстрактен клас е клас, който съдържа поне един абстрактен метод (член-функция);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Обекти могат да бъдат създавани само от конкретни класове, не и от абстрактни;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Абстрактните класове целят да отделят общи особености (свойства и/или поведение) на определен клас обекти. 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2099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Интерфейси</a:t>
            </a:r>
            <a:endParaRPr lang="bg-B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Интерфейсите могат да се разглеждат като напълно абстрактни базови класове;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Класовете се “разширяват” 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“extends”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в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Java)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, а интерфейсите се “имплементират” 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“implements”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в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Java);</a:t>
            </a:r>
            <a:endParaRPr lang="bg-BG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Един клас може разшири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точно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един базов клас, но може да имплементира множество интерфейси;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chemeClr val="bg1">
                    <a:lumMod val="50000"/>
                  </a:schemeClr>
                </a:solidFill>
              </a:rPr>
              <a:t> Интерфейсите позволяват свойствата на обектите от даден клас да бъдат разглеждани в една или друга тяхна съвкупност (напр. служител с множество длъжности).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1271</Words>
  <Application>Microsoft Office PowerPoint</Application>
  <PresentationFormat>On-screen Show (4:3)</PresentationFormat>
  <Paragraphs>147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Stanimir Jovchev</dc:creator>
  <cp:lastModifiedBy>Valery</cp:lastModifiedBy>
  <cp:revision>93</cp:revision>
  <dcterms:created xsi:type="dcterms:W3CDTF">2012-08-31T08:16:31Z</dcterms:created>
  <dcterms:modified xsi:type="dcterms:W3CDTF">2012-09-03T14:32:22Z</dcterms:modified>
</cp:coreProperties>
</file>