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D36B8457-FA2B-428A-9245-8E9F1CE541BC}">
          <p14:sldIdLst>
            <p14:sldId id="256"/>
            <p14:sldId id="257"/>
          </p14:sldIdLst>
        </p14:section>
        <p14:section name="Конзолен вход и изход" id="{5D132B84-E0A6-4FAB-B91C-38942873E568}">
          <p14:sldIdLst>
            <p14:sldId id="258"/>
            <p14:sldId id="260"/>
            <p14:sldId id="261"/>
            <p14:sldId id="262"/>
            <p14:sldId id="259"/>
          </p14:sldIdLst>
        </p14:section>
        <p14:section name="Условни преходи и цикли" id="{70362517-D727-40FC-A9B1-9DF5E6B71FFB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Масиви" id="{A84B386D-53FA-446D-A10E-71D7E275F97C}">
          <p14:sldIdLst>
            <p14:sldId id="269"/>
            <p14:sldId id="270"/>
            <p14:sldId id="275"/>
          </p14:sldIdLst>
        </p14:section>
        <p14:section name="Многомерни масиви" id="{2C608877-B337-4B00-9686-401B1B6E9794}">
          <p14:sldIdLst>
            <p14:sldId id="271"/>
            <p14:sldId id="272"/>
            <p14:sldId id="273"/>
            <p14:sldId id="274"/>
          </p14:sldIdLst>
        </p14:section>
        <p14:section name="Край" id="{D3AABC1E-C723-4BFC-BCDE-A7B0C8F787C6}">
          <p14:sldIdLst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D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084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33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1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77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vdachev" TargetMode="External"/><Relationship Id="rId4" Type="http://schemas.openxmlformats.org/officeDocument/2006/relationships/hyperlink" Target="https://twitter.com/vdachev" TargetMode="External"/><Relationship Id="rId9" Type="http://schemas.openxmlformats.org/officeDocument/2006/relationships/hyperlink" Target="https://www.facebook.com/groups/david.academ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програмиране на </a:t>
            </a:r>
            <a:r>
              <a:rPr lang="en-US" dirty="0" smtClean="0"/>
              <a:t>C#</a:t>
            </a:r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Занятие №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bg-B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bg-BG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bg-B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Конзолен вход и изход</a:t>
            </a:r>
            <a:r>
              <a:rPr lang="bg-B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bg-B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Условни </a:t>
            </a:r>
            <a:r>
              <a:rPr lang="bg-B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преходи. Масиви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Условни преходи и цикли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„безусловен преход“? Оператор „</a:t>
            </a:r>
            <a:r>
              <a:rPr lang="en-US" sz="2800" dirty="0" err="1" smtClean="0"/>
              <a:t>goto</a:t>
            </a:r>
            <a:r>
              <a:rPr lang="en-US" sz="2800" dirty="0" smtClean="0"/>
              <a:t>”</a:t>
            </a:r>
            <a:endParaRPr lang="bg-BG" sz="2800" dirty="0" smtClean="0"/>
          </a:p>
          <a:p>
            <a:r>
              <a:rPr lang="bg-BG" sz="2800" dirty="0" smtClean="0"/>
              <a:t>Какво е „условен преход“?</a:t>
            </a:r>
          </a:p>
          <a:p>
            <a:pPr lvl="1"/>
            <a:r>
              <a:rPr lang="bg-BG" sz="2400" dirty="0" smtClean="0"/>
              <a:t>Конструкция в езика за програмиране позволяваща (не)извършването на една или повече операции в зависимост от дадено условие</a:t>
            </a:r>
          </a:p>
          <a:p>
            <a:r>
              <a:rPr lang="bg-BG" sz="2800" dirty="0" smtClean="0"/>
              <a:t>Основни условни преходи</a:t>
            </a:r>
            <a:endParaRPr lang="en-US" sz="2800" dirty="0" smtClean="0"/>
          </a:p>
          <a:p>
            <a:pPr lvl="1"/>
            <a:r>
              <a:rPr lang="bg-BG" sz="2400" dirty="0" smtClean="0"/>
              <a:t>Конструкции „</a:t>
            </a:r>
            <a:r>
              <a:rPr lang="en-US" sz="2400" dirty="0" smtClean="0"/>
              <a:t>if”</a:t>
            </a:r>
            <a:r>
              <a:rPr lang="bg-BG" sz="2400" dirty="0"/>
              <a:t> </a:t>
            </a:r>
            <a:r>
              <a:rPr lang="bg-BG" sz="2400" dirty="0" smtClean="0"/>
              <a:t>и „</a:t>
            </a:r>
            <a:r>
              <a:rPr lang="en-US" sz="2400" dirty="0" smtClean="0"/>
              <a:t>if-else”</a:t>
            </a:r>
            <a:endParaRPr lang="bg-BG" sz="2400" dirty="0" smtClean="0"/>
          </a:p>
          <a:p>
            <a:pPr lvl="1"/>
            <a:r>
              <a:rPr lang="bg-BG" sz="2400" dirty="0" smtClean="0"/>
              <a:t>Вложени конструкции „</a:t>
            </a:r>
            <a:r>
              <a:rPr lang="en-US" sz="2400" dirty="0" smtClean="0"/>
              <a:t>if” </a:t>
            </a:r>
            <a:r>
              <a:rPr lang="bg-BG" sz="2400" dirty="0" smtClean="0"/>
              <a:t>и „</a:t>
            </a:r>
            <a:r>
              <a:rPr lang="en-US" sz="2400" dirty="0" smtClean="0"/>
              <a:t>if-else”</a:t>
            </a:r>
          </a:p>
          <a:p>
            <a:pPr lvl="1"/>
            <a:r>
              <a:rPr lang="bg-BG" sz="2400" dirty="0" smtClean="0"/>
              <a:t>Редуващи се конструкции </a:t>
            </a:r>
            <a:r>
              <a:rPr lang="bg-BG" sz="2400" dirty="0"/>
              <a:t>„</a:t>
            </a:r>
            <a:r>
              <a:rPr lang="en-US" sz="2400" dirty="0"/>
              <a:t>if” </a:t>
            </a:r>
            <a:r>
              <a:rPr lang="bg-BG" sz="2400" dirty="0"/>
              <a:t>и „</a:t>
            </a:r>
            <a:r>
              <a:rPr lang="en-US" sz="2400" dirty="0"/>
              <a:t>if-else</a:t>
            </a:r>
            <a:r>
              <a:rPr lang="en-US" sz="2400" dirty="0" smtClean="0"/>
              <a:t>”</a:t>
            </a:r>
          </a:p>
          <a:p>
            <a:pPr lvl="1"/>
            <a:r>
              <a:rPr lang="bg-BG" sz="2400" dirty="0" smtClean="0"/>
              <a:t>Конструкция „</a:t>
            </a:r>
            <a:r>
              <a:rPr lang="en-US" sz="2400" dirty="0" smtClean="0"/>
              <a:t>switch-case”. </a:t>
            </a:r>
            <a:r>
              <a:rPr lang="bg-BG" sz="2400" dirty="0" smtClean="0"/>
              <a:t>Добри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292833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Условни преходи и цикли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„цикъл“?</a:t>
            </a:r>
          </a:p>
          <a:p>
            <a:pPr lvl="1"/>
            <a:r>
              <a:rPr lang="bg-BG" sz="2400" dirty="0" smtClean="0"/>
              <a:t>Цикълът е редица от съждения, които се задават веднъж, но могат да се изпълняват многократно и последователно</a:t>
            </a:r>
          </a:p>
          <a:p>
            <a:r>
              <a:rPr lang="bg-BG" sz="2800" dirty="0" smtClean="0"/>
              <a:t>Видове цикли</a:t>
            </a:r>
            <a:endParaRPr lang="en-US" sz="2800" dirty="0" smtClean="0"/>
          </a:p>
          <a:p>
            <a:pPr lvl="1"/>
            <a:r>
              <a:rPr lang="bg-BG" sz="2400" dirty="0" smtClean="0"/>
              <a:t>Цикли с предусловие</a:t>
            </a:r>
          </a:p>
          <a:p>
            <a:pPr lvl="1"/>
            <a:r>
              <a:rPr lang="bg-BG" sz="2400" dirty="0" smtClean="0"/>
              <a:t>Цикли с </a:t>
            </a:r>
            <a:r>
              <a:rPr lang="bg-BG" sz="2400" dirty="0" err="1" smtClean="0"/>
              <a:t>постусловие</a:t>
            </a:r>
            <a:endParaRPr lang="en-US" sz="2400" dirty="0" smtClean="0"/>
          </a:p>
          <a:p>
            <a:pPr lvl="1"/>
            <a:r>
              <a:rPr lang="bg-BG" sz="2400" dirty="0" smtClean="0"/>
              <a:t>Крайни цикли</a:t>
            </a:r>
            <a:endParaRPr lang="en-US" sz="2400" dirty="0" smtClean="0"/>
          </a:p>
          <a:p>
            <a:pPr lvl="1"/>
            <a:r>
              <a:rPr lang="bg-BG" sz="2400" dirty="0" smtClean="0"/>
              <a:t>Безкрайни цикли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521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Условни преходи и цикли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Конструиране на цикли</a:t>
            </a:r>
          </a:p>
          <a:p>
            <a:pPr lvl="1"/>
            <a:r>
              <a:rPr lang="bg-BG" sz="2400" dirty="0" smtClean="0"/>
              <a:t>Цикъл с предусловие „</a:t>
            </a:r>
            <a:r>
              <a:rPr lang="en-US" sz="2400" dirty="0" smtClean="0"/>
              <a:t>while”</a:t>
            </a:r>
          </a:p>
          <a:p>
            <a:pPr lvl="1"/>
            <a:r>
              <a:rPr lang="bg-BG" sz="2400" dirty="0" smtClean="0"/>
              <a:t>Цикъл с </a:t>
            </a:r>
            <a:r>
              <a:rPr lang="bg-BG" sz="2400" dirty="0" err="1" smtClean="0"/>
              <a:t>постусловие</a:t>
            </a:r>
            <a:r>
              <a:rPr lang="bg-BG" sz="2400" dirty="0" smtClean="0"/>
              <a:t> „</a:t>
            </a:r>
            <a:r>
              <a:rPr lang="en-US" sz="2400" dirty="0" smtClean="0"/>
              <a:t>do-while”</a:t>
            </a:r>
          </a:p>
          <a:p>
            <a:pPr lvl="1"/>
            <a:r>
              <a:rPr lang="bg-BG" sz="2400" dirty="0" smtClean="0"/>
              <a:t>Цикъл „</a:t>
            </a:r>
            <a:r>
              <a:rPr lang="en-US" sz="2400" dirty="0" smtClean="0"/>
              <a:t>for”</a:t>
            </a:r>
          </a:p>
          <a:p>
            <a:pPr lvl="1"/>
            <a:r>
              <a:rPr lang="bg-BG" sz="2400" dirty="0" smtClean="0"/>
              <a:t>Цикъл „</a:t>
            </a:r>
            <a:r>
              <a:rPr lang="en-US" sz="2400" dirty="0" err="1" smtClean="0"/>
              <a:t>foreach</a:t>
            </a:r>
            <a:r>
              <a:rPr lang="en-US" sz="2400" dirty="0" smtClean="0"/>
              <a:t>”</a:t>
            </a:r>
            <a:endParaRPr lang="bg-BG" sz="2400" dirty="0" smtClean="0"/>
          </a:p>
          <a:p>
            <a:pPr lvl="1"/>
            <a:r>
              <a:rPr lang="bg-BG" sz="2400" dirty="0" smtClean="0"/>
              <a:t>Оператори „</a:t>
            </a:r>
            <a:r>
              <a:rPr lang="en-US" sz="2400" dirty="0" smtClean="0"/>
              <a:t>break”, </a:t>
            </a:r>
            <a:r>
              <a:rPr lang="bg-BG" sz="2400" dirty="0" smtClean="0"/>
              <a:t>„</a:t>
            </a:r>
            <a:r>
              <a:rPr lang="en-US" sz="2400" dirty="0" smtClean="0"/>
              <a:t>continue” </a:t>
            </a:r>
            <a:r>
              <a:rPr lang="bg-BG" sz="2400" dirty="0" smtClean="0"/>
              <a:t>и „</a:t>
            </a:r>
            <a:r>
              <a:rPr lang="en-US" sz="2400" dirty="0" err="1" smtClean="0"/>
              <a:t>goto</a:t>
            </a:r>
            <a:r>
              <a:rPr lang="en-US" sz="2400" dirty="0" smtClean="0"/>
              <a:t>”</a:t>
            </a:r>
          </a:p>
          <a:p>
            <a:pPr lvl="1"/>
            <a:r>
              <a:rPr lang="bg-BG" sz="2400" dirty="0" smtClean="0"/>
              <a:t>Вложени цикли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45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Условни преходи и цикли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bg-BG" dirty="0" smtClean="0">
                <a:solidFill>
                  <a:schemeClr val="accent3"/>
                </a:solidFill>
              </a:rPr>
              <a:t>ДЕМО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„масив“?</a:t>
            </a:r>
          </a:p>
          <a:p>
            <a:pPr lvl="1"/>
            <a:r>
              <a:rPr lang="bg-BG" sz="2400" dirty="0" smtClean="0"/>
              <a:t>Масивът е редица от определен брой елементи от един и същи тип данни</a:t>
            </a:r>
          </a:p>
          <a:p>
            <a:r>
              <a:rPr lang="bg-BG" sz="2800" dirty="0" smtClean="0"/>
              <a:t>Характеристики на масивите</a:t>
            </a:r>
          </a:p>
          <a:p>
            <a:pPr lvl="1"/>
            <a:r>
              <a:rPr lang="bg-BG" sz="2400" dirty="0" smtClean="0"/>
              <a:t>Наименование</a:t>
            </a:r>
          </a:p>
          <a:p>
            <a:pPr lvl="1"/>
            <a:r>
              <a:rPr lang="bg-BG" sz="2400" dirty="0" smtClean="0"/>
              <a:t>Тип данни на елементите в масива</a:t>
            </a:r>
          </a:p>
          <a:p>
            <a:pPr lvl="1"/>
            <a:r>
              <a:rPr lang="bg-BG" sz="2400" dirty="0" smtClean="0"/>
              <a:t>Големина/брой на елементите в масива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33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Работа с масиви</a:t>
            </a:r>
          </a:p>
          <a:p>
            <a:pPr lvl="1"/>
            <a:r>
              <a:rPr lang="bg-BG" sz="2400" dirty="0" smtClean="0"/>
              <a:t>Ограничения</a:t>
            </a:r>
          </a:p>
          <a:p>
            <a:pPr lvl="1"/>
            <a:r>
              <a:rPr lang="bg-BG" sz="2400" dirty="0" smtClean="0"/>
              <a:t>Деклариране</a:t>
            </a:r>
          </a:p>
          <a:p>
            <a:pPr lvl="1"/>
            <a:r>
              <a:rPr lang="bg-BG" sz="2400" dirty="0" smtClean="0"/>
              <a:t>Създаване и инициализация</a:t>
            </a:r>
          </a:p>
          <a:p>
            <a:pPr lvl="1"/>
            <a:r>
              <a:rPr lang="bg-BG" sz="2400" dirty="0" smtClean="0"/>
              <a:t>Достъпване на елемент</a:t>
            </a:r>
          </a:p>
          <a:p>
            <a:pPr lvl="1"/>
            <a:r>
              <a:rPr lang="bg-BG" sz="2400" dirty="0" smtClean="0"/>
              <a:t>Обхождане</a:t>
            </a:r>
          </a:p>
          <a:p>
            <a:pPr lvl="1"/>
            <a:r>
              <a:rPr lang="bg-BG" sz="2400" dirty="0" smtClean="0"/>
              <a:t>Копиране</a:t>
            </a:r>
          </a:p>
        </p:txBody>
      </p:sp>
    </p:spTree>
    <p:extLst>
      <p:ext uri="{BB962C8B-B14F-4D97-AF65-F5344CB8AC3E}">
        <p14:creationId xmlns:p14="http://schemas.microsoft.com/office/powerpoint/2010/main" val="290847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smtClean="0"/>
              <a:t>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bg-BG" dirty="0" smtClean="0">
                <a:solidFill>
                  <a:schemeClr val="accent3"/>
                </a:solidFill>
              </a:rPr>
              <a:t>ДЕМО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Многомерни 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„многомерен масив“?</a:t>
            </a:r>
          </a:p>
          <a:p>
            <a:pPr lvl="1"/>
            <a:r>
              <a:rPr lang="bg-BG" sz="2400" dirty="0" smtClean="0"/>
              <a:t>Многомерни са масивите с повече от едно измерения</a:t>
            </a:r>
          </a:p>
          <a:p>
            <a:r>
              <a:rPr lang="bg-BG" sz="2800" dirty="0" smtClean="0"/>
              <a:t>Характеристики на многомерните масиви</a:t>
            </a:r>
          </a:p>
          <a:p>
            <a:pPr lvl="1"/>
            <a:r>
              <a:rPr lang="bg-BG" sz="2400" dirty="0" smtClean="0"/>
              <a:t>Наименование</a:t>
            </a:r>
          </a:p>
          <a:p>
            <a:pPr lvl="1"/>
            <a:r>
              <a:rPr lang="bg-BG" sz="2400" dirty="0" smtClean="0"/>
              <a:t>Тип данни на елементите в масива</a:t>
            </a:r>
          </a:p>
          <a:p>
            <a:pPr lvl="1"/>
            <a:r>
              <a:rPr lang="bg-BG" sz="2400" dirty="0" smtClean="0"/>
              <a:t>Големина на/брой на елементите във всяко измерение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5102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Многомерни 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Работа с многомерни масиви</a:t>
            </a:r>
          </a:p>
          <a:p>
            <a:pPr lvl="1"/>
            <a:r>
              <a:rPr lang="bg-BG" sz="2400" dirty="0" smtClean="0"/>
              <a:t>Ограничения</a:t>
            </a:r>
          </a:p>
          <a:p>
            <a:pPr lvl="1"/>
            <a:r>
              <a:rPr lang="bg-BG" sz="2400" dirty="0" smtClean="0"/>
              <a:t>Деклариране</a:t>
            </a:r>
          </a:p>
          <a:p>
            <a:pPr lvl="1"/>
            <a:r>
              <a:rPr lang="bg-BG" sz="2400" dirty="0" smtClean="0"/>
              <a:t>Създаване и инициализация</a:t>
            </a:r>
          </a:p>
          <a:p>
            <a:pPr lvl="1"/>
            <a:r>
              <a:rPr lang="bg-BG" sz="2400" dirty="0" smtClean="0"/>
              <a:t>Достъпване на елемент</a:t>
            </a:r>
          </a:p>
          <a:p>
            <a:pPr lvl="1"/>
            <a:r>
              <a:rPr lang="bg-BG" sz="2400" dirty="0" smtClean="0"/>
              <a:t>Обхождане</a:t>
            </a:r>
          </a:p>
          <a:p>
            <a:pPr lvl="1"/>
            <a:r>
              <a:rPr lang="bg-BG" sz="2400" dirty="0" smtClean="0"/>
              <a:t>Копиране</a:t>
            </a:r>
          </a:p>
        </p:txBody>
      </p:sp>
    </p:spTree>
    <p:extLst>
      <p:ext uri="{BB962C8B-B14F-4D97-AF65-F5344CB8AC3E}">
        <p14:creationId xmlns:p14="http://schemas.microsoft.com/office/powerpoint/2010/main" val="390599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Многомерни 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Масиви от масиви </a:t>
            </a:r>
            <a:r>
              <a:rPr lang="en-US" sz="2800" dirty="0" smtClean="0"/>
              <a:t>(jagged arrays)</a:t>
            </a:r>
            <a:endParaRPr lang="bg-BG" sz="2800" dirty="0" smtClean="0"/>
          </a:p>
          <a:p>
            <a:pPr lvl="1"/>
            <a:r>
              <a:rPr lang="bg-BG" sz="2400" dirty="0" smtClean="0"/>
              <a:t>За разлика от многомерните масиви, масивите от масиви могат да бъдат с различен размер във всяко свое измерение</a:t>
            </a:r>
          </a:p>
          <a:p>
            <a:r>
              <a:rPr lang="bg-BG" sz="2800" dirty="0" smtClean="0"/>
              <a:t>Избор между многомерни масиви и масиви от масиви</a:t>
            </a:r>
          </a:p>
          <a:p>
            <a:pPr lvl="1"/>
            <a:r>
              <a:rPr lang="bg-BG" sz="2400" dirty="0" smtClean="0"/>
              <a:t>Многомерните масиви имат фиксирани размери, докато при масивите от масиви тя може да варира</a:t>
            </a:r>
          </a:p>
          <a:p>
            <a:pPr lvl="1"/>
            <a:r>
              <a:rPr lang="bg-BG" sz="2400" dirty="0" smtClean="0"/>
              <a:t>При многомерните масиви извличането на </a:t>
            </a:r>
            <a:r>
              <a:rPr lang="bg-BG" sz="2400" smtClean="0"/>
              <a:t>цял ред или </a:t>
            </a:r>
            <a:r>
              <a:rPr lang="bg-BG" sz="2400" dirty="0" smtClean="0"/>
              <a:t>сечение е сравнително по-трудоемко</a:t>
            </a:r>
          </a:p>
          <a:p>
            <a:pPr lvl="1"/>
            <a:r>
              <a:rPr lang="bg-BG" sz="2400" dirty="0" smtClean="0"/>
              <a:t>Масивите от масиви изискват инициализация на всички елементи</a:t>
            </a:r>
          </a:p>
        </p:txBody>
      </p:sp>
    </p:spTree>
    <p:extLst>
      <p:ext uri="{BB962C8B-B14F-4D97-AF65-F5344CB8AC3E}">
        <p14:creationId xmlns:p14="http://schemas.microsoft.com/office/powerpoint/2010/main" val="254899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1/1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Конзолен вход и изход</a:t>
            </a:r>
          </a:p>
          <a:p>
            <a:r>
              <a:rPr lang="bg-BG" dirty="0" smtClean="0"/>
              <a:t>Условни преходи и цикли</a:t>
            </a:r>
          </a:p>
          <a:p>
            <a:r>
              <a:rPr lang="bg-BG" dirty="0" smtClean="0"/>
              <a:t>Масиви</a:t>
            </a:r>
          </a:p>
          <a:p>
            <a:r>
              <a:rPr lang="bg-BG" dirty="0" smtClean="0"/>
              <a:t>Многомерни масиви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Многомерни масиви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bg-BG" dirty="0" smtClean="0">
                <a:solidFill>
                  <a:schemeClr val="accent3"/>
                </a:solidFill>
              </a:rPr>
              <a:t>ДЕМО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0746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http://vdachev.net/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@</a:t>
            </a:r>
            <a:r>
              <a:rPr lang="en-US" sz="2400" dirty="0" err="1" smtClean="0">
                <a:hlinkClick r:id="rId4"/>
              </a:rPr>
              <a:t>vdachev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https://www.facebook.com/vdachev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://www.facebook.com/groups/david.academy/</a:t>
            </a:r>
            <a:endParaRPr lang="en-US" sz="24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467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Конзолен вход и изход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„конзола“?</a:t>
            </a:r>
            <a:endParaRPr lang="en-US" sz="2800" dirty="0" smtClean="0"/>
          </a:p>
          <a:p>
            <a:pPr lvl="1"/>
            <a:r>
              <a:rPr lang="bg-BG" sz="2400" dirty="0" smtClean="0"/>
              <a:t>Съвкупността от физически устройства за въвеждане и визуализиране на информация</a:t>
            </a:r>
          </a:p>
          <a:p>
            <a:pPr lvl="1"/>
            <a:r>
              <a:rPr lang="bg-BG" sz="2400" dirty="0" smtClean="0"/>
              <a:t>Историческо начало и наследство</a:t>
            </a:r>
          </a:p>
          <a:p>
            <a:pPr lvl="1"/>
            <a:r>
              <a:rPr lang="bg-BG" sz="2400" dirty="0" smtClean="0"/>
              <a:t>Конзола в </a:t>
            </a:r>
            <a:r>
              <a:rPr lang="en-US" sz="2400" dirty="0" smtClean="0"/>
              <a:t>Microsoft Windows</a:t>
            </a:r>
            <a:endParaRPr lang="bg-BG" sz="2400" dirty="0" smtClean="0"/>
          </a:p>
          <a:p>
            <a:r>
              <a:rPr lang="bg-BG" sz="2800" dirty="0" smtClean="0"/>
              <a:t>Класът </a:t>
            </a:r>
            <a:r>
              <a:rPr lang="en-US" sz="2800" dirty="0" err="1" smtClean="0"/>
              <a:t>System.Console</a:t>
            </a:r>
            <a:endParaRPr lang="en-US" sz="2800" dirty="0" smtClean="0"/>
          </a:p>
          <a:p>
            <a:pPr lvl="1"/>
            <a:r>
              <a:rPr lang="bg-BG" sz="2400" dirty="0" smtClean="0"/>
              <a:t>Класът е дефиниран в базовата класова </a:t>
            </a:r>
            <a:r>
              <a:rPr lang="bg-BG" sz="2400" dirty="0" err="1" smtClean="0"/>
              <a:t>библитека</a:t>
            </a:r>
            <a:endParaRPr lang="bg-BG" sz="2400" dirty="0" smtClean="0"/>
          </a:p>
          <a:p>
            <a:pPr lvl="1"/>
            <a:r>
              <a:rPr lang="bg-BG" sz="2400" dirty="0" smtClean="0"/>
              <a:t>Осигурява разширено взаимодействие с функциите на конзолата</a:t>
            </a:r>
          </a:p>
        </p:txBody>
      </p:sp>
    </p:spTree>
    <p:extLst>
      <p:ext uri="{BB962C8B-B14F-4D97-AF65-F5344CB8AC3E}">
        <p14:creationId xmlns:p14="http://schemas.microsoft.com/office/powerpoint/2010/main" val="377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Конзолен вход и изход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Печат в конзолата</a:t>
            </a:r>
          </a:p>
          <a:p>
            <a:pPr lvl="1"/>
            <a:r>
              <a:rPr lang="bg-BG" sz="2400" dirty="0" smtClean="0"/>
              <a:t>Печат на литерали, променливи и изрази – </a:t>
            </a:r>
            <a:r>
              <a:rPr lang="en-US" sz="2400" dirty="0" smtClean="0"/>
              <a:t>Write() </a:t>
            </a:r>
            <a:r>
              <a:rPr lang="bg-BG" sz="2400" dirty="0" smtClean="0"/>
              <a:t>и </a:t>
            </a:r>
            <a:r>
              <a:rPr lang="en-US" sz="2400" dirty="0" err="1" smtClean="0"/>
              <a:t>WriteLine</a:t>
            </a:r>
            <a:r>
              <a:rPr lang="en-US" sz="2400" dirty="0" smtClean="0"/>
              <a:t>()</a:t>
            </a:r>
          </a:p>
          <a:p>
            <a:pPr lvl="1"/>
            <a:r>
              <a:rPr lang="bg-BG" sz="2400" dirty="0" smtClean="0"/>
              <a:t>Печат на форматиран текст – </a:t>
            </a:r>
            <a:r>
              <a:rPr lang="en-US" sz="2400" dirty="0" smtClean="0"/>
              <a:t>{index[,alignment][:</a:t>
            </a:r>
            <a:r>
              <a:rPr lang="en-US" sz="2400" dirty="0" err="1" smtClean="0"/>
              <a:t>formatString</a:t>
            </a:r>
            <a:r>
              <a:rPr lang="en-US" sz="2400" dirty="0" smtClean="0"/>
              <a:t>]}</a:t>
            </a:r>
          </a:p>
          <a:p>
            <a:r>
              <a:rPr lang="bg-BG" sz="2800" dirty="0" smtClean="0"/>
              <a:t>Четене от конзолата</a:t>
            </a:r>
            <a:endParaRPr lang="en-US" sz="2800" dirty="0" smtClean="0"/>
          </a:p>
          <a:p>
            <a:pPr lvl="1"/>
            <a:r>
              <a:rPr lang="bg-BG" sz="2400" dirty="0" smtClean="0"/>
              <a:t>Изчитане на символ </a:t>
            </a:r>
            <a:r>
              <a:rPr lang="en-US" sz="2400" dirty="0" smtClean="0"/>
              <a:t>– Read()</a:t>
            </a:r>
          </a:p>
          <a:p>
            <a:pPr lvl="1"/>
            <a:r>
              <a:rPr lang="bg-BG" sz="2400" dirty="0" smtClean="0"/>
              <a:t>Изчитане на комбинация от клавиши </a:t>
            </a:r>
            <a:r>
              <a:rPr lang="en-US" sz="2400" dirty="0" smtClean="0"/>
              <a:t>– </a:t>
            </a:r>
            <a:r>
              <a:rPr lang="en-US" sz="2400" dirty="0" err="1" smtClean="0"/>
              <a:t>ReadKey</a:t>
            </a:r>
            <a:r>
              <a:rPr lang="en-US" sz="2400" dirty="0" smtClean="0"/>
              <a:t>()</a:t>
            </a:r>
          </a:p>
          <a:p>
            <a:pPr lvl="1"/>
            <a:r>
              <a:rPr lang="bg-BG" sz="2400" dirty="0" smtClean="0"/>
              <a:t>Изчитане на ред </a:t>
            </a:r>
            <a:r>
              <a:rPr lang="en-US" sz="2400" dirty="0" smtClean="0"/>
              <a:t>– </a:t>
            </a:r>
            <a:r>
              <a:rPr lang="en-US" sz="2400" dirty="0" err="1" smtClean="0"/>
              <a:t>ReadLine</a:t>
            </a:r>
            <a:r>
              <a:rPr lang="en-US" sz="2400" dirty="0" smtClean="0"/>
              <a:t>()</a:t>
            </a:r>
          </a:p>
          <a:p>
            <a:pPr lvl="1"/>
            <a:r>
              <a:rPr lang="bg-BG" sz="2400" dirty="0" smtClean="0"/>
              <a:t>Изчитане на други типове данни, превръщане на низ и обработка на грешки</a:t>
            </a:r>
          </a:p>
        </p:txBody>
      </p:sp>
    </p:spTree>
    <p:extLst>
      <p:ext uri="{BB962C8B-B14F-4D97-AF65-F5344CB8AC3E}">
        <p14:creationId xmlns:p14="http://schemas.microsoft.com/office/powerpoint/2010/main" val="428413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Конзолен вход и изход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Печат на специални символи</a:t>
            </a:r>
          </a:p>
          <a:p>
            <a:pPr lvl="1"/>
            <a:r>
              <a:rPr lang="bg-BG" sz="2400" dirty="0" smtClean="0"/>
              <a:t>Промяна на шрифта на конзолата с такъв поддържащ </a:t>
            </a:r>
            <a:r>
              <a:rPr lang="en-US" sz="2400" dirty="0" smtClean="0"/>
              <a:t>Unicode</a:t>
            </a:r>
          </a:p>
          <a:p>
            <a:pPr lvl="1"/>
            <a:r>
              <a:rPr lang="bg-BG" sz="2400" dirty="0" smtClean="0"/>
              <a:t>Установяване на изходното кодиране на конзолата с </a:t>
            </a:r>
            <a:r>
              <a:rPr lang="en-US" sz="2400" dirty="0" err="1" smtClean="0"/>
              <a:t>Console.OutputEncoding</a:t>
            </a:r>
            <a:endParaRPr lang="en-US" sz="2400" dirty="0" smtClean="0"/>
          </a:p>
          <a:p>
            <a:r>
              <a:rPr lang="bg-BG" sz="2800" dirty="0" smtClean="0"/>
              <a:t>Значение на регионалните настройки</a:t>
            </a:r>
          </a:p>
          <a:p>
            <a:pPr lvl="1"/>
            <a:r>
              <a:rPr lang="bg-BG" sz="2000" dirty="0" smtClean="0"/>
              <a:t>Регионалните настройки имат значение при обработка на някои типове данни представени като низове</a:t>
            </a:r>
          </a:p>
          <a:p>
            <a:pPr lvl="2"/>
            <a:r>
              <a:rPr lang="bg-BG" sz="1600" dirty="0" smtClean="0"/>
              <a:t>Числа, дата, час, валута и др.</a:t>
            </a:r>
          </a:p>
          <a:p>
            <a:pPr lvl="1"/>
            <a:r>
              <a:rPr lang="bg-BG" sz="2000" dirty="0" smtClean="0"/>
              <a:t>Валидни данни като низове при едни регионални настройки могат да се окажат невалидни при други</a:t>
            </a:r>
          </a:p>
        </p:txBody>
      </p:sp>
    </p:spTree>
    <p:extLst>
      <p:ext uri="{BB962C8B-B14F-4D97-AF65-F5344CB8AC3E}">
        <p14:creationId xmlns:p14="http://schemas.microsoft.com/office/powerpoint/2010/main" val="35035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Конзолен вход и изход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Други операции с конзолата</a:t>
            </a:r>
          </a:p>
          <a:p>
            <a:pPr lvl="1"/>
            <a:r>
              <a:rPr lang="bg-BG" sz="2000" dirty="0" smtClean="0"/>
              <a:t>Управление на курсора</a:t>
            </a:r>
          </a:p>
          <a:p>
            <a:pPr lvl="1"/>
            <a:r>
              <a:rPr lang="bg-BG" sz="2000" dirty="0" smtClean="0"/>
              <a:t>Издаване на системен звук</a:t>
            </a:r>
          </a:p>
          <a:p>
            <a:pPr lvl="1"/>
            <a:r>
              <a:rPr lang="bg-BG" sz="2000" dirty="0" smtClean="0"/>
              <a:t>Цвят и фонов цвят на изхода</a:t>
            </a:r>
          </a:p>
          <a:p>
            <a:pPr lvl="1"/>
            <a:r>
              <a:rPr lang="bg-BG" sz="2000" dirty="0" smtClean="0"/>
              <a:t>(Максимален) размер на конзолата</a:t>
            </a:r>
          </a:p>
          <a:p>
            <a:pPr lvl="1"/>
            <a:r>
              <a:rPr lang="bg-BG" sz="2000" dirty="0" smtClean="0"/>
              <a:t>Състояние на </a:t>
            </a:r>
            <a:r>
              <a:rPr lang="en-US" sz="2000" dirty="0"/>
              <a:t>Caps Lock, </a:t>
            </a:r>
            <a:r>
              <a:rPr lang="en-US" sz="2000" dirty="0" err="1"/>
              <a:t>Num</a:t>
            </a:r>
            <a:r>
              <a:rPr lang="en-US" sz="2000" dirty="0"/>
              <a:t> </a:t>
            </a:r>
            <a:r>
              <a:rPr lang="en-US" sz="2000" dirty="0" smtClean="0"/>
              <a:t>Lock, Scroll Lock, </a:t>
            </a:r>
            <a:r>
              <a:rPr lang="bg-BG" sz="2000" dirty="0" smtClean="0"/>
              <a:t>и др.</a:t>
            </a:r>
            <a:endParaRPr lang="en-US" sz="2000" dirty="0" smtClean="0"/>
          </a:p>
          <a:p>
            <a:pPr lvl="1"/>
            <a:r>
              <a:rPr lang="bg-BG" sz="2000" dirty="0" smtClean="0"/>
              <a:t>Положение на конзолата</a:t>
            </a:r>
          </a:p>
          <a:p>
            <a:pPr lvl="1"/>
            <a:r>
              <a:rPr lang="bg-BG" sz="2000" dirty="0" smtClean="0"/>
              <a:t>Други</a:t>
            </a:r>
          </a:p>
          <a:p>
            <a:endParaRPr lang="bg-BG" sz="2400" dirty="0" smtClean="0"/>
          </a:p>
          <a:p>
            <a:pPr lvl="1"/>
            <a:endParaRPr lang="bg-BG" sz="2000" dirty="0" smtClean="0"/>
          </a:p>
          <a:p>
            <a:pPr lvl="1"/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7037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Конзолен вход и изход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bg-BG" dirty="0" smtClean="0">
                <a:solidFill>
                  <a:schemeClr val="accent3"/>
                </a:solidFill>
              </a:rPr>
              <a:t>ДЕМО</a:t>
            </a:r>
            <a:endParaRPr lang="bg-B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Условни преходи и цикли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„условие“?</a:t>
            </a:r>
          </a:p>
          <a:p>
            <a:pPr lvl="1"/>
            <a:r>
              <a:rPr lang="bg-BG" sz="2000" dirty="0" smtClean="0"/>
              <a:t>Условията са изрази даващи булев резултат</a:t>
            </a:r>
          </a:p>
          <a:p>
            <a:pPr lvl="1"/>
            <a:r>
              <a:rPr lang="bg-BG" sz="2000" dirty="0" smtClean="0"/>
              <a:t>В езика </a:t>
            </a:r>
            <a:r>
              <a:rPr lang="en-US" sz="2000" dirty="0" smtClean="0"/>
              <a:t>C# </a:t>
            </a:r>
            <a:r>
              <a:rPr lang="bg-BG" sz="2000" dirty="0" smtClean="0"/>
              <a:t>условия се получават като комбинация от сравнения и логически операции</a:t>
            </a:r>
          </a:p>
          <a:p>
            <a:r>
              <a:rPr lang="bg-BG" sz="2400" dirty="0" smtClean="0"/>
              <a:t>Операции за сравнение</a:t>
            </a:r>
          </a:p>
          <a:p>
            <a:pPr lvl="1"/>
            <a:r>
              <a:rPr lang="bg-BG" sz="2000" dirty="0" smtClean="0"/>
              <a:t>Равенство (</a:t>
            </a:r>
            <a:r>
              <a:rPr lang="bg-BG" sz="2000" dirty="0"/>
              <a:t>„</a:t>
            </a:r>
            <a:r>
              <a:rPr lang="en-US" sz="2000" dirty="0" smtClean="0"/>
              <a:t>==“) </a:t>
            </a:r>
            <a:r>
              <a:rPr lang="bg-BG" sz="2000" dirty="0" smtClean="0"/>
              <a:t>и неравенство (</a:t>
            </a:r>
            <a:r>
              <a:rPr lang="bg-BG" sz="2000" dirty="0"/>
              <a:t>„</a:t>
            </a:r>
            <a:r>
              <a:rPr lang="en-US" sz="2000" dirty="0" smtClean="0"/>
              <a:t>!=“)</a:t>
            </a:r>
          </a:p>
          <a:p>
            <a:pPr lvl="1"/>
            <a:r>
              <a:rPr lang="bg-BG" sz="2000" dirty="0" smtClean="0"/>
              <a:t>По-голямо </a:t>
            </a:r>
            <a:r>
              <a:rPr lang="en-US" sz="2000" dirty="0" smtClean="0"/>
              <a:t>(</a:t>
            </a:r>
            <a:r>
              <a:rPr lang="bg-BG" sz="2000" dirty="0"/>
              <a:t>„</a:t>
            </a:r>
            <a:r>
              <a:rPr lang="en-US" sz="2000" dirty="0" smtClean="0"/>
              <a:t>&gt;”) </a:t>
            </a:r>
            <a:r>
              <a:rPr lang="bg-BG" sz="2000" dirty="0" smtClean="0"/>
              <a:t>и по-голямо или равно </a:t>
            </a:r>
            <a:r>
              <a:rPr lang="en-US" sz="2000" dirty="0" smtClean="0"/>
              <a:t>(</a:t>
            </a:r>
            <a:r>
              <a:rPr lang="bg-BG" sz="2000" dirty="0"/>
              <a:t>„</a:t>
            </a:r>
            <a:r>
              <a:rPr lang="en-US" sz="2000" dirty="0" smtClean="0"/>
              <a:t>&gt;=“)</a:t>
            </a:r>
          </a:p>
          <a:p>
            <a:pPr lvl="1"/>
            <a:r>
              <a:rPr lang="bg-BG" sz="2000" dirty="0" smtClean="0"/>
              <a:t>По-малко (</a:t>
            </a:r>
            <a:r>
              <a:rPr lang="bg-BG" sz="2000" dirty="0"/>
              <a:t>„</a:t>
            </a:r>
            <a:r>
              <a:rPr lang="en-US" sz="2000" dirty="0" smtClean="0"/>
              <a:t>&lt;“</a:t>
            </a:r>
            <a:r>
              <a:rPr lang="bg-BG" sz="2000" dirty="0" smtClean="0"/>
              <a:t>) и по-малко или равно </a:t>
            </a:r>
            <a:r>
              <a:rPr lang="en-US" sz="2000" dirty="0" smtClean="0"/>
              <a:t>(</a:t>
            </a:r>
            <a:r>
              <a:rPr lang="bg-BG" sz="2000" dirty="0"/>
              <a:t>„</a:t>
            </a:r>
            <a:r>
              <a:rPr lang="en-US" sz="2000" dirty="0" smtClean="0"/>
              <a:t>&lt;=“)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9480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Условни преходи и цикли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Логически </a:t>
            </a:r>
            <a:r>
              <a:rPr lang="bg-BG" sz="2800" dirty="0" smtClean="0"/>
              <a:t>операции</a:t>
            </a:r>
            <a:endParaRPr lang="en-US" sz="2800" dirty="0" smtClean="0"/>
          </a:p>
          <a:p>
            <a:pPr lvl="1"/>
            <a:r>
              <a:rPr lang="bg-BG" sz="2400" dirty="0" smtClean="0"/>
              <a:t>Логическо „не“ (</a:t>
            </a:r>
            <a:r>
              <a:rPr lang="bg-BG" sz="2400" dirty="0"/>
              <a:t>„</a:t>
            </a:r>
            <a:r>
              <a:rPr lang="en-US" sz="2400" dirty="0" smtClean="0"/>
              <a:t>!”)</a:t>
            </a:r>
          </a:p>
          <a:p>
            <a:pPr lvl="1"/>
            <a:r>
              <a:rPr lang="bg-BG" sz="2400" dirty="0" smtClean="0"/>
              <a:t>Логическо „и“ </a:t>
            </a:r>
            <a:r>
              <a:rPr lang="en-US" sz="2400" dirty="0" smtClean="0"/>
              <a:t>(</a:t>
            </a:r>
            <a:r>
              <a:rPr lang="bg-BG" sz="2400" dirty="0"/>
              <a:t>„</a:t>
            </a:r>
            <a:r>
              <a:rPr lang="en-US" sz="2400" dirty="0" smtClean="0"/>
              <a:t>&amp;&amp;”)</a:t>
            </a:r>
          </a:p>
          <a:p>
            <a:pPr lvl="1"/>
            <a:r>
              <a:rPr lang="bg-BG" sz="2400" dirty="0" smtClean="0"/>
              <a:t>Логическо </a:t>
            </a:r>
            <a:r>
              <a:rPr lang="bg-BG" sz="2400" dirty="0"/>
              <a:t>„</a:t>
            </a:r>
            <a:r>
              <a:rPr lang="bg-BG" sz="2400" dirty="0" smtClean="0"/>
              <a:t>или“ („</a:t>
            </a:r>
            <a:r>
              <a:rPr lang="en-US" sz="2400" dirty="0" smtClean="0"/>
              <a:t>||”)</a:t>
            </a:r>
            <a:endParaRPr lang="bg-BG" sz="2400" dirty="0" smtClean="0"/>
          </a:p>
          <a:p>
            <a:pPr lvl="1"/>
            <a:r>
              <a:rPr lang="bg-BG" sz="2400" dirty="0"/>
              <a:t>Изключващо „или</a:t>
            </a:r>
            <a:r>
              <a:rPr lang="bg-BG" sz="2400" dirty="0" smtClean="0"/>
              <a:t>“ (</a:t>
            </a:r>
            <a:r>
              <a:rPr lang="bg-BG" sz="2400" dirty="0"/>
              <a:t>„</a:t>
            </a:r>
            <a:r>
              <a:rPr lang="en-US" sz="2400" dirty="0" smtClean="0"/>
              <a:t>^”)</a:t>
            </a:r>
            <a:endParaRPr lang="bg-BG" sz="2400" dirty="0"/>
          </a:p>
          <a:p>
            <a:r>
              <a:rPr lang="bg-BG" sz="2800" dirty="0"/>
              <a:t>Правила на Де </a:t>
            </a:r>
            <a:r>
              <a:rPr lang="bg-BG" sz="2800" dirty="0" smtClean="0"/>
              <a:t>Морган</a:t>
            </a:r>
            <a:endParaRPr lang="en-US" sz="2800" dirty="0" smtClean="0"/>
          </a:p>
          <a:p>
            <a:pPr lvl="1"/>
            <a:r>
              <a:rPr lang="bg-BG" sz="2400" dirty="0" smtClean="0"/>
              <a:t>Двойно отрицание</a:t>
            </a:r>
          </a:p>
          <a:p>
            <a:pPr lvl="1"/>
            <a:r>
              <a:rPr lang="bg-BG" sz="2400" dirty="0" smtClean="0"/>
              <a:t>Отрицание на логическото „и“</a:t>
            </a:r>
          </a:p>
          <a:p>
            <a:pPr lvl="1"/>
            <a:r>
              <a:rPr lang="bg-BG" sz="2400" dirty="0" smtClean="0"/>
              <a:t>Отрицание на логическото „или“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08410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2013.pptx" id="{0B958170-F79D-4C30-8920-53BC19441C74}" vid="{427D3C58-30DC-4026-B543-E50C55DA99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616</TotalTime>
  <Words>726</Words>
  <Application>Microsoft Office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Consolas</vt:lpstr>
      <vt:lpstr>Segoe UI</vt:lpstr>
      <vt:lpstr>Segoe WP Black</vt:lpstr>
      <vt:lpstr>ДАВИД академия 2013</vt:lpstr>
      <vt:lpstr>Курс по програмиране на C#</vt:lpstr>
      <vt:lpstr>Съдържание 1/1</vt:lpstr>
      <vt:lpstr>Конзолен вход и изход</vt:lpstr>
      <vt:lpstr>Конзолен вход и изход</vt:lpstr>
      <vt:lpstr>Конзолен вход и изход</vt:lpstr>
      <vt:lpstr>Конзолен вход и изход</vt:lpstr>
      <vt:lpstr>Конзолен вход и изход</vt:lpstr>
      <vt:lpstr>Условни преходи и цикли</vt:lpstr>
      <vt:lpstr>Условни преходи и цикли</vt:lpstr>
      <vt:lpstr>Условни преходи и цикли</vt:lpstr>
      <vt:lpstr>Условни преходи и цикли</vt:lpstr>
      <vt:lpstr>Условни преходи и цикли</vt:lpstr>
      <vt:lpstr>Условни преходи и цикли</vt:lpstr>
      <vt:lpstr>Масиви</vt:lpstr>
      <vt:lpstr>Масиви</vt:lpstr>
      <vt:lpstr>Масиви</vt:lpstr>
      <vt:lpstr>Многомерни масиви</vt:lpstr>
      <vt:lpstr>Многомерни масиви</vt:lpstr>
      <vt:lpstr>Многомерни масиви</vt:lpstr>
      <vt:lpstr>Многомерни масиви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Valery Dachev</cp:lastModifiedBy>
  <cp:revision>83</cp:revision>
  <dcterms:created xsi:type="dcterms:W3CDTF">2012-08-31T08:16:31Z</dcterms:created>
  <dcterms:modified xsi:type="dcterms:W3CDTF">2013-08-07T19:58:32Z</dcterms:modified>
</cp:coreProperties>
</file>