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6" r:id="rId11"/>
    <p:sldId id="287" r:id="rId12"/>
    <p:sldId id="284" r:id="rId13"/>
    <p:sldId id="276" r:id="rId14"/>
    <p:sldId id="270" r:id="rId15"/>
    <p:sldId id="273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Начало" id="{74DA728E-32EA-441A-AFD3-90D83F4D64F5}">
          <p14:sldIdLst>
            <p14:sldId id="256"/>
            <p14:sldId id="257"/>
          </p14:sldIdLst>
        </p14:section>
        <p14:section name="HTTP и HTML" id="{3F927B06-CE6D-4E82-AA2B-87550C282766}">
          <p14:sldIdLst>
            <p14:sldId id="258"/>
            <p14:sldId id="274"/>
            <p14:sldId id="275"/>
          </p14:sldIdLst>
        </p14:section>
        <p14:section name="Уеб услуги" id="{E088CEF2-165F-4D02-AADD-3042D1E04570}">
          <p14:sldIdLst>
            <p14:sldId id="277"/>
            <p14:sldId id="272"/>
            <p14:sldId id="276"/>
          </p14:sldIdLst>
        </p14:section>
        <p14:section name="Край" id="{74C3C45A-B820-4D4D-8C61-592C9EE2A9AC}">
          <p14:sldIdLst>
            <p14:sldId id="270"/>
            <p14:sldId id="27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91AF"/>
    <a:srgbClr val="0093D9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0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EA665-D7FB-4354-9423-6DE69A720612}" type="datetimeFigureOut">
              <a:rPr lang="bg-BG" smtClean="0"/>
              <a:pPr/>
              <a:t>10.9.2013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7D233-03C5-417B-9F83-535B1FEA41D8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18286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5781" y="1476150"/>
            <a:ext cx="7009125" cy="750592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13899" y="2628278"/>
            <a:ext cx="7992888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 rot="664887">
            <a:off x="6577455" y="5221224"/>
            <a:ext cx="2677636" cy="192041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2" name="TextBox 11"/>
          <p:cNvSpPr txBox="1"/>
          <p:nvPr/>
        </p:nvSpPr>
        <p:spPr>
          <a:xfrm>
            <a:off x="7020272" y="5652575"/>
            <a:ext cx="1949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93D9"/>
                </a:solidFill>
                <a:latin typeface="Segoe WP Black" pitchFamily="34" charset="0"/>
              </a:rPr>
              <a:t>2013</a:t>
            </a:r>
            <a:endParaRPr lang="bg-BG" sz="5400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13899" y="2648606"/>
            <a:ext cx="7992888" cy="1528036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27" name="TextBox 26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13899" y="4335596"/>
            <a:ext cx="7992888" cy="914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895658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2000" y="208800"/>
            <a:ext cx="8687814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4744"/>
            <a:ext cx="8669128" cy="511256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sp>
        <p:nvSpPr>
          <p:cNvPr id="10" name="TextBox 9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9755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2011" b="40838"/>
          <a:stretch/>
        </p:blipFill>
        <p:spPr>
          <a:xfrm>
            <a:off x="0" y="1"/>
            <a:ext cx="9144000" cy="10527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2011" b="40838"/>
          <a:stretch/>
        </p:blipFill>
        <p:spPr>
          <a:xfrm>
            <a:off x="0" y="1"/>
            <a:ext cx="9144000" cy="1052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99" y="209699"/>
            <a:ext cx="8669123" cy="700977"/>
          </a:xfrm>
          <a:prstGeom prst="rect">
            <a:avLst/>
          </a:prstGeom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52000" y="1120375"/>
            <a:ext cx="8669122" cy="5116938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70" y="6450381"/>
            <a:ext cx="2044853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tx1">
                    <a:lumMod val="50000"/>
                    <a:lumOff val="50000"/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tx1">
                  <a:lumMod val="50000"/>
                  <a:lumOff val="50000"/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686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51520" y="208800"/>
            <a:ext cx="8435280" cy="69992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4000" b="1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0" y="1124744"/>
            <a:ext cx="9143999" cy="5112569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360000" tIns="360000" rIns="360000" bIns="3600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266" y="6450381"/>
            <a:ext cx="2044862" cy="21897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3699" y="6452148"/>
            <a:ext cx="19800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bg1">
                    <a:alpha val="61000"/>
                  </a:schemeClr>
                </a:solidFill>
              </a:rPr>
              <a:t>Copyright © 2013</a:t>
            </a:r>
            <a:r>
              <a:rPr lang="en-US" sz="800" baseline="0" dirty="0" smtClean="0">
                <a:solidFill>
                  <a:schemeClr val="bg1">
                    <a:alpha val="61000"/>
                  </a:schemeClr>
                </a:solidFill>
              </a:rPr>
              <a:t> DAVID Holding Company</a:t>
            </a:r>
            <a:endParaRPr lang="bg-BG" sz="800" dirty="0">
              <a:solidFill>
                <a:schemeClr val="bg1">
                  <a:alpha val="61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703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97302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david_academy" TargetMode="External"/><Relationship Id="rId3" Type="http://schemas.openxmlformats.org/officeDocument/2006/relationships/hyperlink" Target="http://vdachev.net/" TargetMode="External"/><Relationship Id="rId7" Type="http://schemas.openxmlformats.org/officeDocument/2006/relationships/hyperlink" Target="http://acad.david.bg/" TargetMode="External"/><Relationship Id="rId2" Type="http://schemas.openxmlformats.org/officeDocument/2006/relationships/hyperlink" Target="mailto:valery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acad@david.bg" TargetMode="External"/><Relationship Id="rId5" Type="http://schemas.openxmlformats.org/officeDocument/2006/relationships/hyperlink" Target="https://www.facebook.com/vdachev" TargetMode="External"/><Relationship Id="rId4" Type="http://schemas.openxmlformats.org/officeDocument/2006/relationships/hyperlink" Target="https://twitter.com/vdachev" TargetMode="External"/><Relationship Id="rId9" Type="http://schemas.openxmlformats.org/officeDocument/2006/relationships/hyperlink" Target="https://www.facebook.com/groups/david.academ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eblogs.asp.net/scottgu/archive/2010/04/06/new-lt-gt-syntax-for-html-encoding-output-in-asp-net-4-and-asp-net-mvc-2.aspx" TargetMode="External"/><Relationship Id="rId3" Type="http://schemas.openxmlformats.org/officeDocument/2006/relationships/hyperlink" Target="http://msdn.microsoft.com/en-us/library/6dwsdcf5(VS.71).aspx" TargetMode="External"/><Relationship Id="rId7" Type="http://schemas.openxmlformats.org/officeDocument/2006/relationships/hyperlink" Target="http://msdn2.microsoft.com/en-US/library/4acf8afk.aspx" TargetMode="External"/><Relationship Id="rId2" Type="http://schemas.openxmlformats.org/officeDocument/2006/relationships/hyperlink" Target="http://msdn2.microsoft.com/en-gb/library/ms178135(vs.80).aspx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msdn2.microsoft.com/en-us/library/xz702w3e(VS.80).aspx" TargetMode="External"/><Relationship Id="rId5" Type="http://schemas.openxmlformats.org/officeDocument/2006/relationships/hyperlink" Target="http://msdn.microsoft.com/en-us/library/d5bd1tad.aspx" TargetMode="External"/><Relationship Id="rId4" Type="http://schemas.openxmlformats.org/officeDocument/2006/relationships/hyperlink" Target="http://msdn2.microsoft.com/en-us/library/bda9bbfx.asp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Курс по информационни технологии</a:t>
            </a:r>
            <a:endParaRPr lang="bg-BG" dirty="0"/>
          </a:p>
        </p:txBody>
      </p:sp>
      <p:sp>
        <p:nvSpPr>
          <p:cNvPr id="7" name="TextBox 1"/>
          <p:cNvSpPr txBox="1">
            <a:spLocks noGrp="1"/>
          </p:cNvSpPr>
          <p:nvPr>
            <p:ph type="body" sz="quarter" idx="10"/>
          </p:nvPr>
        </p:nvSpPr>
        <p:spPr>
          <a:xfrm>
            <a:off x="2831070" y="4335596"/>
            <a:ext cx="33586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bg-BG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Занятие </a:t>
            </a:r>
            <a: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№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  <a: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bg-BG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ASP.NET Web Forms</a:t>
            </a:r>
            <a:endParaRPr lang="bg-BG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47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Динамични страници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Видове </a:t>
            </a:r>
            <a:r>
              <a:rPr lang="en-US" dirty="0" smtClean="0"/>
              <a:t>ASP.NET </a:t>
            </a:r>
            <a:r>
              <a:rPr lang="bg-BG" dirty="0" smtClean="0"/>
              <a:t>контроли</a:t>
            </a:r>
          </a:p>
          <a:p>
            <a:pPr lvl="1"/>
            <a:r>
              <a:rPr lang="en-US" dirty="0" smtClean="0"/>
              <a:t>HTML </a:t>
            </a:r>
            <a:r>
              <a:rPr lang="bg-BG" dirty="0" smtClean="0"/>
              <a:t>контроли с </a:t>
            </a:r>
            <a:r>
              <a:rPr lang="en-US" dirty="0" err="1" smtClean="0"/>
              <a:t>runat</a:t>
            </a:r>
            <a:r>
              <a:rPr lang="en-US" dirty="0" smtClean="0"/>
              <a:t>=“server”</a:t>
            </a:r>
          </a:p>
          <a:p>
            <a:pPr lvl="1"/>
            <a:r>
              <a:rPr lang="bg-BG" dirty="0" smtClean="0"/>
              <a:t>Сървърни контроли</a:t>
            </a:r>
            <a:endParaRPr lang="en-US" dirty="0" smtClean="0"/>
          </a:p>
          <a:p>
            <a:pPr lvl="1"/>
            <a:r>
              <a:rPr lang="bg-BG" dirty="0" smtClean="0"/>
              <a:t>Потребителски контроли</a:t>
            </a:r>
            <a:endParaRPr lang="en-US" dirty="0" smtClean="0"/>
          </a:p>
          <a:p>
            <a:r>
              <a:rPr lang="en-US" dirty="0" err="1" smtClean="0"/>
              <a:t>Global.asax</a:t>
            </a:r>
            <a:r>
              <a:rPr lang="en-US" dirty="0" smtClean="0"/>
              <a:t> </a:t>
            </a:r>
            <a:endParaRPr lang="bg-BG" dirty="0" smtClean="0"/>
          </a:p>
          <a:p>
            <a:r>
              <a:rPr lang="en-US" dirty="0" err="1" smtClean="0"/>
              <a:t>Web.config</a:t>
            </a:r>
            <a:endParaRPr lang="bg-BG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Динамични</a:t>
            </a:r>
            <a:r>
              <a:rPr lang="en-US" dirty="0" smtClean="0"/>
              <a:t> </a:t>
            </a:r>
            <a:r>
              <a:rPr lang="bg-BG" dirty="0" smtClean="0"/>
              <a:t>страници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ДЕМОНСТРАЦИЯ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243522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Работа с данни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Съхраняване на данни</a:t>
            </a:r>
          </a:p>
          <a:p>
            <a:pPr lvl="1"/>
            <a:r>
              <a:rPr lang="en-US" dirty="0" smtClean="0"/>
              <a:t>View state</a:t>
            </a:r>
            <a:endParaRPr lang="bg-BG" dirty="0" smtClean="0"/>
          </a:p>
          <a:p>
            <a:pPr lvl="1"/>
            <a:r>
              <a:rPr lang="en-US" dirty="0" smtClean="0"/>
              <a:t>Session</a:t>
            </a:r>
          </a:p>
          <a:p>
            <a:pPr lvl="1"/>
            <a:r>
              <a:rPr lang="en-US" dirty="0" smtClean="0"/>
              <a:t>Cache</a:t>
            </a:r>
          </a:p>
          <a:p>
            <a:pPr lvl="1"/>
            <a:r>
              <a:rPr lang="bg-BG" dirty="0" smtClean="0"/>
              <a:t>Статични променливи</a:t>
            </a:r>
          </a:p>
          <a:p>
            <a:r>
              <a:rPr lang="bg-BG" dirty="0" smtClean="0"/>
              <a:t>Предаване на данни</a:t>
            </a:r>
          </a:p>
          <a:p>
            <a:pPr lvl="1"/>
            <a:r>
              <a:rPr lang="en-US" dirty="0" smtClean="0"/>
              <a:t>Get &amp; Post</a:t>
            </a:r>
            <a:endParaRPr lang="bg-BG" dirty="0" smtClean="0"/>
          </a:p>
          <a:p>
            <a:pPr lvl="1"/>
            <a:r>
              <a:rPr lang="en-US" dirty="0" smtClean="0"/>
              <a:t>Request</a:t>
            </a:r>
          </a:p>
          <a:p>
            <a:pPr lvl="1"/>
            <a:r>
              <a:rPr lang="en-US" dirty="0" smtClean="0"/>
              <a:t>Cookies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Работа с данни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ДЕМОНСТРАЦИЯ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3243522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bg-BG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3341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Благодаря!</a:t>
            </a:r>
            <a:endParaRPr lang="bg-BG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Валери Дачев</a:t>
            </a:r>
          </a:p>
          <a:p>
            <a:pPr lvl="1"/>
            <a:r>
              <a:rPr lang="en-US" sz="2400" dirty="0">
                <a:hlinkClick r:id="rId2"/>
              </a:rPr>
              <a:t>valery@david.bg</a:t>
            </a:r>
            <a:endParaRPr lang="en-US" sz="2400" dirty="0" smtClean="0">
              <a:hlinkClick r:id="rId3"/>
            </a:endParaRPr>
          </a:p>
          <a:p>
            <a:pPr lvl="1"/>
            <a:r>
              <a:rPr lang="en-US" sz="2400" dirty="0" smtClean="0">
                <a:hlinkClick r:id="rId3"/>
              </a:rPr>
              <a:t>http://vdachev.net/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4"/>
              </a:rPr>
              <a:t>@</a:t>
            </a:r>
            <a:r>
              <a:rPr lang="en-US" sz="2400" dirty="0" err="1" smtClean="0">
                <a:hlinkClick r:id="rId4"/>
              </a:rPr>
              <a:t>vdachev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5"/>
              </a:rPr>
              <a:t>https://www.facebook.com/vdachev</a:t>
            </a:r>
            <a:endParaRPr lang="en-US" sz="2400" dirty="0" smtClean="0"/>
          </a:p>
          <a:p>
            <a:r>
              <a:rPr lang="bg-BG" dirty="0" smtClean="0"/>
              <a:t>ДАВИД академия</a:t>
            </a:r>
          </a:p>
          <a:p>
            <a:pPr lvl="1"/>
            <a:r>
              <a:rPr lang="en-US" sz="2400" dirty="0" smtClean="0">
                <a:hlinkClick r:id="rId6"/>
              </a:rPr>
              <a:t>acad@david.bg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7"/>
              </a:rPr>
              <a:t>http://acad.david.bg/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8"/>
              </a:rPr>
              <a:t>@</a:t>
            </a:r>
            <a:r>
              <a:rPr lang="en-US" sz="2400" dirty="0" err="1" smtClean="0">
                <a:hlinkClick r:id="rId8"/>
              </a:rPr>
              <a:t>david_academy</a:t>
            </a:r>
            <a:endParaRPr lang="en-US" sz="2400" dirty="0" smtClean="0"/>
          </a:p>
          <a:p>
            <a:pPr lvl="1"/>
            <a:r>
              <a:rPr lang="en-US" sz="2400" dirty="0" smtClean="0">
                <a:hlinkClick r:id="rId9"/>
              </a:rPr>
              <a:t>https</a:t>
            </a:r>
            <a:r>
              <a:rPr lang="en-US" sz="2400" dirty="0">
                <a:hlinkClick r:id="rId9"/>
              </a:rPr>
              <a:t>://www.facebook.com/groups/david.academy/</a:t>
            </a:r>
            <a:endParaRPr lang="en-US" sz="2400" dirty="0" smtClean="0"/>
          </a:p>
          <a:p>
            <a:pPr lvl="1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203146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Съдържание </a:t>
            </a:r>
            <a:r>
              <a:rPr lang="bg-BG" sz="3600" dirty="0" smtClean="0"/>
              <a:t>1/</a:t>
            </a:r>
            <a:r>
              <a:rPr lang="bg-BG" sz="3600" dirty="0" smtClean="0"/>
              <a:t>2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ASP.NET</a:t>
            </a:r>
          </a:p>
          <a:p>
            <a:pPr lvl="1"/>
            <a:r>
              <a:rPr lang="bg-BG" dirty="0" smtClean="0"/>
              <a:t>Какво е </a:t>
            </a:r>
            <a:r>
              <a:rPr lang="en-US" dirty="0" smtClean="0"/>
              <a:t>ASP.NET?</a:t>
            </a:r>
          </a:p>
          <a:p>
            <a:pPr lvl="1"/>
            <a:r>
              <a:rPr lang="bg-BG" dirty="0" smtClean="0"/>
              <a:t>Езици за програмиране на </a:t>
            </a:r>
            <a:r>
              <a:rPr lang="en-US" dirty="0" smtClean="0"/>
              <a:t>ASP.NET </a:t>
            </a:r>
            <a:r>
              <a:rPr lang="bg-BG" dirty="0" smtClean="0"/>
              <a:t>сайтове</a:t>
            </a:r>
            <a:endParaRPr lang="en-US" dirty="0" smtClean="0"/>
          </a:p>
          <a:p>
            <a:pPr lvl="1"/>
            <a:r>
              <a:rPr lang="bg-BG" dirty="0" smtClean="0"/>
              <a:t>Публикуване на </a:t>
            </a:r>
            <a:r>
              <a:rPr lang="en-US" dirty="0" smtClean="0"/>
              <a:t>ASP.NET </a:t>
            </a:r>
            <a:r>
              <a:rPr lang="bg-BG" dirty="0" smtClean="0"/>
              <a:t>сайтове</a:t>
            </a:r>
            <a:endParaRPr lang="en-US" dirty="0" smtClean="0"/>
          </a:p>
          <a:p>
            <a:r>
              <a:rPr lang="en-US" dirty="0" smtClean="0"/>
              <a:t>ASP.NET Web Forms</a:t>
            </a:r>
            <a:endParaRPr lang="bg-BG" dirty="0" smtClean="0"/>
          </a:p>
          <a:p>
            <a:pPr lvl="1"/>
            <a:r>
              <a:rPr lang="bg-BG" dirty="0" smtClean="0"/>
              <a:t>Какво е </a:t>
            </a:r>
            <a:r>
              <a:rPr lang="en-US" dirty="0" smtClean="0"/>
              <a:t>ASP.NET Web Forms?</a:t>
            </a:r>
          </a:p>
          <a:p>
            <a:pPr lvl="1"/>
            <a:r>
              <a:rPr lang="en-US" dirty="0" smtClean="0"/>
              <a:t>Markup</a:t>
            </a:r>
          </a:p>
          <a:p>
            <a:pPr lvl="1"/>
            <a:r>
              <a:rPr lang="en-US" dirty="0" smtClean="0"/>
              <a:t>Code-Behind</a:t>
            </a:r>
          </a:p>
          <a:p>
            <a:r>
              <a:rPr lang="bg-BG" dirty="0" smtClean="0"/>
              <a:t>Статични страници</a:t>
            </a:r>
            <a:endParaRPr lang="en-US" dirty="0" smtClean="0"/>
          </a:p>
          <a:p>
            <a:pPr lvl="1"/>
            <a:r>
              <a:rPr lang="en-US" dirty="0" smtClean="0"/>
              <a:t>HTML</a:t>
            </a:r>
            <a:r>
              <a:rPr lang="bg-BG" dirty="0" smtClean="0"/>
              <a:t> страници</a:t>
            </a:r>
            <a:endParaRPr lang="en-US" dirty="0" smtClean="0"/>
          </a:p>
          <a:p>
            <a:pPr lvl="1"/>
            <a:r>
              <a:rPr lang="en-US" dirty="0" smtClean="0"/>
              <a:t>HTML </a:t>
            </a:r>
            <a:r>
              <a:rPr lang="bg-BG" dirty="0" smtClean="0"/>
              <a:t>контроли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024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dirty="0" smtClean="0"/>
              <a:t>Съдържание </a:t>
            </a:r>
            <a:r>
              <a:rPr lang="bg-BG" sz="3600" dirty="0" smtClean="0"/>
              <a:t>2/2</a:t>
            </a:r>
            <a:endParaRPr lang="bg-BG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Динамични </a:t>
            </a:r>
            <a:r>
              <a:rPr lang="bg-BG" dirty="0" smtClean="0"/>
              <a:t>страници</a:t>
            </a:r>
          </a:p>
          <a:p>
            <a:pPr lvl="1"/>
            <a:r>
              <a:rPr lang="bg-BG" dirty="0" smtClean="0"/>
              <a:t>Какво </a:t>
            </a:r>
            <a:r>
              <a:rPr lang="bg-BG" dirty="0" smtClean="0"/>
              <a:t>представляват </a:t>
            </a:r>
            <a:r>
              <a:rPr lang="en-US" dirty="0" smtClean="0"/>
              <a:t>ASP.NET </a:t>
            </a:r>
            <a:r>
              <a:rPr lang="bg-BG" dirty="0" smtClean="0"/>
              <a:t>страниците?</a:t>
            </a:r>
            <a:endParaRPr lang="bg-BG" dirty="0" smtClean="0"/>
          </a:p>
          <a:p>
            <a:pPr lvl="1"/>
            <a:r>
              <a:rPr lang="bg-BG" dirty="0" smtClean="0"/>
              <a:t>Какво представляват </a:t>
            </a:r>
            <a:r>
              <a:rPr lang="en-US" dirty="0" smtClean="0"/>
              <a:t>ASP.NET </a:t>
            </a:r>
            <a:r>
              <a:rPr lang="bg-BG" dirty="0" smtClean="0"/>
              <a:t>контролите?</a:t>
            </a:r>
            <a:endParaRPr lang="bg-BG" dirty="0" smtClean="0"/>
          </a:p>
          <a:p>
            <a:pPr lvl="1"/>
            <a:r>
              <a:rPr lang="bg-BG" dirty="0" smtClean="0"/>
              <a:t>Жизнен </a:t>
            </a:r>
            <a:r>
              <a:rPr lang="bg-BG" dirty="0" smtClean="0"/>
              <a:t>цикъл на </a:t>
            </a:r>
            <a:r>
              <a:rPr lang="en-US" dirty="0" smtClean="0"/>
              <a:t>ASP.NET </a:t>
            </a:r>
            <a:r>
              <a:rPr lang="bg-BG" dirty="0" smtClean="0"/>
              <a:t>страници и контроли</a:t>
            </a:r>
          </a:p>
          <a:p>
            <a:pPr lvl="1"/>
            <a:r>
              <a:rPr lang="bg-BG" dirty="0" smtClean="0"/>
              <a:t>Видове </a:t>
            </a:r>
            <a:r>
              <a:rPr lang="en-US" dirty="0" smtClean="0"/>
              <a:t>ASP.NET </a:t>
            </a:r>
            <a:r>
              <a:rPr lang="bg-BG" dirty="0" smtClean="0"/>
              <a:t>контроли</a:t>
            </a:r>
          </a:p>
          <a:p>
            <a:pPr lvl="1"/>
            <a:r>
              <a:rPr lang="en-US" dirty="0" err="1" smtClean="0"/>
              <a:t>Global.asax</a:t>
            </a:r>
            <a:endParaRPr lang="en-US" dirty="0" smtClean="0"/>
          </a:p>
          <a:p>
            <a:pPr lvl="1"/>
            <a:r>
              <a:rPr lang="en-US" dirty="0" err="1" smtClean="0"/>
              <a:t>Web.config</a:t>
            </a:r>
            <a:endParaRPr lang="bg-BG" dirty="0" smtClean="0"/>
          </a:p>
          <a:p>
            <a:r>
              <a:rPr lang="bg-BG" dirty="0" smtClean="0"/>
              <a:t>Работа с данни</a:t>
            </a:r>
            <a:endParaRPr lang="en-US" dirty="0" smtClean="0"/>
          </a:p>
          <a:p>
            <a:pPr lvl="1"/>
            <a:r>
              <a:rPr lang="bg-BG" dirty="0" smtClean="0"/>
              <a:t>Съхраняване </a:t>
            </a:r>
            <a:r>
              <a:rPr lang="bg-BG" dirty="0" smtClean="0"/>
              <a:t>на данни</a:t>
            </a:r>
            <a:endParaRPr lang="en-US" dirty="0" smtClean="0"/>
          </a:p>
          <a:p>
            <a:pPr lvl="1"/>
            <a:r>
              <a:rPr lang="bg-BG" dirty="0" smtClean="0"/>
              <a:t>Предаване на данни</a:t>
            </a:r>
          </a:p>
        </p:txBody>
      </p:sp>
    </p:spTree>
    <p:extLst>
      <p:ext uri="{BB962C8B-B14F-4D97-AF65-F5344CB8AC3E}">
        <p14:creationId xmlns:p14="http://schemas.microsoft.com/office/powerpoint/2010/main" xmlns="" val="270243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е </a:t>
            </a:r>
            <a:r>
              <a:rPr lang="en-US" dirty="0" smtClean="0"/>
              <a:t>ASP.NET?</a:t>
            </a:r>
          </a:p>
          <a:p>
            <a:r>
              <a:rPr lang="bg-BG" dirty="0" smtClean="0"/>
              <a:t>Езици за програмиране на </a:t>
            </a:r>
            <a:r>
              <a:rPr lang="en-US" dirty="0" smtClean="0"/>
              <a:t>ASP.NET </a:t>
            </a:r>
            <a:r>
              <a:rPr lang="bg-BG" dirty="0" smtClean="0"/>
              <a:t>сайтове</a:t>
            </a:r>
          </a:p>
          <a:p>
            <a:r>
              <a:rPr lang="bg-BG" dirty="0" smtClean="0"/>
              <a:t>Публикуване на </a:t>
            </a:r>
            <a:r>
              <a:rPr lang="en-US" dirty="0" smtClean="0"/>
              <a:t>ASP.NET </a:t>
            </a:r>
            <a:r>
              <a:rPr lang="bg-BG" dirty="0" smtClean="0"/>
              <a:t>сайтове</a:t>
            </a:r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</a:t>
            </a:r>
            <a:r>
              <a:rPr lang="en-US" dirty="0" smtClean="0"/>
              <a:t> </a:t>
            </a:r>
            <a:r>
              <a:rPr lang="en-US" dirty="0" smtClean="0"/>
              <a:t>Web Forms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е </a:t>
            </a:r>
            <a:r>
              <a:rPr lang="en-US" dirty="0" smtClean="0"/>
              <a:t>ASP.NET Web Forms?</a:t>
            </a:r>
          </a:p>
          <a:p>
            <a:r>
              <a:rPr lang="en-US" dirty="0" smtClean="0"/>
              <a:t>Markup</a:t>
            </a:r>
          </a:p>
          <a:p>
            <a:pPr lvl="1"/>
            <a:r>
              <a:rPr lang="bg-BG" dirty="0" smtClean="0">
                <a:hlinkClick r:id="rId2"/>
              </a:rPr>
              <a:t>Програмен код</a:t>
            </a:r>
            <a:r>
              <a:rPr lang="en-US" dirty="0" smtClean="0">
                <a:hlinkClick r:id="rId2"/>
              </a:rPr>
              <a:t> (&lt;% %&gt;)</a:t>
            </a:r>
            <a:endParaRPr lang="bg-BG" dirty="0" smtClean="0"/>
          </a:p>
          <a:p>
            <a:pPr lvl="1"/>
            <a:r>
              <a:rPr lang="bg-BG" dirty="0" smtClean="0">
                <a:hlinkClick r:id="rId3"/>
              </a:rPr>
              <a:t>Визуализиране на информация </a:t>
            </a:r>
            <a:r>
              <a:rPr lang="en-US" dirty="0" smtClean="0">
                <a:hlinkClick r:id="rId3"/>
              </a:rPr>
              <a:t>(&lt;%= %&gt;)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Data-binding (&lt;%# %&gt;)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ASP.NET </a:t>
            </a:r>
            <a:r>
              <a:rPr lang="bg-BG" dirty="0" smtClean="0">
                <a:hlinkClick r:id="rId5"/>
              </a:rPr>
              <a:t>изрази </a:t>
            </a:r>
            <a:r>
              <a:rPr lang="en-US" dirty="0" smtClean="0">
                <a:hlinkClick r:id="rId5"/>
              </a:rPr>
              <a:t>(&lt;%$ %&gt;)</a:t>
            </a:r>
            <a:endParaRPr lang="en-US" dirty="0" smtClean="0"/>
          </a:p>
          <a:p>
            <a:pPr lvl="1"/>
            <a:r>
              <a:rPr lang="bg-BG" dirty="0" smtClean="0">
                <a:hlinkClick r:id="rId6"/>
              </a:rPr>
              <a:t>Директиви </a:t>
            </a:r>
            <a:r>
              <a:rPr lang="en-US" dirty="0" smtClean="0">
                <a:hlinkClick r:id="rId6"/>
              </a:rPr>
              <a:t>(&lt;%@ %&gt;)</a:t>
            </a:r>
            <a:endParaRPr lang="en-US" dirty="0" smtClean="0"/>
          </a:p>
          <a:p>
            <a:pPr lvl="1"/>
            <a:r>
              <a:rPr lang="bg-BG" dirty="0" smtClean="0">
                <a:hlinkClick r:id="rId7"/>
              </a:rPr>
              <a:t>Сървърни коментари</a:t>
            </a:r>
            <a:r>
              <a:rPr lang="en-US" dirty="0" smtClean="0">
                <a:hlinkClick r:id="rId7"/>
              </a:rPr>
              <a:t> (&lt;%-- --%&gt;)</a:t>
            </a:r>
            <a:endParaRPr lang="en-US" dirty="0" smtClean="0"/>
          </a:p>
          <a:p>
            <a:pPr lvl="1"/>
            <a:r>
              <a:rPr lang="bg-BG" dirty="0" smtClean="0">
                <a:hlinkClick r:id="rId8"/>
              </a:rPr>
              <a:t>Визуализация с </a:t>
            </a:r>
            <a:r>
              <a:rPr lang="en-US" dirty="0" smtClean="0">
                <a:hlinkClick r:id="rId8"/>
              </a:rPr>
              <a:t>HTML </a:t>
            </a:r>
            <a:r>
              <a:rPr lang="bg-BG" dirty="0" smtClean="0">
                <a:hlinkClick r:id="rId8"/>
              </a:rPr>
              <a:t>кодиране (</a:t>
            </a:r>
            <a:r>
              <a:rPr lang="en-US" dirty="0" smtClean="0">
                <a:hlinkClick r:id="rId8"/>
              </a:rPr>
              <a:t>&lt;%: %&gt;)</a:t>
            </a:r>
            <a:r>
              <a:rPr lang="en-US" dirty="0" smtClean="0"/>
              <a:t> (ASP.NET 4+)</a:t>
            </a:r>
            <a:endParaRPr lang="bg-BG" dirty="0" smtClean="0"/>
          </a:p>
          <a:p>
            <a:r>
              <a:rPr lang="en-US" dirty="0" smtClean="0"/>
              <a:t>Code-Behind</a:t>
            </a:r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Статични страници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HTML </a:t>
            </a:r>
            <a:r>
              <a:rPr lang="bg-BG" dirty="0" smtClean="0"/>
              <a:t>страници</a:t>
            </a:r>
            <a:endParaRPr lang="en-US" dirty="0" smtClean="0"/>
          </a:p>
          <a:p>
            <a:r>
              <a:rPr lang="en-US" dirty="0" smtClean="0"/>
              <a:t>HTML </a:t>
            </a:r>
            <a:r>
              <a:rPr lang="bg-BG" dirty="0" smtClean="0"/>
              <a:t>контроли</a:t>
            </a:r>
            <a:endParaRPr lang="bg-B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Статични страници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ДЕМОНСТРАЦИЯ</a:t>
            </a:r>
            <a:endParaRPr lang="bg-B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Динамични страници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представляват </a:t>
            </a:r>
            <a:r>
              <a:rPr lang="en-US" dirty="0" smtClean="0"/>
              <a:t>ASP.NET </a:t>
            </a:r>
            <a:r>
              <a:rPr lang="bg-BG" dirty="0" smtClean="0"/>
              <a:t>страниците?</a:t>
            </a:r>
            <a:endParaRPr lang="en-US" dirty="0" smtClean="0"/>
          </a:p>
          <a:p>
            <a:r>
              <a:rPr lang="bg-BG" dirty="0" smtClean="0"/>
              <a:t>Какво </a:t>
            </a:r>
            <a:r>
              <a:rPr lang="bg-BG" dirty="0" smtClean="0"/>
              <a:t>представляват </a:t>
            </a:r>
            <a:r>
              <a:rPr lang="en-US" dirty="0" smtClean="0"/>
              <a:t>ASP.NET </a:t>
            </a:r>
            <a:r>
              <a:rPr lang="bg-BG" dirty="0" smtClean="0"/>
              <a:t>контролите</a:t>
            </a:r>
            <a:r>
              <a:rPr lang="bg-BG" dirty="0" smtClean="0"/>
              <a:t>?</a:t>
            </a:r>
            <a:endParaRPr lang="bg-BG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Динамични страници</a:t>
            </a:r>
            <a:endParaRPr lang="bg-B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Жизнен </a:t>
            </a:r>
            <a:r>
              <a:rPr lang="bg-BG" dirty="0" smtClean="0"/>
              <a:t>цикъл на </a:t>
            </a:r>
            <a:r>
              <a:rPr lang="en-US" dirty="0" smtClean="0"/>
              <a:t>ASP.NET </a:t>
            </a:r>
            <a:r>
              <a:rPr lang="bg-BG" dirty="0" smtClean="0"/>
              <a:t>страници и контроли</a:t>
            </a:r>
          </a:p>
        </p:txBody>
      </p:sp>
      <p:pic>
        <p:nvPicPr>
          <p:cNvPr id="6" name="Picture 5" descr="ASP.NET Page &amp; Control Life Cyc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1580715"/>
            <a:ext cx="3744416" cy="465253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ДАВИД академия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ДАВИД академия 2013.pptx" id="{0B958170-F79D-4C30-8920-53BC19441C74}" vid="{427D3C58-30DC-4026-B543-E50C55DA9920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2013</Template>
  <TotalTime>1855</TotalTime>
  <Words>240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ДАВИД академия 2013</vt:lpstr>
      <vt:lpstr>Курс по информационни технологии</vt:lpstr>
      <vt:lpstr>Съдържание 1/2</vt:lpstr>
      <vt:lpstr>Съдържание 2/2</vt:lpstr>
      <vt:lpstr>ASP.NET</vt:lpstr>
      <vt:lpstr>ASP.NET Web Forms</vt:lpstr>
      <vt:lpstr>Статични страници</vt:lpstr>
      <vt:lpstr>Статични страници</vt:lpstr>
      <vt:lpstr>Динамични страници</vt:lpstr>
      <vt:lpstr>Динамични страници</vt:lpstr>
      <vt:lpstr>Динамични страници</vt:lpstr>
      <vt:lpstr>Динамични страници</vt:lpstr>
      <vt:lpstr>Работа с данни</vt:lpstr>
      <vt:lpstr>Работа с данни</vt:lpstr>
      <vt:lpstr>Въпроси?</vt:lpstr>
      <vt:lpstr>Благодаря!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Stanimir Jovchev</dc:creator>
  <cp:lastModifiedBy>Valery</cp:lastModifiedBy>
  <cp:revision>211</cp:revision>
  <dcterms:created xsi:type="dcterms:W3CDTF">2012-08-31T08:16:31Z</dcterms:created>
  <dcterms:modified xsi:type="dcterms:W3CDTF">2013-09-10T05:30:18Z</dcterms:modified>
</cp:coreProperties>
</file>