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93" r:id="rId2"/>
    <p:sldId id="299" r:id="rId3"/>
    <p:sldId id="294" r:id="rId4"/>
    <p:sldId id="300" r:id="rId5"/>
    <p:sldId id="306" r:id="rId6"/>
    <p:sldId id="307" r:id="rId7"/>
    <p:sldId id="295" r:id="rId8"/>
    <p:sldId id="301" r:id="rId9"/>
    <p:sldId id="302" r:id="rId10"/>
    <p:sldId id="303" r:id="rId11"/>
    <p:sldId id="304" r:id="rId12"/>
    <p:sldId id="305" r:id="rId13"/>
    <p:sldId id="308" r:id="rId14"/>
    <p:sldId id="309" r:id="rId15"/>
    <p:sldId id="310" r:id="rId16"/>
    <p:sldId id="311" r:id="rId17"/>
    <p:sldId id="323" r:id="rId18"/>
    <p:sldId id="324" r:id="rId19"/>
    <p:sldId id="313" r:id="rId20"/>
    <p:sldId id="315" r:id="rId21"/>
    <p:sldId id="320" r:id="rId22"/>
    <p:sldId id="321" r:id="rId23"/>
    <p:sldId id="312" r:id="rId24"/>
    <p:sldId id="316" r:id="rId25"/>
    <p:sldId id="317" r:id="rId26"/>
    <p:sldId id="319" r:id="rId27"/>
    <p:sldId id="322" r:id="rId28"/>
    <p:sldId id="327" r:id="rId29"/>
    <p:sldId id="328" r:id="rId30"/>
    <p:sldId id="325" r:id="rId31"/>
    <p:sldId id="326" r:id="rId32"/>
    <p:sldId id="329" r:id="rId33"/>
    <p:sldId id="330" r:id="rId34"/>
    <p:sldId id="332" r:id="rId35"/>
    <p:sldId id="333" r:id="rId36"/>
    <p:sldId id="334" r:id="rId37"/>
    <p:sldId id="335" r:id="rId38"/>
    <p:sldId id="337" r:id="rId39"/>
    <p:sldId id="336" r:id="rId40"/>
    <p:sldId id="338" r:id="rId41"/>
    <p:sldId id="339" r:id="rId42"/>
  </p:sldIdLst>
  <p:sldSz cx="12192000" cy="6858000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800000"/>
    <a:srgbClr val="A04141"/>
    <a:srgbClr val="0066CC"/>
    <a:srgbClr val="990055"/>
    <a:srgbClr val="0093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 autoAdjust="0"/>
  </p:normalViewPr>
  <p:slideViewPr>
    <p:cSldViewPr>
      <p:cViewPr varScale="1">
        <p:scale>
          <a:sx n="118" d="100"/>
          <a:sy n="118" d="100"/>
        </p:scale>
        <p:origin x="312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5088" y="404813"/>
            <a:ext cx="9364662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4"/>
          <p:cNvCxnSpPr/>
          <p:nvPr/>
        </p:nvCxnSpPr>
        <p:spPr>
          <a:xfrm>
            <a:off x="685800" y="1341438"/>
            <a:ext cx="10656888" cy="0"/>
          </a:xfrm>
          <a:prstGeom prst="line">
            <a:avLst/>
          </a:prstGeom>
          <a:ln w="38100">
            <a:solidFill>
              <a:schemeClr val="bg1">
                <a:alpha val="2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arallelogram 10"/>
          <p:cNvSpPr/>
          <p:nvPr/>
        </p:nvSpPr>
        <p:spPr>
          <a:xfrm rot="664887">
            <a:off x="8769350" y="5172075"/>
            <a:ext cx="3570288" cy="1920875"/>
          </a:xfrm>
          <a:custGeom>
            <a:avLst/>
            <a:gdLst>
              <a:gd name="connsiteX0" fmla="*/ 0 w 3600400"/>
              <a:gd name="connsiteY0" fmla="*/ 2304256 h 2304256"/>
              <a:gd name="connsiteX1" fmla="*/ 576064 w 3600400"/>
              <a:gd name="connsiteY1" fmla="*/ 0 h 2304256"/>
              <a:gd name="connsiteX2" fmla="*/ 3600400 w 3600400"/>
              <a:gd name="connsiteY2" fmla="*/ 0 h 2304256"/>
              <a:gd name="connsiteX3" fmla="*/ 3024336 w 3600400"/>
              <a:gd name="connsiteY3" fmla="*/ 2304256 h 2304256"/>
              <a:gd name="connsiteX4" fmla="*/ 0 w 3600400"/>
              <a:gd name="connsiteY4" fmla="*/ 2304256 h 2304256"/>
              <a:gd name="connsiteX0" fmla="*/ 0 w 3600400"/>
              <a:gd name="connsiteY0" fmla="*/ 2304256 h 2304256"/>
              <a:gd name="connsiteX1" fmla="*/ 576064 w 3600400"/>
              <a:gd name="connsiteY1" fmla="*/ 0 h 2304256"/>
              <a:gd name="connsiteX2" fmla="*/ 3600400 w 3600400"/>
              <a:gd name="connsiteY2" fmla="*/ 0 h 2304256"/>
              <a:gd name="connsiteX3" fmla="*/ 2384330 w 3600400"/>
              <a:gd name="connsiteY3" fmla="*/ 1253581 h 2304256"/>
              <a:gd name="connsiteX4" fmla="*/ 0 w 3600400"/>
              <a:gd name="connsiteY4" fmla="*/ 2304256 h 2304256"/>
              <a:gd name="connsiteX0" fmla="*/ 0 w 2503572"/>
              <a:gd name="connsiteY0" fmla="*/ 2315594 h 2315594"/>
              <a:gd name="connsiteX1" fmla="*/ 576064 w 2503572"/>
              <a:gd name="connsiteY1" fmla="*/ 11338 h 2315594"/>
              <a:gd name="connsiteX2" fmla="*/ 2503572 w 2503572"/>
              <a:gd name="connsiteY2" fmla="*/ 0 h 2315594"/>
              <a:gd name="connsiteX3" fmla="*/ 2384330 w 2503572"/>
              <a:gd name="connsiteY3" fmla="*/ 1264919 h 2315594"/>
              <a:gd name="connsiteX4" fmla="*/ 0 w 2503572"/>
              <a:gd name="connsiteY4" fmla="*/ 2315594 h 2315594"/>
              <a:gd name="connsiteX0" fmla="*/ 0 w 2751224"/>
              <a:gd name="connsiteY0" fmla="*/ 2315594 h 2315594"/>
              <a:gd name="connsiteX1" fmla="*/ 576064 w 2751224"/>
              <a:gd name="connsiteY1" fmla="*/ 11338 h 2315594"/>
              <a:gd name="connsiteX2" fmla="*/ 2503572 w 2751224"/>
              <a:gd name="connsiteY2" fmla="*/ 0 h 2315594"/>
              <a:gd name="connsiteX3" fmla="*/ 2751224 w 2751224"/>
              <a:gd name="connsiteY3" fmla="*/ 1383034 h 2315594"/>
              <a:gd name="connsiteX4" fmla="*/ 0 w 2751224"/>
              <a:gd name="connsiteY4" fmla="*/ 2315594 h 2315594"/>
              <a:gd name="connsiteX0" fmla="*/ 0 w 2660772"/>
              <a:gd name="connsiteY0" fmla="*/ 1899840 h 1899840"/>
              <a:gd name="connsiteX1" fmla="*/ 485612 w 2660772"/>
              <a:gd name="connsiteY1" fmla="*/ 11338 h 1899840"/>
              <a:gd name="connsiteX2" fmla="*/ 2413120 w 2660772"/>
              <a:gd name="connsiteY2" fmla="*/ 0 h 1899840"/>
              <a:gd name="connsiteX3" fmla="*/ 2660772 w 2660772"/>
              <a:gd name="connsiteY3" fmla="*/ 1383034 h 1899840"/>
              <a:gd name="connsiteX4" fmla="*/ 0 w 2660772"/>
              <a:gd name="connsiteY4" fmla="*/ 1899840 h 1899840"/>
              <a:gd name="connsiteX0" fmla="*/ 0 w 2660772"/>
              <a:gd name="connsiteY0" fmla="*/ 1900347 h 1900347"/>
              <a:gd name="connsiteX1" fmla="*/ 485612 w 2660772"/>
              <a:gd name="connsiteY1" fmla="*/ 11845 h 1900347"/>
              <a:gd name="connsiteX2" fmla="*/ 2403315 w 2660772"/>
              <a:gd name="connsiteY2" fmla="*/ 0 h 1900347"/>
              <a:gd name="connsiteX3" fmla="*/ 2660772 w 2660772"/>
              <a:gd name="connsiteY3" fmla="*/ 1383541 h 1900347"/>
              <a:gd name="connsiteX4" fmla="*/ 0 w 2660772"/>
              <a:gd name="connsiteY4" fmla="*/ 1900347 h 1900347"/>
              <a:gd name="connsiteX0" fmla="*/ 0 w 2674287"/>
              <a:gd name="connsiteY0" fmla="*/ 1900347 h 1900347"/>
              <a:gd name="connsiteX1" fmla="*/ 485612 w 2674287"/>
              <a:gd name="connsiteY1" fmla="*/ 11845 h 1900347"/>
              <a:gd name="connsiteX2" fmla="*/ 2403315 w 2674287"/>
              <a:gd name="connsiteY2" fmla="*/ 0 h 1900347"/>
              <a:gd name="connsiteX3" fmla="*/ 2674287 w 2674287"/>
              <a:gd name="connsiteY3" fmla="*/ 1390600 h 1900347"/>
              <a:gd name="connsiteX4" fmla="*/ 0 w 2674287"/>
              <a:gd name="connsiteY4" fmla="*/ 1900347 h 1900347"/>
              <a:gd name="connsiteX0" fmla="*/ 0 w 2677636"/>
              <a:gd name="connsiteY0" fmla="*/ 1920415 h 1920415"/>
              <a:gd name="connsiteX1" fmla="*/ 488961 w 2677636"/>
              <a:gd name="connsiteY1" fmla="*/ 11845 h 1920415"/>
              <a:gd name="connsiteX2" fmla="*/ 2406664 w 2677636"/>
              <a:gd name="connsiteY2" fmla="*/ 0 h 1920415"/>
              <a:gd name="connsiteX3" fmla="*/ 2677636 w 2677636"/>
              <a:gd name="connsiteY3" fmla="*/ 1390600 h 1920415"/>
              <a:gd name="connsiteX4" fmla="*/ 0 w 2677636"/>
              <a:gd name="connsiteY4" fmla="*/ 1920415 h 1920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7636" h="1920415">
                <a:moveTo>
                  <a:pt x="0" y="1920415"/>
                </a:moveTo>
                <a:lnTo>
                  <a:pt x="488961" y="11845"/>
                </a:lnTo>
                <a:lnTo>
                  <a:pt x="2406664" y="0"/>
                </a:lnTo>
                <a:lnTo>
                  <a:pt x="2677636" y="1390600"/>
                </a:lnTo>
                <a:lnTo>
                  <a:pt x="0" y="19204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984" tIns="43992" rIns="87984" bIns="4399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1353"/>
          </a:p>
        </p:txBody>
      </p:sp>
      <p:sp>
        <p:nvSpPr>
          <p:cNvPr id="8" name="TextBox 11"/>
          <p:cNvSpPr txBox="1"/>
          <p:nvPr/>
        </p:nvSpPr>
        <p:spPr>
          <a:xfrm>
            <a:off x="8983663" y="5464175"/>
            <a:ext cx="3143250" cy="1104900"/>
          </a:xfrm>
          <a:prstGeom prst="rect">
            <a:avLst/>
          </a:prstGeom>
          <a:noFill/>
        </p:spPr>
        <p:txBody>
          <a:bodyPr lIns="87984" tIns="43992" rIns="87984" bIns="43992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6600" dirty="0">
                <a:solidFill>
                  <a:srgbClr val="0093D9"/>
                </a:solidFill>
                <a:latin typeface="Segoe WP Black" pitchFamily="34" charset="0"/>
              </a:rPr>
              <a:t>2014</a:t>
            </a:r>
            <a:endParaRPr lang="bg-BG" sz="4800" dirty="0">
              <a:solidFill>
                <a:srgbClr val="0093D9"/>
              </a:solidFill>
              <a:latin typeface="Segoe WP Black" pitchFamily="34" charset="0"/>
            </a:endParaRPr>
          </a:p>
        </p:txBody>
      </p:sp>
      <p:sp>
        <p:nvSpPr>
          <p:cNvPr id="9" name="TextBox 9"/>
          <p:cNvSpPr txBox="1"/>
          <p:nvPr userDrawn="1"/>
        </p:nvSpPr>
        <p:spPr>
          <a:xfrm>
            <a:off x="349683" y="6453916"/>
            <a:ext cx="2417328" cy="230832"/>
          </a:xfrm>
          <a:prstGeom prst="rect">
            <a:avLst/>
          </a:prstGeom>
          <a:noFill/>
        </p:spPr>
        <p:txBody>
          <a:bodyPr wrap="none" lIns="0" r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</a:t>
            </a:r>
            <a:r>
              <a:rPr lang="bg-BG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2014</a:t>
            </a: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DAVID 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349683" y="2349132"/>
            <a:ext cx="11506956" cy="1528035"/>
          </a:xfrm>
          <a:prstGeom prst="rect">
            <a:avLst/>
          </a:prstGeom>
        </p:spPr>
        <p:txBody>
          <a:bodyPr lIns="117098" tIns="58549" rIns="117098" bIns="58549" anchor="ctr"/>
          <a:lstStyle>
            <a:lvl1pPr>
              <a:defRPr sz="4800">
                <a:solidFill>
                  <a:schemeClr val="bg1"/>
                </a:solidFill>
                <a:latin typeface="Century Gothic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9683" y="3932939"/>
            <a:ext cx="11506956" cy="914400"/>
          </a:xfrm>
          <a:prstGeom prst="rect">
            <a:avLst/>
          </a:prstGeom>
        </p:spPr>
        <p:txBody>
          <a:bodyPr lIns="117098" tIns="58549" rIns="117098" bIns="58549" anchor="b"/>
          <a:lstStyle>
            <a:lvl1pPr marL="0" indent="0" algn="ctr">
              <a:buNone/>
              <a:defRPr sz="280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ght on Dar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67813" y="6450013"/>
            <a:ext cx="27273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 txBox="1"/>
          <p:nvPr userDrawn="1"/>
        </p:nvSpPr>
        <p:spPr>
          <a:xfrm>
            <a:off x="349683" y="6453916"/>
            <a:ext cx="2417328" cy="230832"/>
          </a:xfrm>
          <a:prstGeom prst="rect">
            <a:avLst/>
          </a:prstGeom>
          <a:noFill/>
        </p:spPr>
        <p:txBody>
          <a:bodyPr wrap="none" lIns="0" r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</a:t>
            </a:r>
            <a:r>
              <a:rPr lang="bg-BG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2014</a:t>
            </a: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DAVID 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6000" y="180001"/>
            <a:ext cx="11558837" cy="701877"/>
          </a:xfrm>
          <a:prstGeom prst="rect">
            <a:avLst/>
          </a:prstGeom>
          <a:noFill/>
          <a:ln w="38100">
            <a:noFill/>
          </a:ln>
          <a:effectLst/>
        </p:spPr>
        <p:txBody>
          <a:bodyPr/>
          <a:lstStyle>
            <a:lvl1pPr algn="l">
              <a:defRPr sz="32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36000" y="1080000"/>
            <a:ext cx="11558837" cy="522932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  <a:lvl2pPr>
              <a:defRPr sz="18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2pPr>
            <a:lvl3pPr>
              <a:defRPr sz="16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rk on Ligh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 userDrawn="1"/>
        </p:nvPicPr>
        <p:blipFill>
          <a:blip r:embed="rId2"/>
          <a:srcRect t="42010" b="40839"/>
          <a:stretch>
            <a:fillRect/>
          </a:stretch>
        </p:blipFill>
        <p:spPr bwMode="auto">
          <a:xfrm>
            <a:off x="0" y="0"/>
            <a:ext cx="121920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2"/>
          <a:srcRect t="42010" b="40839"/>
          <a:stretch>
            <a:fillRect/>
          </a:stretch>
        </p:blipFill>
        <p:spPr bwMode="auto">
          <a:xfrm>
            <a:off x="0" y="0"/>
            <a:ext cx="121920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9168355" y="6450382"/>
            <a:ext cx="2726483" cy="218979"/>
          </a:xfrm>
          <a:prstGeom prst="rect">
            <a:avLst/>
          </a:prstGeom>
        </p:spPr>
      </p:pic>
      <p:sp>
        <p:nvSpPr>
          <p:cNvPr id="7" name="TextBox 7"/>
          <p:cNvSpPr txBox="1"/>
          <p:nvPr userDrawn="1"/>
        </p:nvSpPr>
        <p:spPr>
          <a:xfrm>
            <a:off x="349683" y="6453916"/>
            <a:ext cx="2417328" cy="230832"/>
          </a:xfrm>
          <a:prstGeom prst="rect">
            <a:avLst/>
          </a:prstGeom>
          <a:noFill/>
        </p:spPr>
        <p:txBody>
          <a:bodyPr wrap="none" lIns="0" r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66CC">
                    <a:alpha val="61000"/>
                  </a:srgbClr>
                </a:solidFill>
                <a:latin typeface="Century Gothic" panose="020B0502020202020204" pitchFamily="34" charset="0"/>
              </a:rPr>
              <a:t>Copyright © </a:t>
            </a:r>
            <a:r>
              <a:rPr lang="bg-BG" sz="900" dirty="0">
                <a:solidFill>
                  <a:srgbClr val="0066CC">
                    <a:alpha val="61000"/>
                  </a:srgbClr>
                </a:solidFill>
                <a:latin typeface="Century Gothic" panose="020B0502020202020204" pitchFamily="34" charset="0"/>
              </a:rPr>
              <a:t>2014</a:t>
            </a:r>
            <a:r>
              <a:rPr lang="en-US" sz="900" dirty="0">
                <a:solidFill>
                  <a:srgbClr val="0066CC">
                    <a:alpha val="61000"/>
                  </a:srgbClr>
                </a:solidFill>
                <a:latin typeface="Century Gothic" panose="020B0502020202020204" pitchFamily="34" charset="0"/>
              </a:rPr>
              <a:t> DAVID Holding Company</a:t>
            </a:r>
            <a:endParaRPr lang="bg-BG" sz="900" dirty="0">
              <a:solidFill>
                <a:srgbClr val="0066CC">
                  <a:alpha val="61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99" y="180001"/>
            <a:ext cx="11558831" cy="700977"/>
          </a:xfrm>
          <a:prstGeom prst="rect">
            <a:avLst/>
          </a:prstGeom>
        </p:spPr>
        <p:txBody>
          <a:bodyPr anchor="ctr"/>
          <a:lstStyle>
            <a:lvl1pPr algn="l">
              <a:defRPr sz="32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3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36000" y="1080000"/>
            <a:ext cx="11558400" cy="523080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  <a:lvl2pPr>
              <a:defRPr sz="18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2pPr>
            <a:lvl3pPr>
              <a:defRPr sz="16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3pPr>
            <a:lvl4pPr>
              <a:defRPr sz="14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4pPr>
            <a:lvl5pPr>
              <a:defRPr sz="14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167813" y="6450013"/>
            <a:ext cx="27273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5"/>
          <p:cNvSpPr txBox="1"/>
          <p:nvPr userDrawn="1"/>
        </p:nvSpPr>
        <p:spPr>
          <a:xfrm>
            <a:off x="349683" y="6453916"/>
            <a:ext cx="2417328" cy="230832"/>
          </a:xfrm>
          <a:prstGeom prst="rect">
            <a:avLst/>
          </a:prstGeom>
          <a:noFill/>
        </p:spPr>
        <p:txBody>
          <a:bodyPr wrap="none" lIns="0" r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201</a:t>
            </a:r>
            <a:r>
              <a:rPr lang="bg-BG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4</a:t>
            </a: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DAVID 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6000" y="180000"/>
            <a:ext cx="11558400" cy="698400"/>
          </a:xfrm>
          <a:prstGeom prst="rect">
            <a:avLst/>
          </a:prstGeom>
          <a:noFill/>
          <a:ln w="38100">
            <a:noFill/>
          </a:ln>
          <a:effectLst/>
        </p:spPr>
        <p:txBody>
          <a:bodyPr anchor="ctr"/>
          <a:lstStyle>
            <a:lvl1pPr algn="l">
              <a:defRPr sz="32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" y="1080000"/>
            <a:ext cx="12191999" cy="52308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effectLst>
            <a:outerShdw blurRad="127000" dist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360000" tIns="360000" rIns="360000" bIns="360000"/>
          <a:lstStyle>
            <a:lvl1pPr marL="0" indent="0">
              <a:buNone/>
              <a:defRPr sz="20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od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67813" y="6450013"/>
            <a:ext cx="27273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49685" y="6453916"/>
            <a:ext cx="2417328" cy="230832"/>
          </a:xfrm>
          <a:prstGeom prst="rect">
            <a:avLst/>
          </a:prstGeom>
          <a:noFill/>
        </p:spPr>
        <p:txBody>
          <a:bodyPr wrap="none" lIns="0" r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201</a:t>
            </a:r>
            <a:r>
              <a:rPr lang="bg-BG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4</a:t>
            </a: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DAVID 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6000" y="180000"/>
            <a:ext cx="11558400" cy="698400"/>
          </a:xfrm>
          <a:prstGeom prst="rect">
            <a:avLst/>
          </a:prstGeom>
          <a:noFill/>
          <a:ln w="38100">
            <a:noFill/>
          </a:ln>
          <a:effectLst/>
        </p:spPr>
        <p:txBody>
          <a:bodyPr anchor="ctr"/>
          <a:lstStyle>
            <a:lvl1pPr algn="l">
              <a:defRPr sz="24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96001" y="1080001"/>
            <a:ext cx="6096000" cy="52308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effectLst>
            <a:outerShdw blurRad="127000" dist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360000" tIns="360000" rIns="360000" bIns="360000"/>
          <a:lstStyle>
            <a:lvl1pPr marL="0" indent="0">
              <a:buNone/>
              <a:defRPr sz="15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1pPr>
            <a:lvl2pPr marL="342900" indent="0">
              <a:buNone/>
              <a:defRPr sz="135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2pPr>
            <a:lvl3pPr marL="685800" indent="0">
              <a:buNone/>
              <a:defRPr sz="12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3pPr>
            <a:lvl4pPr marL="1028700" indent="0">
              <a:buNone/>
              <a:defRPr sz="105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4pPr>
            <a:lvl5pPr marL="1371600" indent="0">
              <a:buNone/>
              <a:defRPr sz="105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1" y="1080000"/>
            <a:ext cx="6096001" cy="52308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sz="21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  <a:lvl2pPr>
              <a:defRPr sz="18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2pPr>
            <a:lvl3pPr>
              <a:defRPr sz="15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3pPr>
            <a:lvl4pPr>
              <a:defRPr sz="135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4pPr>
            <a:lvl5pPr>
              <a:defRPr sz="135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cssref/pr_background-attachment.asp" TargetMode="External"/><Relationship Id="rId7" Type="http://schemas.openxmlformats.org/officeDocument/2006/relationships/hyperlink" Target="http://www.w3schools.com/cssref/pr_background-repeat.asp" TargetMode="External"/><Relationship Id="rId2" Type="http://schemas.openxmlformats.org/officeDocument/2006/relationships/hyperlink" Target="http://www.w3schools.com/cssref/css3_pr_background.asp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w3schools.com/cssref/pr_background-position.asp" TargetMode="External"/><Relationship Id="rId5" Type="http://schemas.openxmlformats.org/officeDocument/2006/relationships/hyperlink" Target="http://www.w3schools.com/cssref/pr_background-image.asp" TargetMode="External"/><Relationship Id="rId4" Type="http://schemas.openxmlformats.org/officeDocument/2006/relationships/hyperlink" Target="http://www.w3schools.com/cssref/pr_background-color.asp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cssref/default.asp" TargetMode="Externa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3schools.com/cssref/pr_border-left.asp" TargetMode="External"/><Relationship Id="rId13" Type="http://schemas.openxmlformats.org/officeDocument/2006/relationships/hyperlink" Target="http://www.w3schools.com/cssref/pr_border-right_color.asp" TargetMode="External"/><Relationship Id="rId18" Type="http://schemas.openxmlformats.org/officeDocument/2006/relationships/hyperlink" Target="http://www.w3schools.com/cssref/pr_border-top_color.asp" TargetMode="External"/><Relationship Id="rId3" Type="http://schemas.openxmlformats.org/officeDocument/2006/relationships/hyperlink" Target="http://www.w3schools.com/cssref/pr_border-bottom.asp" TargetMode="External"/><Relationship Id="rId21" Type="http://schemas.openxmlformats.org/officeDocument/2006/relationships/hyperlink" Target="http://www.w3schools.com/cssref/pr_border-width.asp" TargetMode="External"/><Relationship Id="rId7" Type="http://schemas.openxmlformats.org/officeDocument/2006/relationships/hyperlink" Target="http://www.w3schools.com/cssref/pr_border-color.asp" TargetMode="External"/><Relationship Id="rId12" Type="http://schemas.openxmlformats.org/officeDocument/2006/relationships/hyperlink" Target="http://www.w3schools.com/cssref/pr_border-right.asp" TargetMode="External"/><Relationship Id="rId17" Type="http://schemas.openxmlformats.org/officeDocument/2006/relationships/hyperlink" Target="http://www.w3schools.com/cssref/pr_border-top.asp" TargetMode="External"/><Relationship Id="rId2" Type="http://schemas.openxmlformats.org/officeDocument/2006/relationships/hyperlink" Target="http://www.w3schools.com/cssref/pr_border.asp" TargetMode="External"/><Relationship Id="rId16" Type="http://schemas.openxmlformats.org/officeDocument/2006/relationships/hyperlink" Target="http://www.w3schools.com/cssref/pr_border-style.asp" TargetMode="External"/><Relationship Id="rId20" Type="http://schemas.openxmlformats.org/officeDocument/2006/relationships/hyperlink" Target="http://www.w3schools.com/cssref/pr_border-top_width.asp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w3schools.com/cssref/pr_border-bottom_width.asp" TargetMode="External"/><Relationship Id="rId11" Type="http://schemas.openxmlformats.org/officeDocument/2006/relationships/hyperlink" Target="http://www.w3schools.com/cssref/pr_border-left_width.asp" TargetMode="External"/><Relationship Id="rId5" Type="http://schemas.openxmlformats.org/officeDocument/2006/relationships/hyperlink" Target="http://www.w3schools.com/cssref/pr_border-bottom_style.asp" TargetMode="External"/><Relationship Id="rId15" Type="http://schemas.openxmlformats.org/officeDocument/2006/relationships/hyperlink" Target="http://www.w3schools.com/cssref/pr_border-right_width.asp" TargetMode="External"/><Relationship Id="rId10" Type="http://schemas.openxmlformats.org/officeDocument/2006/relationships/hyperlink" Target="http://www.w3schools.com/cssref/pr_border-left_style.asp" TargetMode="External"/><Relationship Id="rId19" Type="http://schemas.openxmlformats.org/officeDocument/2006/relationships/hyperlink" Target="http://www.w3schools.com/cssref/pr_border-top_style.asp" TargetMode="External"/><Relationship Id="rId4" Type="http://schemas.openxmlformats.org/officeDocument/2006/relationships/hyperlink" Target="http://www.w3schools.com/cssref/pr_border-bottom_color.asp" TargetMode="External"/><Relationship Id="rId9" Type="http://schemas.openxmlformats.org/officeDocument/2006/relationships/hyperlink" Target="http://www.w3schools.com/cssref/pr_border-left_color.asp" TargetMode="External"/><Relationship Id="rId14" Type="http://schemas.openxmlformats.org/officeDocument/2006/relationships/hyperlink" Target="http://www.w3schools.com/cssref/pr_border-right_style.asp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cssref/pr_margin-bottom.asp" TargetMode="External"/><Relationship Id="rId2" Type="http://schemas.openxmlformats.org/officeDocument/2006/relationships/hyperlink" Target="http://www.w3schools.com/cssref/pr_margin.asp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w3schools.com/cssref/pr_margin-top.asp" TargetMode="External"/><Relationship Id="rId5" Type="http://schemas.openxmlformats.org/officeDocument/2006/relationships/hyperlink" Target="http://www.w3schools.com/cssref/pr_margin-right.asp" TargetMode="External"/><Relationship Id="rId4" Type="http://schemas.openxmlformats.org/officeDocument/2006/relationships/hyperlink" Target="http://www.w3schools.com/cssref/pr_margin-left.asp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cssref/pr_padding-bottom.asp" TargetMode="External"/><Relationship Id="rId2" Type="http://schemas.openxmlformats.org/officeDocument/2006/relationships/hyperlink" Target="http://www.w3schools.com/cssref/pr_padding.asp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w3schools.com/cssref/pr_padding-top.asp" TargetMode="External"/><Relationship Id="rId5" Type="http://schemas.openxmlformats.org/officeDocument/2006/relationships/hyperlink" Target="http://www.w3schools.com/cssref/pr_padding-right.asp" TargetMode="External"/><Relationship Id="rId4" Type="http://schemas.openxmlformats.org/officeDocument/2006/relationships/hyperlink" Target="http://www.w3schools.com/cssref/pr_padding-left.asp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cssref/css_inherit.asp" TargetMode="External"/><Relationship Id="rId2" Type="http://schemas.openxmlformats.org/officeDocument/2006/relationships/hyperlink" Target="http://www.w3schools.com/cssref/css_initial.asp" TargetMode="Externa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css-tricks.com/examples/OverflowExample/" TargetMode="Externa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3schools.com/cssref/sel_firstline.asp" TargetMode="External"/><Relationship Id="rId3" Type="http://schemas.openxmlformats.org/officeDocument/2006/relationships/hyperlink" Target="http://www.w3schools.com/cssref/sel_visited.asp" TargetMode="External"/><Relationship Id="rId7" Type="http://schemas.openxmlformats.org/officeDocument/2006/relationships/hyperlink" Target="http://www.w3schools.com/cssref/sel_firstletter.asp" TargetMode="External"/><Relationship Id="rId12" Type="http://schemas.openxmlformats.org/officeDocument/2006/relationships/hyperlink" Target="http://www.w3schools.com/cssref/sel_lang.asp" TargetMode="External"/><Relationship Id="rId2" Type="http://schemas.openxmlformats.org/officeDocument/2006/relationships/hyperlink" Target="http://www.w3schools.com/cssref/sel_link.asp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w3schools.com/cssref/sel_focus.asp" TargetMode="External"/><Relationship Id="rId11" Type="http://schemas.openxmlformats.org/officeDocument/2006/relationships/hyperlink" Target="http://www.w3schools.com/cssref/sel_after.asp" TargetMode="External"/><Relationship Id="rId5" Type="http://schemas.openxmlformats.org/officeDocument/2006/relationships/hyperlink" Target="http://www.w3schools.com/cssref/sel_hover.asp" TargetMode="External"/><Relationship Id="rId10" Type="http://schemas.openxmlformats.org/officeDocument/2006/relationships/hyperlink" Target="http://www.w3schools.com/cssref/sel_before.asp" TargetMode="External"/><Relationship Id="rId4" Type="http://schemas.openxmlformats.org/officeDocument/2006/relationships/hyperlink" Target="http://www.w3schools.com/cssref/sel_active.asp" TargetMode="External"/><Relationship Id="rId9" Type="http://schemas.openxmlformats.org/officeDocument/2006/relationships/hyperlink" Target="http://www.w3schools.com/cssref/sel_firstchild.as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hyperlink" Target="https://facebook.com/DavidAcademy" TargetMode="External"/><Relationship Id="rId3" Type="http://schemas.openxmlformats.org/officeDocument/2006/relationships/hyperlink" Target="skype:todor_pashov?chat" TargetMode="External"/><Relationship Id="rId7" Type="http://schemas.openxmlformats.org/officeDocument/2006/relationships/hyperlink" Target="https://twitter.com/david_academy" TargetMode="External"/><Relationship Id="rId2" Type="http://schemas.openxmlformats.org/officeDocument/2006/relationships/hyperlink" Target="mailto:todos@david.bg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acad.david.bg/" TargetMode="External"/><Relationship Id="rId5" Type="http://schemas.openxmlformats.org/officeDocument/2006/relationships/hyperlink" Target="mailto:acad@david.bg" TargetMode="External"/><Relationship Id="rId4" Type="http://schemas.openxmlformats.org/officeDocument/2006/relationships/hyperlink" Target="https://facebook.com/tpashov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Курс по </a:t>
            </a:r>
            <a:r>
              <a:rPr lang="bg-BG" dirty="0" smtClean="0"/>
              <a:t>уеб </a:t>
            </a:r>
            <a:r>
              <a:rPr lang="ru-RU" dirty="0" smtClean="0"/>
              <a:t>програмиране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2800" dirty="0" smtClean="0"/>
              <a:t>Занятие №</a:t>
            </a:r>
            <a:r>
              <a:rPr lang="en-US" sz="2800" dirty="0" smtClean="0"/>
              <a:t>2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CSS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28399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Идентификация и групиране на </a:t>
            </a:r>
            <a:r>
              <a:rPr lang="bg-BG" dirty="0" smtClean="0"/>
              <a:t>селектори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/>
              <a:t>В</a:t>
            </a:r>
            <a:r>
              <a:rPr lang="bg-BG" sz="2800" dirty="0" smtClean="0"/>
              <a:t>ъзможно е да има </a:t>
            </a:r>
            <a:r>
              <a:rPr lang="bg-BG" sz="2800" dirty="0" smtClean="0"/>
              <a:t>много елементи с един с един и същ </a:t>
            </a:r>
            <a:r>
              <a:rPr lang="bg-BG" sz="2800" dirty="0" smtClean="0"/>
              <a:t>стил</a:t>
            </a:r>
          </a:p>
          <a:p>
            <a:r>
              <a:rPr lang="bg-BG" sz="2800" dirty="0" smtClean="0"/>
              <a:t>Групирането </a:t>
            </a:r>
            <a:r>
              <a:rPr lang="bg-BG" sz="2800" dirty="0" smtClean="0"/>
              <a:t>на елементи намалява </a:t>
            </a:r>
            <a:r>
              <a:rPr lang="bg-BG" sz="2800" dirty="0" smtClean="0"/>
              <a:t>кода</a:t>
            </a:r>
            <a:r>
              <a:rPr lang="en-US" sz="2800" dirty="0" smtClean="0"/>
              <a:t> </a:t>
            </a:r>
            <a:r>
              <a:rPr lang="bg-BG" sz="2800" dirty="0" smtClean="0"/>
              <a:t>и значително подобрява поддръжката от страна на </a:t>
            </a:r>
            <a:r>
              <a:rPr lang="bg-BG" sz="2800" dirty="0" smtClean="0"/>
              <a:t>разработчиците</a:t>
            </a:r>
            <a:endParaRPr lang="bg-BG" sz="2800" dirty="0" smtClean="0"/>
          </a:p>
          <a:p>
            <a:pPr marL="0" indent="0">
              <a:buNone/>
            </a:pPr>
            <a:r>
              <a:rPr lang="bg-BG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4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h1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marL="0" indent="0">
              <a:buNone/>
            </a:pPr>
            <a:r>
              <a:rPr lang="bg-BG" sz="14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14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text-align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center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bg-BG" sz="14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14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color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red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bg-BG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}</a:t>
            </a:r>
            <a:endParaRPr lang="bg-BG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bg-BG" sz="14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4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h2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marL="0" indent="0">
              <a:buNone/>
            </a:pPr>
            <a:r>
              <a:rPr lang="bg-BG" sz="14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14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text-align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center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bg-BG" sz="14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14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color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red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bg-BG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}</a:t>
            </a:r>
            <a:endParaRPr lang="bg-BG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bg-BG" sz="14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4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marL="0" indent="0">
              <a:buNone/>
            </a:pPr>
            <a:r>
              <a:rPr lang="bg-BG" sz="14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14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text-align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center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bg-BG" sz="14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14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color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red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bg-BG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}</a:t>
            </a:r>
            <a:endParaRPr lang="bg-BG" sz="8000" dirty="0" smtClean="0"/>
          </a:p>
        </p:txBody>
      </p:sp>
    </p:spTree>
    <p:extLst>
      <p:ext uri="{BB962C8B-B14F-4D97-AF65-F5344CB8AC3E}">
        <p14:creationId xmlns:p14="http://schemas.microsoft.com/office/powerpoint/2010/main" val="29528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Идентификация и групиране на </a:t>
            </a:r>
            <a:r>
              <a:rPr lang="bg-BG" dirty="0" smtClean="0"/>
              <a:t>селектори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/>
              <a:t>В</a:t>
            </a:r>
            <a:r>
              <a:rPr lang="bg-BG" sz="2800" dirty="0" smtClean="0"/>
              <a:t>ъзможно е да има </a:t>
            </a:r>
            <a:r>
              <a:rPr lang="bg-BG" sz="2800" dirty="0" smtClean="0"/>
              <a:t>много елементи с един с един и същ </a:t>
            </a:r>
            <a:r>
              <a:rPr lang="bg-BG" sz="2800" dirty="0" smtClean="0"/>
              <a:t>стил</a:t>
            </a:r>
          </a:p>
          <a:p>
            <a:r>
              <a:rPr lang="bg-BG" sz="2800" dirty="0" smtClean="0"/>
              <a:t>Групирането </a:t>
            </a:r>
            <a:r>
              <a:rPr lang="bg-BG" sz="2800" dirty="0" smtClean="0"/>
              <a:t>на елементи намалява </a:t>
            </a:r>
            <a:r>
              <a:rPr lang="bg-BG" sz="2800" dirty="0" smtClean="0"/>
              <a:t>кода</a:t>
            </a:r>
            <a:r>
              <a:rPr lang="en-US" sz="2800" dirty="0" smtClean="0"/>
              <a:t> </a:t>
            </a:r>
            <a:r>
              <a:rPr lang="bg-BG" sz="2800" dirty="0" smtClean="0"/>
              <a:t>и значително подобрява поддръжката от страна на разработчиците</a:t>
            </a:r>
            <a:r>
              <a:rPr lang="bg-BG" sz="2800" dirty="0" smtClean="0"/>
              <a:t>.</a:t>
            </a:r>
            <a:endParaRPr lang="en-US" sz="12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400050" lvl="1" indent="0">
              <a:buNone/>
            </a:pPr>
            <a:r>
              <a:rPr lang="bg-BG" sz="14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4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h1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h2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</a:t>
            </a:r>
          </a:p>
          <a:p>
            <a:pPr marL="400050" lvl="1" indent="0">
              <a:buNone/>
            </a:pPr>
            <a:r>
              <a:rPr lang="bg-BG" sz="14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14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text-align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center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400050" lvl="1" indent="0">
              <a:buNone/>
            </a:pPr>
            <a:r>
              <a:rPr lang="bg-BG" sz="14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14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color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red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400050" lvl="1" indent="0">
              <a:buNone/>
            </a:pPr>
            <a:r>
              <a:rPr lang="bg-BG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}</a:t>
            </a:r>
            <a:endParaRPr lang="bg-BG" sz="5400" dirty="0" smtClean="0"/>
          </a:p>
        </p:txBody>
      </p:sp>
    </p:spTree>
    <p:extLst>
      <p:ext uri="{BB962C8B-B14F-4D97-AF65-F5344CB8AC3E}">
        <p14:creationId xmlns:p14="http://schemas.microsoft.com/office/powerpoint/2010/main" val="72848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Идентификация и групиране на </a:t>
            </a:r>
            <a:r>
              <a:rPr lang="bg-BG" dirty="0" smtClean="0"/>
              <a:t>селектори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Комбиниране</a:t>
            </a:r>
            <a:r>
              <a:rPr lang="bg-BG" sz="2800" dirty="0"/>
              <a:t> </a:t>
            </a:r>
            <a:endParaRPr lang="bg-BG" sz="2800" dirty="0" smtClean="0"/>
          </a:p>
          <a:p>
            <a:pPr marL="0" indent="0">
              <a:buNone/>
            </a:pPr>
            <a:r>
              <a:rPr lang="bg-BG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br>
              <a:rPr lang="bg-BG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#</a:t>
            </a:r>
            <a:r>
              <a:rPr lang="en-US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navigation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strong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  <a:endParaRPr lang="bg-BG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bg-BG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color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}</a:t>
            </a:r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div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id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="navigation"&gt;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fr-FR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fr-FR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h1</a:t>
            </a:r>
            <a:r>
              <a:rPr lang="fr-F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style</a:t>
            </a:r>
            <a:r>
              <a:rPr lang="fr-F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</a:t>
            </a:r>
            <a:r>
              <a:rPr lang="fr-FR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font-size</a:t>
            </a:r>
            <a:r>
              <a:rPr lang="fr-F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</a:t>
            </a:r>
            <a:r>
              <a:rPr lang="fr-F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18px"&gt;</a:t>
            </a:r>
            <a:r>
              <a:rPr lang="fr-F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Page </a:t>
            </a:r>
            <a:r>
              <a:rPr lang="fr-FR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title</a:t>
            </a:r>
            <a:r>
              <a:rPr lang="fr-F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fr-FR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h1</a:t>
            </a:r>
            <a:r>
              <a:rPr lang="fr-FR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fr-FR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	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Lorem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Ipsum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is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strong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simply dummy text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strong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of the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prin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div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dirty="0">
              <a:highlight>
                <a:srgbClr val="FF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97781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Идентификация и групиране на </a:t>
            </a:r>
            <a:r>
              <a:rPr lang="bg-BG" dirty="0" smtClean="0"/>
              <a:t>селектори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/>
              <a:t>Вложени </a:t>
            </a:r>
            <a:r>
              <a:rPr lang="bg-BG" sz="2800" dirty="0" smtClean="0"/>
              <a:t>селектори</a:t>
            </a:r>
            <a:endParaRPr lang="en-US" sz="2800" dirty="0" smtClean="0"/>
          </a:p>
          <a:p>
            <a:pPr marL="0" indent="0">
              <a:buNone/>
            </a:pPr>
            <a:r>
              <a:rPr lang="bg-BG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br>
              <a:rPr lang="bg-BG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nav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strong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  <a:endParaRPr lang="bg-BG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bg-BG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color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}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400050" lvl="1" indent="0">
              <a:buNone/>
            </a:pP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 err="1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nav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400050" lvl="1" indent="0">
              <a:buNone/>
            </a:pP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fr-FR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fr-FR" sz="2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h1</a:t>
            </a:r>
            <a:r>
              <a:rPr lang="fr-FR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sz="20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style</a:t>
            </a:r>
            <a:r>
              <a:rPr lang="fr-FR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</a:t>
            </a:r>
            <a:r>
              <a:rPr lang="fr-FR" sz="20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font-size</a:t>
            </a:r>
            <a:r>
              <a:rPr lang="fr-FR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</a:t>
            </a:r>
            <a:r>
              <a:rPr lang="fr-FR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18px"&gt;</a:t>
            </a:r>
            <a:r>
              <a:rPr lang="fr-FR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Page </a:t>
            </a:r>
            <a:r>
              <a:rPr lang="fr-FR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title</a:t>
            </a:r>
            <a:r>
              <a:rPr lang="fr-FR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fr-FR" sz="2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h1</a:t>
            </a:r>
            <a:r>
              <a:rPr lang="fr-FR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fr-FR" sz="20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400050" lvl="1" indent="0">
              <a:buNone/>
            </a:pP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400050" lvl="1" indent="0">
              <a:buNone/>
            </a:pP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	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Lorem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Ipsum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is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strong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simply dummy text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strong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of the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prin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400050" lvl="1" indent="0">
              <a:buNone/>
            </a:pP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400050" lvl="1" indent="0">
              <a:buNone/>
            </a:pP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2000" dirty="0" err="1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nav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endParaRPr lang="en-US" sz="1400" dirty="0">
              <a:highlight>
                <a:srgbClr val="FF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593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Идентификация и групиране на </a:t>
            </a:r>
            <a:r>
              <a:rPr lang="bg-BG" dirty="0" smtClean="0"/>
              <a:t>селектори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Атрибутни селектори</a:t>
            </a:r>
            <a:endParaRPr lang="en-US" sz="2800" dirty="0" smtClean="0"/>
          </a:p>
          <a:p>
            <a:pPr lvl="1"/>
            <a:r>
              <a:rPr lang="bg-BG" sz="2600" dirty="0" smtClean="0"/>
              <a:t>Избира/с</a:t>
            </a:r>
            <a:r>
              <a:rPr lang="bg-BG" sz="2600" dirty="0" smtClean="0"/>
              <a:t>електира </a:t>
            </a:r>
            <a:r>
              <a:rPr lang="bg-BG" sz="2600" dirty="0" smtClean="0"/>
              <a:t>елементи по техните атрибути</a:t>
            </a:r>
            <a:endParaRPr lang="en-US" sz="2600" dirty="0" smtClean="0"/>
          </a:p>
          <a:p>
            <a:pPr marL="0" indent="0">
              <a:buNone/>
            </a:pPr>
            <a:r>
              <a:rPr lang="bg-BG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6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a[title</a:t>
            </a:r>
            <a:r>
              <a:rPr lang="en-US" sz="16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]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</a:t>
            </a:r>
          </a:p>
          <a:p>
            <a:pPr marL="0" indent="0">
              <a:buNone/>
            </a:pPr>
            <a:r>
              <a:rPr lang="bg-BG" sz="16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16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color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bg-BG" sz="16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16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text-decoration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</a:t>
            </a:r>
            <a:r>
              <a:rPr lang="bg-BG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none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bg-BG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}</a:t>
            </a:r>
            <a:endParaRPr lang="bg-BG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endParaRPr lang="bg-BG" sz="1600" dirty="0">
              <a:solidFill>
                <a:srgbClr val="0000FF"/>
              </a:solidFill>
              <a:highlight>
                <a:srgbClr val="FFFFFF"/>
              </a:highlight>
              <a:latin typeface="Consolas"/>
            </a:endParaRPr>
          </a:p>
          <a:p>
            <a:pPr marL="400050" lvl="1" indent="0">
              <a:buNone/>
            </a:pPr>
            <a:r>
              <a:rPr lang="bg-BG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6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Lorem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Ipsum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is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6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href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="#"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title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="page title"&gt;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simply dummy text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6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of the print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6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400050" lvl="1" indent="0">
              <a:buNone/>
            </a:pPr>
            <a:r>
              <a:rPr lang="bg-BG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6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Lorem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Ipsum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is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6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href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="#"&gt;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simply dummy text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6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of the print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6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600" dirty="0">
              <a:highlight>
                <a:srgbClr val="FF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83565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Идентификация и групиране на </a:t>
            </a:r>
            <a:r>
              <a:rPr lang="bg-BG" dirty="0" smtClean="0"/>
              <a:t>селектори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/>
              <a:t>Атрибутни </a:t>
            </a:r>
            <a:r>
              <a:rPr lang="bg-BG" sz="2800" dirty="0" smtClean="0"/>
              <a:t>селектори</a:t>
            </a:r>
            <a:endParaRPr lang="en-US" sz="2800" dirty="0" smtClean="0"/>
          </a:p>
          <a:p>
            <a:pPr lvl="1"/>
            <a:r>
              <a:rPr lang="bg-BG" sz="2600" dirty="0" smtClean="0"/>
              <a:t>Избира/селектира </a:t>
            </a:r>
            <a:r>
              <a:rPr lang="bg-BG" sz="2600" dirty="0" smtClean="0"/>
              <a:t>елементи по стойността на техните </a:t>
            </a:r>
            <a:r>
              <a:rPr lang="bg-BG" sz="2600" dirty="0" smtClean="0"/>
              <a:t>атрибути</a:t>
            </a:r>
            <a:endParaRPr lang="en-US" sz="2600" dirty="0" smtClean="0"/>
          </a:p>
          <a:p>
            <a:pPr marL="0" indent="0">
              <a:buNone/>
            </a:pPr>
            <a:r>
              <a:rPr lang="bg-BG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6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input[type=text]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</a:t>
            </a:r>
          </a:p>
          <a:p>
            <a:pPr marL="0" indent="0">
              <a:buNone/>
            </a:pPr>
            <a:r>
              <a:rPr lang="bg-BG" sz="16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16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color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bg-BG" sz="16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16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text-decoration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</a:t>
            </a:r>
            <a:r>
              <a:rPr lang="bg-BG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none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bg-BG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}</a:t>
            </a:r>
          </a:p>
          <a:p>
            <a:pPr marL="0" indent="0">
              <a:buNone/>
            </a:pPr>
            <a:r>
              <a:rPr lang="bg-BG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6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Lorem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Ipsum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is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6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href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="#"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title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="page title"&gt;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simply dummy text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6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of the print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6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6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Lorem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Ipsum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is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6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href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="#"&gt;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simply dummy text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6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of the print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6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600" dirty="0">
              <a:highlight>
                <a:srgbClr val="FF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18562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Идентификация и групиране на </a:t>
            </a:r>
            <a:r>
              <a:rPr lang="bg-BG" dirty="0" smtClean="0"/>
              <a:t>селектори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/>
              <a:t>Атрибутни селектори</a:t>
            </a:r>
            <a:endParaRPr lang="en-US" sz="2800" dirty="0"/>
          </a:p>
          <a:p>
            <a:pPr lvl="1"/>
            <a:r>
              <a:rPr lang="bg-BG" sz="2600" dirty="0" smtClean="0"/>
              <a:t>Избира/селектира </a:t>
            </a:r>
            <a:r>
              <a:rPr lang="bg-BG" sz="2600" dirty="0" smtClean="0"/>
              <a:t>елементи</a:t>
            </a:r>
            <a:r>
              <a:rPr lang="en-US" sz="2600" dirty="0" smtClean="0"/>
              <a:t>, </a:t>
            </a:r>
            <a:r>
              <a:rPr lang="bg-BG" sz="2600" dirty="0" smtClean="0"/>
              <a:t>чиито атрибутни стойности съдържат определена дума</a:t>
            </a:r>
            <a:endParaRPr lang="en-US" sz="2600" dirty="0" smtClean="0"/>
          </a:p>
          <a:p>
            <a:pPr marL="0" indent="0">
              <a:buNone/>
            </a:pPr>
            <a:r>
              <a:rPr lang="bg-BG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6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a[title</a:t>
            </a:r>
            <a:r>
              <a:rPr lang="en-US" sz="16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*=</a:t>
            </a:r>
            <a:r>
              <a:rPr lang="en-US" sz="1600" dirty="0" err="1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someword</a:t>
            </a:r>
            <a:r>
              <a:rPr lang="en-US" sz="16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]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</a:t>
            </a:r>
          </a:p>
          <a:p>
            <a:pPr marL="0" indent="0">
              <a:buNone/>
            </a:pPr>
            <a:r>
              <a:rPr lang="bg-BG" sz="16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16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color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gray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bg-BG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}</a:t>
            </a:r>
            <a:endParaRPr lang="en-US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endParaRPr lang="bg-BG" sz="1600" dirty="0" smtClean="0">
              <a:solidFill>
                <a:srgbClr val="0000FF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bg-BG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6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Lorem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Ipsum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is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6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href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="#"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title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</a:t>
            </a:r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someword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in title"&gt;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simply dummy text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6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of the print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6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bg-BG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6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Lorem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Ipsum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is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6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href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="#"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title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="other title"&gt;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simply dummy text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6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of the print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6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600" dirty="0">
              <a:highlight>
                <a:srgbClr val="FF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47087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Идентификация и групиране на </a:t>
            </a:r>
            <a:r>
              <a:rPr lang="bg-BG" dirty="0" smtClean="0"/>
              <a:t>селектори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Избиране/селектиране </a:t>
            </a:r>
            <a:r>
              <a:rPr lang="bg-BG" sz="2800" dirty="0" smtClean="0"/>
              <a:t>на всички елементи в даден елемент</a:t>
            </a:r>
          </a:p>
          <a:p>
            <a:pPr marL="400050" lvl="1" indent="0">
              <a:buNone/>
            </a:pPr>
            <a:endParaRPr lang="bg-BG" sz="10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400050" lvl="1" indent="0">
              <a:buNone/>
            </a:pPr>
            <a:r>
              <a:rPr lang="en-US" sz="16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body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*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</a:t>
            </a:r>
          </a:p>
          <a:p>
            <a:pPr marL="400050" lvl="1" indent="0">
              <a:buNone/>
            </a:pPr>
            <a:r>
              <a:rPr lang="bg-BG" sz="16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6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font-size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10px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400050" lvl="1" indent="0">
              <a:buNone/>
            </a:pPr>
            <a:r>
              <a:rPr lang="bg-BG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 marL="400050" lvl="1" indent="0">
              <a:buNone/>
            </a:pPr>
            <a:endParaRPr lang="bg-BG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400050" lvl="1" indent="0">
              <a:buNone/>
            </a:pPr>
            <a:r>
              <a:rPr lang="bg-BG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6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Lorem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Ipsum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is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6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href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="#"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title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</a:t>
            </a:r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someword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in title"&gt;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simply dummy text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6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of the print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6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bg-BG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400050" lvl="1" indent="0">
              <a:buNone/>
            </a:pP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6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en-US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Lorem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Ipsum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is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6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href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="#"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title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="other title"&gt;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simply dummy text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6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of the print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6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600" dirty="0">
              <a:highlight>
                <a:srgbClr val="FF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01427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Идентификация и групиране на </a:t>
            </a:r>
            <a:r>
              <a:rPr lang="bg-BG" dirty="0" smtClean="0"/>
              <a:t>селектори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Селектиране на всички елементи с определен клас в даден елемент</a:t>
            </a:r>
          </a:p>
          <a:p>
            <a:pPr marL="400050" lvl="1" indent="0">
              <a:buNone/>
            </a:pP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16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p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.</a:t>
            </a:r>
            <a:r>
              <a:rPr lang="en-US" sz="1600" dirty="0" err="1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otherclass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</a:t>
            </a:r>
          </a:p>
          <a:p>
            <a:pPr marL="400050" lvl="1" indent="0">
              <a:buNone/>
            </a:pPr>
            <a:r>
              <a:rPr lang="bg-BG" sz="16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6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color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green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400050" lvl="1" indent="0">
              <a:buNone/>
            </a:pPr>
            <a:r>
              <a:rPr lang="bg-BG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bg-BG" sz="1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15521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Форматиране</a:t>
            </a:r>
            <a:endParaRPr lang="ru-RU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Мерни единици</a:t>
            </a:r>
          </a:p>
          <a:p>
            <a:endParaRPr lang="ru-RU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378224"/>
              </p:ext>
            </p:extLst>
          </p:nvPr>
        </p:nvGraphicFramePr>
        <p:xfrm>
          <a:off x="623389" y="1600201"/>
          <a:ext cx="10585178" cy="3562855"/>
        </p:xfrm>
        <a:graphic>
          <a:graphicData uri="http://schemas.openxmlformats.org/drawingml/2006/table">
            <a:tbl>
              <a:tblPr/>
              <a:tblGrid>
                <a:gridCol w="720083"/>
                <a:gridCol w="9865095"/>
              </a:tblGrid>
              <a:tr h="255017">
                <a:tc>
                  <a:txBody>
                    <a:bodyPr/>
                    <a:lstStyle/>
                    <a:p>
                      <a:pPr fontAlgn="t"/>
                      <a:r>
                        <a:rPr lang="bg-BG" sz="1100">
                          <a:effectLst/>
                          <a:latin typeface="verdana"/>
                        </a:rPr>
                        <a:t>%</a:t>
                      </a:r>
                    </a:p>
                  </a:txBody>
                  <a:tcPr marL="29792" marR="29792" marT="41708" marB="41708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>
                          <a:effectLst/>
                          <a:latin typeface="verdana"/>
                        </a:rPr>
                        <a:t>percentage</a:t>
                      </a:r>
                    </a:p>
                  </a:txBody>
                  <a:tcPr marL="29792" marR="29792" marT="41708" marB="41708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5017">
                <a:tc>
                  <a:txBody>
                    <a:bodyPr/>
                    <a:lstStyle/>
                    <a:p>
                      <a:pPr fontAlgn="t"/>
                      <a:r>
                        <a:rPr lang="en-US" sz="1100">
                          <a:effectLst/>
                          <a:latin typeface="verdana"/>
                        </a:rPr>
                        <a:t>in</a:t>
                      </a:r>
                    </a:p>
                  </a:txBody>
                  <a:tcPr marL="29792" marR="29792" marT="41708" marB="41708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>
                          <a:effectLst/>
                          <a:latin typeface="verdana"/>
                        </a:rPr>
                        <a:t>inch</a:t>
                      </a:r>
                    </a:p>
                  </a:txBody>
                  <a:tcPr marL="29792" marR="29792" marT="41708" marB="41708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255017">
                <a:tc>
                  <a:txBody>
                    <a:bodyPr/>
                    <a:lstStyle/>
                    <a:p>
                      <a:pPr fontAlgn="t"/>
                      <a:r>
                        <a:rPr lang="en-US" sz="1100">
                          <a:effectLst/>
                          <a:latin typeface="verdana"/>
                        </a:rPr>
                        <a:t>cm</a:t>
                      </a:r>
                    </a:p>
                  </a:txBody>
                  <a:tcPr marL="29792" marR="29792" marT="41708" marB="41708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>
                          <a:effectLst/>
                          <a:latin typeface="verdana"/>
                        </a:rPr>
                        <a:t>centimeter</a:t>
                      </a:r>
                    </a:p>
                  </a:txBody>
                  <a:tcPr marL="29792" marR="29792" marT="41708" marB="41708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5017">
                <a:tc>
                  <a:txBody>
                    <a:bodyPr/>
                    <a:lstStyle/>
                    <a:p>
                      <a:pPr fontAlgn="t"/>
                      <a:r>
                        <a:rPr lang="en-US" sz="1100">
                          <a:effectLst/>
                          <a:latin typeface="verdana"/>
                        </a:rPr>
                        <a:t>mm</a:t>
                      </a:r>
                    </a:p>
                  </a:txBody>
                  <a:tcPr marL="29792" marR="29792" marT="41708" marB="41708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>
                          <a:effectLst/>
                          <a:latin typeface="verdana"/>
                        </a:rPr>
                        <a:t>millimeter</a:t>
                      </a:r>
                    </a:p>
                  </a:txBody>
                  <a:tcPr marL="29792" marR="29792" marT="41708" marB="41708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664715">
                <a:tc>
                  <a:txBody>
                    <a:bodyPr/>
                    <a:lstStyle/>
                    <a:p>
                      <a:pPr fontAlgn="t"/>
                      <a:r>
                        <a:rPr lang="en-US" sz="1100">
                          <a:effectLst/>
                          <a:latin typeface="verdana"/>
                        </a:rPr>
                        <a:t>em</a:t>
                      </a:r>
                    </a:p>
                  </a:txBody>
                  <a:tcPr marL="29792" marR="29792" marT="41708" marB="41708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  <a:latin typeface="verdana"/>
                        </a:rPr>
                        <a:t>1em is equal to the current font size. 2em means 2 times the size of the current font. E.g., if an element is displayed with a font of 12 </a:t>
                      </a:r>
                      <a:r>
                        <a:rPr lang="en-US" sz="1100" dirty="0" err="1">
                          <a:effectLst/>
                          <a:latin typeface="verdana"/>
                        </a:rPr>
                        <a:t>pt</a:t>
                      </a:r>
                      <a:r>
                        <a:rPr lang="en-US" sz="1100" dirty="0">
                          <a:effectLst/>
                          <a:latin typeface="verdana"/>
                        </a:rPr>
                        <a:t>, then '2em' is 24 pt. The '</a:t>
                      </a:r>
                      <a:r>
                        <a:rPr lang="en-US" sz="1100" dirty="0" err="1">
                          <a:effectLst/>
                          <a:latin typeface="verdana"/>
                        </a:rPr>
                        <a:t>em</a:t>
                      </a:r>
                      <a:r>
                        <a:rPr lang="en-US" sz="1100" dirty="0">
                          <a:effectLst/>
                          <a:latin typeface="verdana"/>
                        </a:rPr>
                        <a:t>' is a very useful unit in CSS, since it can adapt automatically to the font that the reader uses</a:t>
                      </a:r>
                    </a:p>
                  </a:txBody>
                  <a:tcPr marL="29792" marR="29792" marT="41708" marB="41708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8218">
                <a:tc>
                  <a:txBody>
                    <a:bodyPr/>
                    <a:lstStyle/>
                    <a:p>
                      <a:pPr fontAlgn="t"/>
                      <a:r>
                        <a:rPr lang="en-US" sz="1100">
                          <a:effectLst/>
                          <a:latin typeface="verdana"/>
                        </a:rPr>
                        <a:t>ex</a:t>
                      </a:r>
                    </a:p>
                  </a:txBody>
                  <a:tcPr marL="29792" marR="29792" marT="41708" marB="41708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>
                          <a:effectLst/>
                          <a:latin typeface="verdana"/>
                        </a:rPr>
                        <a:t>one ex is the x-height of a font (x-height is usually about half the font-size)</a:t>
                      </a:r>
                    </a:p>
                  </a:txBody>
                  <a:tcPr marL="29792" marR="29792" marT="41708" marB="41708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426618">
                <a:tc>
                  <a:txBody>
                    <a:bodyPr/>
                    <a:lstStyle/>
                    <a:p>
                      <a:pPr fontAlgn="t"/>
                      <a:r>
                        <a:rPr lang="en-US" sz="1100">
                          <a:effectLst/>
                          <a:latin typeface="verdana"/>
                        </a:rPr>
                        <a:t>pt</a:t>
                      </a:r>
                    </a:p>
                  </a:txBody>
                  <a:tcPr marL="29792" marR="29792" marT="41708" marB="41708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>
                          <a:effectLst/>
                          <a:latin typeface="verdana"/>
                        </a:rPr>
                        <a:t>point (1 pt is the same as 1/72 inch)</a:t>
                      </a:r>
                    </a:p>
                  </a:txBody>
                  <a:tcPr marL="29792" marR="29792" marT="41708" marB="41708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6618">
                <a:tc>
                  <a:txBody>
                    <a:bodyPr/>
                    <a:lstStyle/>
                    <a:p>
                      <a:pPr fontAlgn="t"/>
                      <a:r>
                        <a:rPr lang="en-US" sz="1100">
                          <a:effectLst/>
                          <a:latin typeface="verdana"/>
                        </a:rPr>
                        <a:t>pc</a:t>
                      </a:r>
                    </a:p>
                  </a:txBody>
                  <a:tcPr marL="29792" marR="29792" marT="41708" marB="41708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>
                          <a:effectLst/>
                          <a:latin typeface="verdana"/>
                        </a:rPr>
                        <a:t>pica (1 pc is the same as 12 points)</a:t>
                      </a:r>
                    </a:p>
                  </a:txBody>
                  <a:tcPr marL="29792" marR="29792" marT="41708" marB="41708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426618">
                <a:tc>
                  <a:txBody>
                    <a:bodyPr/>
                    <a:lstStyle/>
                    <a:p>
                      <a:pPr fontAlgn="t"/>
                      <a:r>
                        <a:rPr lang="en-US" sz="1100">
                          <a:effectLst/>
                          <a:latin typeface="verdana"/>
                        </a:rPr>
                        <a:t>px</a:t>
                      </a:r>
                    </a:p>
                  </a:txBody>
                  <a:tcPr marL="29792" marR="29792" marT="41708" marB="41708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100" dirty="0">
                          <a:effectLst/>
                          <a:latin typeface="verdana"/>
                        </a:rPr>
                        <a:t>pixels (a dot on the computer screen)</a:t>
                      </a:r>
                    </a:p>
                  </a:txBody>
                  <a:tcPr marL="29792" marR="29792" marT="41708" marB="41708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54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Съдържание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2800" dirty="0"/>
              <a:t>Въведение в CSS</a:t>
            </a:r>
          </a:p>
          <a:p>
            <a:r>
              <a:rPr lang="ru-RU" sz="2800" dirty="0"/>
              <a:t>Селектор, </a:t>
            </a:r>
            <a:r>
              <a:rPr lang="bg-BG" sz="2800" dirty="0" smtClean="0"/>
              <a:t>свойство</a:t>
            </a:r>
            <a:r>
              <a:rPr lang="ru-RU" sz="2800" dirty="0" smtClean="0"/>
              <a:t>, </a:t>
            </a:r>
            <a:r>
              <a:rPr lang="ru-RU" sz="2800" dirty="0"/>
              <a:t>стойност</a:t>
            </a:r>
          </a:p>
          <a:p>
            <a:r>
              <a:rPr lang="ru-RU" sz="2800" dirty="0"/>
              <a:t>Идентификация и групиране на </a:t>
            </a:r>
            <a:r>
              <a:rPr lang="ru-RU" sz="2800" dirty="0" smtClean="0"/>
              <a:t>селектори</a:t>
            </a:r>
          </a:p>
          <a:p>
            <a:r>
              <a:rPr lang="ru-RU" sz="2800" dirty="0"/>
              <a:t>Цветове и </a:t>
            </a:r>
            <a:r>
              <a:rPr lang="ru-RU" sz="2800" dirty="0" smtClean="0"/>
              <a:t>фон</a:t>
            </a:r>
            <a:endParaRPr lang="en-US" sz="2800" dirty="0" smtClean="0"/>
          </a:p>
          <a:p>
            <a:r>
              <a:rPr lang="ru-RU" sz="2800" dirty="0" smtClean="0"/>
              <a:t>Форматиране </a:t>
            </a:r>
            <a:r>
              <a:rPr lang="ru-RU" sz="2800" dirty="0"/>
              <a:t>на текст, списъци, таблици</a:t>
            </a:r>
          </a:p>
          <a:p>
            <a:r>
              <a:rPr lang="ru-RU" sz="2800" dirty="0" smtClean="0"/>
              <a:t>CSS </a:t>
            </a:r>
            <a:r>
              <a:rPr lang="ru-RU" sz="2800" dirty="0"/>
              <a:t>Box Model</a:t>
            </a:r>
          </a:p>
          <a:p>
            <a:r>
              <a:rPr lang="ru-RU" sz="2800" dirty="0"/>
              <a:t>Border, margin, padding</a:t>
            </a:r>
          </a:p>
          <a:p>
            <a:r>
              <a:rPr lang="ru-RU" sz="2800" dirty="0"/>
              <a:t>Позициониране на елементи</a:t>
            </a:r>
          </a:p>
          <a:p>
            <a:r>
              <a:rPr lang="ru-RU" sz="2800" dirty="0"/>
              <a:t>Псевдокласове и псевдоелементи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25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Форматиране</a:t>
            </a:r>
            <a:endParaRPr lang="ru-RU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Цветове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ru-RU" dirty="0" smtClean="0"/>
              <a:t>Hex стойности</a:t>
            </a:r>
            <a:r>
              <a:rPr lang="bg-BG" dirty="0" smtClean="0"/>
              <a:t>те</a:t>
            </a:r>
            <a:r>
              <a:rPr lang="ru-RU" dirty="0" smtClean="0"/>
              <a:t> </a:t>
            </a:r>
            <a:r>
              <a:rPr lang="ru-RU" dirty="0" smtClean="0"/>
              <a:t>представляват три двойки двуцифрени шестнадесетични числа започващи със символа ‘#’.</a:t>
            </a:r>
            <a:endParaRPr lang="bg-BG" dirty="0" smtClean="0"/>
          </a:p>
          <a:p>
            <a:endParaRPr lang="bg-BG" dirty="0" smtClean="0"/>
          </a:p>
          <a:p>
            <a:endParaRPr lang="ru-RU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501521"/>
              </p:ext>
            </p:extLst>
          </p:nvPr>
        </p:nvGraphicFramePr>
        <p:xfrm>
          <a:off x="695401" y="2272482"/>
          <a:ext cx="10513166" cy="3994088"/>
        </p:xfrm>
        <a:graphic>
          <a:graphicData uri="http://schemas.openxmlformats.org/drawingml/2006/table">
            <a:tbl>
              <a:tblPr/>
              <a:tblGrid>
                <a:gridCol w="5158147"/>
                <a:gridCol w="2533135"/>
                <a:gridCol w="2821884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Color</a:t>
                      </a:r>
                    </a:p>
                  </a:txBody>
                  <a:tcPr marL="28429" marR="28429" marT="28429" marB="28429">
                    <a:lnL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555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Color HEX</a:t>
                      </a:r>
                    </a:p>
                  </a:txBody>
                  <a:tcPr marL="28429" marR="28429" marT="28429" marB="28429">
                    <a:lnL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555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Color RGB</a:t>
                      </a:r>
                    </a:p>
                  </a:txBody>
                  <a:tcPr marL="28429" marR="28429" marT="28429" marB="28429">
                    <a:lnL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5555"/>
                    </a:solidFill>
                  </a:tcPr>
                </a:tc>
              </a:tr>
              <a:tr h="364838">
                <a:tc>
                  <a:txBody>
                    <a:bodyPr/>
                    <a:lstStyle/>
                    <a:p>
                      <a:pPr fontAlgn="t"/>
                      <a:r>
                        <a:rPr lang="bg-BG" sz="1800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7382" marR="47382" marT="66335" marB="6633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bg-BG" sz="1800">
                          <a:effectLst/>
                          <a:latin typeface="verdana"/>
                        </a:rPr>
                        <a:t>#000000</a:t>
                      </a:r>
                    </a:p>
                  </a:txBody>
                  <a:tcPr marL="47382" marR="47382" marT="66335" marB="6633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  <a:latin typeface="verdana"/>
                        </a:rPr>
                        <a:t>rgb(0,0,0)</a:t>
                      </a:r>
                    </a:p>
                  </a:txBody>
                  <a:tcPr marL="47382" marR="47382" marT="66335" marB="6633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4838">
                <a:tc>
                  <a:txBody>
                    <a:bodyPr/>
                    <a:lstStyle/>
                    <a:p>
                      <a:pPr fontAlgn="t"/>
                      <a:r>
                        <a:rPr lang="bg-BG" sz="1800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7382" marR="47382" marT="66335" marB="6633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  <a:latin typeface="verdana"/>
                        </a:rPr>
                        <a:t>#FF0000</a:t>
                      </a:r>
                    </a:p>
                  </a:txBody>
                  <a:tcPr marL="47382" marR="47382" marT="66335" marB="6633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  <a:latin typeface="verdana"/>
                        </a:rPr>
                        <a:t>rgb(255,0,0)</a:t>
                      </a:r>
                    </a:p>
                  </a:txBody>
                  <a:tcPr marL="47382" marR="47382" marT="66335" marB="6633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364838">
                <a:tc>
                  <a:txBody>
                    <a:bodyPr/>
                    <a:lstStyle/>
                    <a:p>
                      <a:pPr fontAlgn="t"/>
                      <a:r>
                        <a:rPr lang="bg-BG" sz="1800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7382" marR="47382" marT="66335" marB="6633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  <a:latin typeface="verdana"/>
                        </a:rPr>
                        <a:t>#00FF00</a:t>
                      </a:r>
                    </a:p>
                  </a:txBody>
                  <a:tcPr marL="47382" marR="47382" marT="66335" marB="6633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  <a:latin typeface="verdana"/>
                        </a:rPr>
                        <a:t>rgb(0,255,0)</a:t>
                      </a:r>
                    </a:p>
                  </a:txBody>
                  <a:tcPr marL="47382" marR="47382" marT="66335" marB="6633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4838">
                <a:tc>
                  <a:txBody>
                    <a:bodyPr/>
                    <a:lstStyle/>
                    <a:p>
                      <a:pPr fontAlgn="t"/>
                      <a:r>
                        <a:rPr lang="bg-BG" sz="1800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7382" marR="47382" marT="66335" marB="6633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  <a:latin typeface="verdana"/>
                        </a:rPr>
                        <a:t>#0000FF</a:t>
                      </a:r>
                    </a:p>
                  </a:txBody>
                  <a:tcPr marL="47382" marR="47382" marT="66335" marB="6633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  <a:latin typeface="verdana"/>
                        </a:rPr>
                        <a:t>rgb(0,0,255)</a:t>
                      </a:r>
                    </a:p>
                  </a:txBody>
                  <a:tcPr marL="47382" marR="47382" marT="66335" marB="6633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364838">
                <a:tc>
                  <a:txBody>
                    <a:bodyPr/>
                    <a:lstStyle/>
                    <a:p>
                      <a:pPr fontAlgn="t"/>
                      <a:r>
                        <a:rPr lang="bg-BG" sz="1800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7382" marR="47382" marT="66335" marB="6633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  <a:latin typeface="verdana"/>
                        </a:rPr>
                        <a:t>#FFFF00</a:t>
                      </a:r>
                    </a:p>
                  </a:txBody>
                  <a:tcPr marL="47382" marR="47382" marT="66335" marB="6633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  <a:latin typeface="verdana"/>
                        </a:rPr>
                        <a:t>rgb(255,255,0)</a:t>
                      </a:r>
                    </a:p>
                  </a:txBody>
                  <a:tcPr marL="47382" marR="47382" marT="66335" marB="6633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4838">
                <a:tc>
                  <a:txBody>
                    <a:bodyPr/>
                    <a:lstStyle/>
                    <a:p>
                      <a:pPr fontAlgn="t"/>
                      <a:r>
                        <a:rPr lang="bg-BG" sz="1800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7382" marR="47382" marT="66335" marB="6633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  <a:latin typeface="verdana"/>
                        </a:rPr>
                        <a:t>#00FFFF</a:t>
                      </a:r>
                    </a:p>
                  </a:txBody>
                  <a:tcPr marL="47382" marR="47382" marT="66335" marB="6633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  <a:latin typeface="verdana"/>
                        </a:rPr>
                        <a:t>rgb(0,255,255)</a:t>
                      </a:r>
                    </a:p>
                  </a:txBody>
                  <a:tcPr marL="47382" marR="47382" marT="66335" marB="6633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364838">
                <a:tc>
                  <a:txBody>
                    <a:bodyPr/>
                    <a:lstStyle/>
                    <a:p>
                      <a:pPr fontAlgn="t"/>
                      <a:r>
                        <a:rPr lang="bg-BG" sz="1800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7382" marR="47382" marT="66335" marB="6633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  <a:latin typeface="verdana"/>
                        </a:rPr>
                        <a:t>#FF00FF</a:t>
                      </a:r>
                    </a:p>
                  </a:txBody>
                  <a:tcPr marL="47382" marR="47382" marT="66335" marB="6633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  <a:latin typeface="verdana"/>
                        </a:rPr>
                        <a:t>rgb(255,0,255)</a:t>
                      </a:r>
                    </a:p>
                  </a:txBody>
                  <a:tcPr marL="47382" marR="47382" marT="66335" marB="6633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3010">
                <a:tc>
                  <a:txBody>
                    <a:bodyPr/>
                    <a:lstStyle/>
                    <a:p>
                      <a:pPr fontAlgn="t"/>
                      <a:r>
                        <a:rPr lang="bg-BG" sz="1800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7382" marR="47382" marT="66335" marB="6633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  <a:latin typeface="verdana"/>
                        </a:rPr>
                        <a:t>#C0C0C0</a:t>
                      </a:r>
                    </a:p>
                  </a:txBody>
                  <a:tcPr marL="47382" marR="47382" marT="66335" marB="6633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  <a:latin typeface="verdana"/>
                        </a:rPr>
                        <a:t>rgb(192,192,192)</a:t>
                      </a:r>
                    </a:p>
                  </a:txBody>
                  <a:tcPr marL="47382" marR="47382" marT="66335" marB="6633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373010">
                <a:tc>
                  <a:txBody>
                    <a:bodyPr/>
                    <a:lstStyle/>
                    <a:p>
                      <a:pPr fontAlgn="t"/>
                      <a:r>
                        <a:rPr lang="bg-BG" sz="1800" dirty="0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47382" marR="47382" marT="66335" marB="6633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  <a:latin typeface="verdana"/>
                        </a:rPr>
                        <a:t>#FFFFFF</a:t>
                      </a:r>
                    </a:p>
                  </a:txBody>
                  <a:tcPr marL="47382" marR="47382" marT="66335" marB="6633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 err="1">
                          <a:effectLst/>
                          <a:latin typeface="verdana"/>
                        </a:rPr>
                        <a:t>rgb</a:t>
                      </a:r>
                      <a:r>
                        <a:rPr lang="en-US" sz="1800" dirty="0">
                          <a:effectLst/>
                          <a:latin typeface="verdana"/>
                        </a:rPr>
                        <a:t>(255,255,255)</a:t>
                      </a:r>
                    </a:p>
                  </a:txBody>
                  <a:tcPr marL="47382" marR="47382" marT="66335" marB="6633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54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Форматиране</a:t>
            </a:r>
            <a:endParaRPr lang="ru-RU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Добавяне на </a:t>
            </a:r>
            <a:r>
              <a:rPr lang="bg-BG" sz="2800" dirty="0" smtClean="0"/>
              <a:t>фон</a:t>
            </a:r>
            <a:endParaRPr lang="bg-BG" dirty="0" smtClean="0"/>
          </a:p>
          <a:p>
            <a:endParaRPr lang="bg-BG" dirty="0" smtClean="0"/>
          </a:p>
          <a:p>
            <a:endParaRPr lang="ru-RU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811545"/>
              </p:ext>
            </p:extLst>
          </p:nvPr>
        </p:nvGraphicFramePr>
        <p:xfrm>
          <a:off x="407369" y="1925796"/>
          <a:ext cx="11233247" cy="3051810"/>
        </p:xfrm>
        <a:graphic>
          <a:graphicData uri="http://schemas.openxmlformats.org/drawingml/2006/table">
            <a:tbl>
              <a:tblPr/>
              <a:tblGrid>
                <a:gridCol w="3168351"/>
                <a:gridCol w="8064896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Property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555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Description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555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2"/>
                        </a:rPr>
                        <a:t>background</a:t>
                      </a:r>
                      <a:endParaRPr lang="en-US">
                        <a:effectLst/>
                        <a:latin typeface="verdana"/>
                      </a:endParaRP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latin typeface="verdana"/>
                        </a:rPr>
                        <a:t>Sets all the background properties in one declaration</a:t>
                      </a: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3"/>
                        </a:rPr>
                        <a:t>background-attachment</a:t>
                      </a:r>
                      <a:endParaRPr lang="en-US">
                        <a:effectLst/>
                        <a:latin typeface="verdana"/>
                      </a:endParaRP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latin typeface="verdana"/>
                        </a:rPr>
                        <a:t>Sets whether a background image is fixed or scrolls with the rest of the page</a:t>
                      </a: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4"/>
                        </a:rPr>
                        <a:t>background-color</a:t>
                      </a:r>
                      <a:endParaRPr lang="en-US">
                        <a:effectLst/>
                        <a:latin typeface="verdana"/>
                      </a:endParaRP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latin typeface="verdana"/>
                        </a:rPr>
                        <a:t>Sets the background color of an element</a:t>
                      </a: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5"/>
                        </a:rPr>
                        <a:t>background-image</a:t>
                      </a:r>
                      <a:endParaRPr lang="en-US">
                        <a:effectLst/>
                        <a:latin typeface="verdana"/>
                      </a:endParaRP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latin typeface="verdana"/>
                        </a:rPr>
                        <a:t>Sets the background image for an element</a:t>
                      </a: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6"/>
                        </a:rPr>
                        <a:t>background-position</a:t>
                      </a:r>
                      <a:endParaRPr lang="en-US">
                        <a:effectLst/>
                        <a:latin typeface="verdana"/>
                      </a:endParaRP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latin typeface="verdana"/>
                        </a:rPr>
                        <a:t>Sets the starting position of a background image</a:t>
                      </a: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7"/>
                        </a:rPr>
                        <a:t>background-repeat</a:t>
                      </a:r>
                      <a:endParaRPr lang="en-US">
                        <a:effectLst/>
                        <a:latin typeface="verdana"/>
                      </a:endParaRP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  <a:latin typeface="verdana"/>
                        </a:rPr>
                        <a:t>Sets how a background image will be repeated</a:t>
                      </a: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629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Форматиране</a:t>
            </a:r>
            <a:endParaRPr lang="ru-RU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Добавяне на </a:t>
            </a:r>
            <a:r>
              <a:rPr lang="bg-BG" sz="2800" dirty="0" smtClean="0"/>
              <a:t>фон</a:t>
            </a:r>
            <a:br>
              <a:rPr lang="bg-BG" sz="2800" dirty="0" smtClean="0"/>
            </a:br>
            <a:r>
              <a:rPr lang="bg-BG" dirty="0" smtClean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FF"/>
                </a:highlight>
                <a:latin typeface="Consolas"/>
              </a:rPr>
              <a:t>	</a:t>
            </a:r>
            <a:br>
              <a:rPr lang="bg-BG" dirty="0" smtClean="0">
                <a:solidFill>
                  <a:schemeClr val="tx2">
                    <a:lumMod val="60000"/>
                    <a:lumOff val="40000"/>
                  </a:schemeClr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body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marL="400050" lvl="1" indent="0">
              <a:buNone/>
            </a:pPr>
            <a:r>
              <a:rPr lang="bg-BG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background-image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url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('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css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/red001.jpg')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400050" lvl="1" indent="0">
              <a:buNone/>
            </a:pPr>
            <a:r>
              <a:rPr lang="bg-BG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background-color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#f4f4f4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400050" lvl="1" indent="0">
              <a:buNone/>
            </a:pPr>
            <a:r>
              <a:rPr lang="bg-BG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background-repeat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no-repeat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400050" lvl="1" indent="0">
              <a:buNone/>
            </a:pPr>
            <a:r>
              <a:rPr lang="bg-BG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background-position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center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bottom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400050" lvl="1" indent="0">
              <a:buNone/>
            </a:pPr>
            <a:r>
              <a:rPr lang="bg-BG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background-attachment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scroll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400050" lvl="1" indent="0">
              <a:buNone/>
            </a:pPr>
            <a:r>
              <a:rPr lang="bg-BG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background-size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cover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400050" lvl="1" indent="0">
              <a:buNone/>
            </a:pP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bg-BG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427100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Форматиране на </a:t>
            </a:r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</a:t>
            </a:r>
            <a:r>
              <a:rPr lang="ru-RU" sz="2800" dirty="0" smtClean="0"/>
              <a:t>оддържа </a:t>
            </a:r>
            <a:r>
              <a:rPr lang="ru-RU" sz="2800" dirty="0"/>
              <a:t>правила за </a:t>
            </a:r>
            <a:r>
              <a:rPr lang="bg-BG" sz="2800" dirty="0" smtClean="0"/>
              <a:t>стилизиране</a:t>
            </a:r>
            <a:r>
              <a:rPr lang="ru-RU" sz="2800" dirty="0" smtClean="0"/>
              <a:t> </a:t>
            </a:r>
            <a:r>
              <a:rPr lang="ru-RU" sz="2800" dirty="0"/>
              <a:t>на</a:t>
            </a:r>
            <a:r>
              <a:rPr lang="ru-RU" sz="2800" dirty="0" smtClean="0"/>
              <a:t>:</a:t>
            </a:r>
            <a:endParaRPr lang="ru-RU" sz="2600" dirty="0" smtClean="0"/>
          </a:p>
          <a:p>
            <a:pPr lvl="1"/>
            <a:r>
              <a:rPr lang="ru-RU" sz="2600" dirty="0" smtClean="0"/>
              <a:t>Шрифт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font-family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Verdana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Geneva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sans-serif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font-size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10px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font-style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italic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endParaRPr lang="ru-RU" dirty="0" smtClean="0"/>
          </a:p>
          <a:p>
            <a:pPr lvl="1"/>
            <a:r>
              <a:rPr lang="ru-RU" sz="2600" dirty="0" smtClean="0"/>
              <a:t>Цвят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color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#930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opacity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0.6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endParaRPr lang="ru-RU" dirty="0" smtClean="0"/>
          </a:p>
          <a:p>
            <a:pPr lvl="1"/>
            <a:r>
              <a:rPr lang="ru-RU" sz="2600" dirty="0" smtClean="0"/>
              <a:t>Оформление</a:t>
            </a:r>
            <a:endParaRPr lang="ru-RU" sz="2600" dirty="0" smtClean="0"/>
          </a:p>
          <a:p>
            <a:pPr marL="800100" lvl="2" indent="0">
              <a:buNone/>
            </a:pP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text-decoration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line-through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text-transform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uppercase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letter-spacing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</a:t>
            </a: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20px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text-align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</a:t>
            </a: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center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endParaRPr lang="en-US" dirty="0" smtClean="0"/>
          </a:p>
          <a:p>
            <a:pPr lvl="1"/>
            <a:r>
              <a:rPr lang="en-US" sz="2600" dirty="0">
                <a:hlinkClick r:id="rId2"/>
              </a:rPr>
              <a:t>http://</a:t>
            </a:r>
            <a:r>
              <a:rPr lang="en-US" sz="2600" dirty="0" smtClean="0">
                <a:hlinkClick r:id="rId2"/>
              </a:rPr>
              <a:t>www.w3schools.com/cssref/default.asp</a:t>
            </a:r>
            <a:endParaRPr lang="bg-BG" sz="2600" dirty="0" smtClean="0"/>
          </a:p>
        </p:txBody>
      </p:sp>
    </p:spTree>
    <p:extLst>
      <p:ext uri="{BB962C8B-B14F-4D97-AF65-F5344CB8AC3E}">
        <p14:creationId xmlns:p14="http://schemas.microsoft.com/office/powerpoint/2010/main" val="358792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Форматиране на </a:t>
            </a:r>
            <a:r>
              <a:rPr lang="ru-RU" dirty="0" smtClean="0"/>
              <a:t>списъци</a:t>
            </a:r>
            <a:endParaRPr lang="ru-RU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400" dirty="0" err="1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ul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="a"&gt;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bg-BG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Apples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bg-BG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Bananas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bg-BG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Lemons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bg-BG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4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Oranges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bg-BG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400" dirty="0" err="1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ul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="b"&gt;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bg-BG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		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Apples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bg-BG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		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Bananas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bg-BG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		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Lemons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bg-BG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		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Oranges</a:t>
            </a:r>
          </a:p>
          <a:p>
            <a:pPr marL="0" indent="0">
              <a:buNone/>
            </a:pPr>
            <a:r>
              <a:rPr lang="bg-BG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			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400" dirty="0" err="1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ul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="c"&gt;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bg-BG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				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Apples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bg-BG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				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Bananas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bg-BG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				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Lemons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bg-BG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				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Oranges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bg-BG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			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400" dirty="0" err="1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ul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bg-BG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		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bg-BG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400" dirty="0" err="1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ul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bg-BG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400" dirty="0" err="1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ul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bg-BG" sz="1400" dirty="0"/>
          </a:p>
        </p:txBody>
      </p:sp>
    </p:spTree>
    <p:extLst>
      <p:ext uri="{BB962C8B-B14F-4D97-AF65-F5344CB8AC3E}">
        <p14:creationId xmlns:p14="http://schemas.microsoft.com/office/powerpoint/2010/main" val="74751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Форматиране на </a:t>
            </a:r>
            <a:r>
              <a:rPr lang="ru-RU" dirty="0" smtClean="0"/>
              <a:t>списъци</a:t>
            </a:r>
            <a:endParaRPr lang="ru-RU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ul.a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marL="0" indent="0">
              <a:buNone/>
            </a:pPr>
            <a:r>
              <a:rPr lang="bg-BG" sz="12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2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list-style-type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circle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bg-BG" sz="12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2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list-style-image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url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css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/sqpurple.gif)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bg-BG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bg-BG" sz="12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endParaRPr lang="bg-BG" sz="12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US" sz="1200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ul.b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marL="0" indent="0">
              <a:buNone/>
            </a:pPr>
            <a:r>
              <a:rPr lang="bg-BG" sz="12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2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list-style-type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square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bg-BG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bg-BG" sz="12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endParaRPr lang="bg-BG" sz="12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US" sz="1200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ul.c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marL="0" indent="0">
              <a:buNone/>
            </a:pPr>
            <a:r>
              <a:rPr lang="bg-BG" sz="12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2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list-style-type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square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bg-BG" sz="12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2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list-style-image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none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bg-BG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bg-BG" sz="12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endParaRPr lang="bg-BG" sz="12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US" sz="1200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ul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.b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</a:t>
            </a:r>
          </a:p>
          <a:p>
            <a:pPr marL="0" indent="0">
              <a:buNone/>
            </a:pPr>
            <a:r>
              <a:rPr lang="bg-BG" sz="12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2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background-image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url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css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/sqpurple.gif)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bg-BG" sz="12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2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background-repeat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no-repeat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bg-BG" sz="12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2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background-position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10px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5px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bg-BG" sz="12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2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padding-left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14px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bg-BG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2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text-indent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</a:t>
            </a: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20px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bg-BG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bg-BG" sz="1200" dirty="0"/>
          </a:p>
        </p:txBody>
      </p:sp>
    </p:spTree>
    <p:extLst>
      <p:ext uri="{BB962C8B-B14F-4D97-AF65-F5344CB8AC3E}">
        <p14:creationId xmlns:p14="http://schemas.microsoft.com/office/powerpoint/2010/main" val="323141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Форматиране на </a:t>
            </a:r>
            <a:r>
              <a:rPr lang="ru-RU" dirty="0" smtClean="0"/>
              <a:t>таблици</a:t>
            </a:r>
            <a:endParaRPr lang="ru-RU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Форматиране на таблица</a:t>
            </a:r>
            <a:endParaRPr lang="ru-RU" sz="2800" dirty="0"/>
          </a:p>
          <a:p>
            <a:pPr marL="0" indent="0">
              <a:buNone/>
            </a:pPr>
            <a:r>
              <a:rPr lang="bg-BG" sz="18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8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table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marL="0" indent="0">
              <a:buNone/>
            </a:pPr>
            <a:r>
              <a:rPr lang="bg-BG" sz="18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18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width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500px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bg-BG" sz="18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18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border-collapse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collapse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bg-BG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}</a:t>
            </a:r>
            <a:br>
              <a:rPr lang="bg-BG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endParaRPr lang="bg-BG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bg-BG" sz="2800" dirty="0" smtClean="0"/>
              <a:t>Атрибутът </a:t>
            </a:r>
            <a:r>
              <a:rPr lang="en-US" sz="28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border-collapse</a:t>
            </a:r>
            <a:r>
              <a:rPr lang="bg-BG" sz="2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bg-BG" sz="2800" dirty="0" smtClean="0">
                <a:highlight>
                  <a:srgbClr val="FFFFFF"/>
                </a:highlight>
              </a:rPr>
              <a:t>определя вида на рамката</a:t>
            </a:r>
            <a:endParaRPr lang="bg-BG" sz="1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bg-BG" sz="18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8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table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td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1800" dirty="0" err="1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th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</a:t>
            </a:r>
          </a:p>
          <a:p>
            <a:pPr marL="0" indent="0">
              <a:buNone/>
            </a:pPr>
            <a:r>
              <a:rPr lang="bg-BG" sz="18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18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border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1px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solid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green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bg-BG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}</a:t>
            </a:r>
            <a:endParaRPr lang="bg-BG" sz="1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endParaRPr lang="bg-BG" sz="1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bg-BG" sz="18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800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th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marL="0" indent="0">
              <a:buNone/>
            </a:pPr>
            <a:r>
              <a:rPr lang="bg-BG" sz="18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18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background-color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green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bg-BG" sz="18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18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color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white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bg-BG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}</a:t>
            </a:r>
            <a:endParaRPr lang="bg-BG" sz="1800" dirty="0"/>
          </a:p>
        </p:txBody>
      </p:sp>
    </p:spTree>
    <p:extLst>
      <p:ext uri="{BB962C8B-B14F-4D97-AF65-F5344CB8AC3E}">
        <p14:creationId xmlns:p14="http://schemas.microsoft.com/office/powerpoint/2010/main" val="16532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Box Model</a:t>
            </a:r>
            <a:endParaRPr lang="ru-R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2800" dirty="0"/>
              <a:t>CSS box model представя всеки елемент като съвкупност от </a:t>
            </a:r>
            <a:r>
              <a:rPr lang="bg-BG" sz="2800" dirty="0" smtClean="0"/>
              <a:t>четири</a:t>
            </a:r>
            <a:r>
              <a:rPr lang="ru-RU" sz="2800" dirty="0" smtClean="0"/>
              <a:t> вложени полета</a:t>
            </a:r>
            <a:endParaRPr lang="bg-BG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584" y="2006161"/>
            <a:ext cx="6638504" cy="402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66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Box Model</a:t>
            </a:r>
            <a:endParaRPr lang="ru-R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Описание на различните полета</a:t>
            </a:r>
            <a:r>
              <a:rPr lang="en-US" sz="2800" dirty="0" smtClean="0"/>
              <a:t>:</a:t>
            </a:r>
            <a:endParaRPr lang="en-US" sz="2800" dirty="0"/>
          </a:p>
          <a:p>
            <a:pPr lvl="1"/>
            <a:r>
              <a:rPr lang="en-US" sz="2600" b="1" dirty="0"/>
              <a:t>Margin</a:t>
            </a:r>
            <a:r>
              <a:rPr lang="en-US" sz="2600" dirty="0"/>
              <a:t> - </a:t>
            </a:r>
            <a:r>
              <a:rPr lang="bg-BG" sz="2600" dirty="0" smtClean="0"/>
              <a:t>Изчиства полето около </a:t>
            </a:r>
            <a:r>
              <a:rPr lang="en-US" sz="2600" dirty="0" smtClean="0"/>
              <a:t>border</a:t>
            </a:r>
            <a:r>
              <a:rPr lang="en-US" sz="2600" dirty="0"/>
              <a:t>. </a:t>
            </a:r>
            <a:r>
              <a:rPr lang="en-US" sz="2600" b="1" dirty="0"/>
              <a:t>M</a:t>
            </a:r>
            <a:r>
              <a:rPr lang="en-US" sz="2600" b="1" dirty="0" smtClean="0"/>
              <a:t>argin</a:t>
            </a:r>
            <a:r>
              <a:rPr lang="en-US" sz="2600" dirty="0" smtClean="0"/>
              <a:t> </a:t>
            </a:r>
            <a:r>
              <a:rPr lang="bg-BG" sz="2600" dirty="0" smtClean="0"/>
              <a:t>няма цвят на фона и е прозрачен</a:t>
            </a:r>
          </a:p>
          <a:p>
            <a:pPr lvl="1"/>
            <a:r>
              <a:rPr lang="en-US" sz="2600" b="1" dirty="0" smtClean="0"/>
              <a:t>Border</a:t>
            </a:r>
            <a:r>
              <a:rPr lang="en-US" sz="2600" dirty="0"/>
              <a:t> - </a:t>
            </a:r>
            <a:r>
              <a:rPr lang="bg-BG" sz="2600" dirty="0" smtClean="0"/>
              <a:t>Поле, което обикаля около </a:t>
            </a:r>
            <a:r>
              <a:rPr lang="en-US" sz="2600" b="1" dirty="0" smtClean="0"/>
              <a:t>padding</a:t>
            </a:r>
            <a:r>
              <a:rPr lang="en-US" sz="2600" dirty="0" smtClean="0"/>
              <a:t> </a:t>
            </a:r>
            <a:r>
              <a:rPr lang="bg-BG" sz="2600" dirty="0" smtClean="0"/>
              <a:t>и </a:t>
            </a:r>
            <a:r>
              <a:rPr lang="bg-BG" sz="2600" b="1" dirty="0" smtClean="0"/>
              <a:t>съдържание</a:t>
            </a:r>
            <a:r>
              <a:rPr lang="en-US" sz="2600" dirty="0" smtClean="0"/>
              <a:t>. </a:t>
            </a:r>
            <a:endParaRPr lang="bg-BG" sz="2600" dirty="0" smtClean="0"/>
          </a:p>
          <a:p>
            <a:pPr lvl="1"/>
            <a:r>
              <a:rPr lang="en-US" sz="2600" b="1" dirty="0" smtClean="0"/>
              <a:t>Padding</a:t>
            </a:r>
            <a:r>
              <a:rPr lang="en-US" sz="2600" dirty="0"/>
              <a:t> - </a:t>
            </a:r>
            <a:r>
              <a:rPr lang="bg-BG" sz="2600" dirty="0" smtClean="0"/>
              <a:t>Изчиства полето около съдържанието.  </a:t>
            </a:r>
            <a:r>
              <a:rPr lang="en-US" sz="2600" b="1" dirty="0"/>
              <a:t>P</a:t>
            </a:r>
            <a:r>
              <a:rPr lang="en-US" sz="2600" b="1" dirty="0" smtClean="0"/>
              <a:t>adding</a:t>
            </a:r>
            <a:r>
              <a:rPr lang="en-US" sz="2600" dirty="0" smtClean="0"/>
              <a:t> </a:t>
            </a:r>
            <a:r>
              <a:rPr lang="bg-BG" sz="2600" dirty="0" smtClean="0"/>
              <a:t>се влияе от фона на кутията.</a:t>
            </a:r>
          </a:p>
          <a:p>
            <a:pPr lvl="1"/>
            <a:r>
              <a:rPr lang="bg-BG" sz="2600" b="1" dirty="0" smtClean="0"/>
              <a:t>Съдържание</a:t>
            </a:r>
            <a:r>
              <a:rPr lang="en-US" sz="2600" dirty="0"/>
              <a:t> </a:t>
            </a:r>
            <a:r>
              <a:rPr lang="en-US" sz="2600" dirty="0" smtClean="0"/>
              <a:t>- </a:t>
            </a:r>
            <a:r>
              <a:rPr lang="bg-BG" sz="2600" dirty="0" smtClean="0"/>
              <a:t>съдържанието </a:t>
            </a:r>
            <a:r>
              <a:rPr lang="bg-BG" sz="2600" dirty="0" smtClean="0"/>
              <a:t>на кутията, където се показва текст и </a:t>
            </a:r>
            <a:r>
              <a:rPr lang="bg-BG" sz="2600" dirty="0" smtClean="0"/>
              <a:t>картинки</a:t>
            </a:r>
            <a:endParaRPr lang="bg-BG" sz="2600" dirty="0" smtClean="0"/>
          </a:p>
        </p:txBody>
      </p:sp>
    </p:spTree>
    <p:extLst>
      <p:ext uri="{BB962C8B-B14F-4D97-AF65-F5344CB8AC3E}">
        <p14:creationId xmlns:p14="http://schemas.microsoft.com/office/powerpoint/2010/main" val="129986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Box Model</a:t>
            </a:r>
            <a:endParaRPr lang="ru-R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/>
              <a:t>За да задавате правилни ширина и височина на елементите, трябва да знаете как работи </a:t>
            </a:r>
            <a:r>
              <a:rPr lang="en-US" sz="2800" dirty="0"/>
              <a:t>box </a:t>
            </a:r>
            <a:r>
              <a:rPr lang="bg-BG" sz="2800" dirty="0"/>
              <a:t>моделът</a:t>
            </a:r>
          </a:p>
          <a:p>
            <a:pPr marL="800100" lvl="2" indent="0">
              <a:buNone/>
            </a:pPr>
            <a:r>
              <a:rPr lang="en-US" sz="11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.</a:t>
            </a:r>
            <a:r>
              <a:rPr lang="en-US" sz="11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math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</a:t>
            </a:r>
          </a:p>
          <a:p>
            <a:pPr marL="800100" lvl="2" indent="0">
              <a:buNone/>
            </a:pPr>
            <a:r>
              <a:rPr lang="en-US" sz="11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width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250px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800100" lvl="2" indent="0">
              <a:buNone/>
            </a:pPr>
            <a:r>
              <a:rPr lang="en-US" sz="11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padding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10px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800100" lvl="2" indent="0">
              <a:buNone/>
            </a:pPr>
            <a:r>
              <a:rPr lang="en-US" sz="11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border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5px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solid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gray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800100" lvl="2" indent="0">
              <a:buNone/>
            </a:pPr>
            <a:r>
              <a:rPr lang="en-US" sz="11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margin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10px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800100" lvl="2" indent="0">
              <a:buNone/>
            </a:pPr>
            <a:r>
              <a:rPr lang="bg-BG" sz="11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en-US" sz="1100" dirty="0"/>
          </a:p>
          <a:p>
            <a:r>
              <a:rPr lang="bg-BG" sz="2800" dirty="0" smtClean="0"/>
              <a:t>Калкулиране </a:t>
            </a:r>
            <a:r>
              <a:rPr lang="bg-BG" sz="2800" dirty="0" smtClean="0"/>
              <a:t>на ширината </a:t>
            </a:r>
            <a:r>
              <a:rPr lang="bg-BG" sz="2800" dirty="0" smtClean="0"/>
              <a:t>и височината на </a:t>
            </a:r>
            <a:r>
              <a:rPr lang="bg-BG" sz="2800" dirty="0" smtClean="0"/>
              <a:t>елементите в </a:t>
            </a:r>
            <a:r>
              <a:rPr lang="en-US" sz="2800" dirty="0" smtClean="0"/>
              <a:t>CSS Box Model</a:t>
            </a:r>
          </a:p>
          <a:p>
            <a:pPr marL="457200" lvl="1" indent="0">
              <a:buNone/>
            </a:pPr>
            <a:r>
              <a:rPr lang="bg-BG" dirty="0" smtClean="0"/>
              <a:t>Обща </a:t>
            </a:r>
            <a:r>
              <a:rPr lang="bg-BG" b="1" dirty="0" smtClean="0"/>
              <a:t>ширина</a:t>
            </a:r>
            <a:r>
              <a:rPr lang="bg-BG" dirty="0" smtClean="0"/>
              <a:t> 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bg-BG" dirty="0" smtClean="0"/>
              <a:t>ширина на </a:t>
            </a:r>
            <a:r>
              <a:rPr lang="bg-BG" b="1" dirty="0" smtClean="0"/>
              <a:t>съдържанието</a:t>
            </a:r>
            <a:r>
              <a:rPr lang="bg-BG" dirty="0" smtClean="0"/>
              <a:t> </a:t>
            </a:r>
            <a:r>
              <a:rPr lang="en-US" dirty="0" smtClean="0"/>
              <a:t>+ </a:t>
            </a:r>
            <a:r>
              <a:rPr lang="bg-BG" dirty="0" smtClean="0"/>
              <a:t>ляв </a:t>
            </a:r>
            <a:r>
              <a:rPr lang="en-US" b="1" dirty="0" smtClean="0"/>
              <a:t>padding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bg-BG" dirty="0" smtClean="0"/>
              <a:t>десен</a:t>
            </a:r>
            <a:r>
              <a:rPr lang="en-US" dirty="0" smtClean="0"/>
              <a:t> </a:t>
            </a:r>
            <a:r>
              <a:rPr lang="en-US" b="1" dirty="0"/>
              <a:t>padding </a:t>
            </a:r>
            <a:r>
              <a:rPr lang="en-US" dirty="0"/>
              <a:t>+ </a:t>
            </a:r>
            <a:r>
              <a:rPr lang="bg-BG" dirty="0" smtClean="0"/>
              <a:t>ляв</a:t>
            </a:r>
            <a:r>
              <a:rPr lang="en-US" dirty="0" smtClean="0"/>
              <a:t> </a:t>
            </a:r>
            <a:r>
              <a:rPr lang="en-US" b="1" dirty="0"/>
              <a:t>border</a:t>
            </a:r>
            <a:r>
              <a:rPr lang="en-US" dirty="0"/>
              <a:t> + </a:t>
            </a:r>
            <a:r>
              <a:rPr lang="bg-BG" dirty="0" smtClean="0"/>
              <a:t>десен</a:t>
            </a:r>
            <a:r>
              <a:rPr lang="en-US" dirty="0" smtClean="0"/>
              <a:t> </a:t>
            </a:r>
            <a:r>
              <a:rPr lang="en-US" b="1" dirty="0"/>
              <a:t>border</a:t>
            </a:r>
            <a:r>
              <a:rPr lang="en-US" dirty="0"/>
              <a:t> + </a:t>
            </a:r>
            <a:r>
              <a:rPr lang="bg-BG" dirty="0" smtClean="0"/>
              <a:t>ляв</a:t>
            </a:r>
            <a:r>
              <a:rPr lang="en-US" dirty="0" smtClean="0"/>
              <a:t> </a:t>
            </a:r>
            <a:r>
              <a:rPr lang="en-US" b="1" dirty="0"/>
              <a:t>margin</a:t>
            </a:r>
            <a:r>
              <a:rPr lang="en-US" dirty="0"/>
              <a:t> + </a:t>
            </a:r>
            <a:r>
              <a:rPr lang="bg-BG" dirty="0" smtClean="0"/>
              <a:t>десен</a:t>
            </a:r>
            <a:r>
              <a:rPr lang="en-US" dirty="0" smtClean="0"/>
              <a:t> </a:t>
            </a:r>
            <a:r>
              <a:rPr lang="en-US" b="1" dirty="0" smtClean="0"/>
              <a:t>margin</a:t>
            </a:r>
            <a:endParaRPr lang="bg-BG" b="1" dirty="0" smtClean="0"/>
          </a:p>
          <a:p>
            <a:pPr marL="457200" lvl="1" indent="0">
              <a:buNone/>
            </a:pPr>
            <a:r>
              <a:rPr lang="bg-BG" dirty="0" smtClean="0"/>
              <a:t>Обща </a:t>
            </a:r>
            <a:r>
              <a:rPr lang="bg-BG" b="1" dirty="0" smtClean="0"/>
              <a:t>височина</a:t>
            </a:r>
            <a:r>
              <a:rPr lang="bg-BG" dirty="0" smtClean="0"/>
              <a:t> </a:t>
            </a:r>
            <a:r>
              <a:rPr lang="en-US" dirty="0" smtClean="0"/>
              <a:t>= </a:t>
            </a:r>
            <a:r>
              <a:rPr lang="bg-BG" dirty="0" smtClean="0"/>
              <a:t>височината на </a:t>
            </a:r>
            <a:r>
              <a:rPr lang="bg-BG" b="1" dirty="0" smtClean="0"/>
              <a:t>съдържанието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bg-BG" dirty="0" smtClean="0"/>
              <a:t>горен</a:t>
            </a:r>
            <a:r>
              <a:rPr lang="en-US" dirty="0" smtClean="0"/>
              <a:t> </a:t>
            </a:r>
            <a:r>
              <a:rPr lang="en-US" b="1" dirty="0"/>
              <a:t>padding</a:t>
            </a:r>
            <a:r>
              <a:rPr lang="en-US" dirty="0"/>
              <a:t> + </a:t>
            </a:r>
            <a:r>
              <a:rPr lang="bg-BG" dirty="0" smtClean="0"/>
              <a:t>долен</a:t>
            </a:r>
            <a:r>
              <a:rPr lang="en-US" dirty="0" smtClean="0"/>
              <a:t> </a:t>
            </a:r>
            <a:r>
              <a:rPr lang="en-US" b="1" dirty="0"/>
              <a:t>padding </a:t>
            </a:r>
            <a:r>
              <a:rPr lang="en-US" dirty="0"/>
              <a:t>+ </a:t>
            </a:r>
            <a:r>
              <a:rPr lang="bg-BG" dirty="0" smtClean="0"/>
              <a:t>горен</a:t>
            </a:r>
            <a:r>
              <a:rPr lang="en-US" dirty="0" smtClean="0"/>
              <a:t> </a:t>
            </a:r>
            <a:r>
              <a:rPr lang="en-US" b="1" dirty="0"/>
              <a:t>border</a:t>
            </a:r>
            <a:r>
              <a:rPr lang="en-US" dirty="0"/>
              <a:t> + </a:t>
            </a:r>
            <a:r>
              <a:rPr lang="bg-BG" dirty="0" smtClean="0"/>
              <a:t>долен</a:t>
            </a:r>
            <a:r>
              <a:rPr lang="en-US" dirty="0" smtClean="0"/>
              <a:t> </a:t>
            </a:r>
            <a:r>
              <a:rPr lang="en-US" b="1" dirty="0"/>
              <a:t>border </a:t>
            </a:r>
            <a:r>
              <a:rPr lang="en-US" dirty="0"/>
              <a:t>+ </a:t>
            </a:r>
            <a:r>
              <a:rPr lang="bg-BG" dirty="0" smtClean="0"/>
              <a:t>горен</a:t>
            </a:r>
            <a:r>
              <a:rPr lang="en-US" dirty="0" smtClean="0"/>
              <a:t> </a:t>
            </a:r>
            <a:r>
              <a:rPr lang="en-US" b="1" dirty="0"/>
              <a:t>margin </a:t>
            </a:r>
            <a:r>
              <a:rPr lang="en-US" dirty="0"/>
              <a:t>+ </a:t>
            </a:r>
            <a:r>
              <a:rPr lang="bg-BG" dirty="0" smtClean="0"/>
              <a:t>долен</a:t>
            </a:r>
            <a:r>
              <a:rPr lang="en-US" dirty="0" smtClean="0"/>
              <a:t> </a:t>
            </a:r>
            <a:r>
              <a:rPr lang="en-US" b="1" dirty="0" smtClean="0"/>
              <a:t>margin</a:t>
            </a:r>
            <a:endParaRPr lang="bg-BG" b="1" dirty="0" smtClean="0"/>
          </a:p>
          <a:p>
            <a:pPr marL="457200" lvl="1" indent="0">
              <a:buNone/>
            </a:pPr>
            <a:r>
              <a:rPr lang="en-US" dirty="0" smtClean="0"/>
              <a:t>250px </a:t>
            </a:r>
            <a:r>
              <a:rPr lang="en-US" dirty="0"/>
              <a:t>(width</a:t>
            </a:r>
            <a:r>
              <a:rPr lang="en-US" dirty="0" smtClean="0"/>
              <a:t>)</a:t>
            </a:r>
            <a:r>
              <a:rPr lang="bg-BG" dirty="0" smtClean="0"/>
              <a:t> </a:t>
            </a:r>
            <a:r>
              <a:rPr lang="en-US" dirty="0" smtClean="0"/>
              <a:t>+ </a:t>
            </a:r>
            <a:r>
              <a:rPr lang="en-US" dirty="0"/>
              <a:t>20px (left + right padding</a:t>
            </a:r>
            <a:r>
              <a:rPr lang="en-US" dirty="0" smtClean="0"/>
              <a:t>)</a:t>
            </a:r>
            <a:r>
              <a:rPr lang="bg-BG" dirty="0" smtClean="0"/>
              <a:t> </a:t>
            </a:r>
            <a:r>
              <a:rPr lang="en-US" dirty="0" smtClean="0"/>
              <a:t>+ </a:t>
            </a:r>
            <a:r>
              <a:rPr lang="en-US" dirty="0"/>
              <a:t>10px (left + right border</a:t>
            </a:r>
            <a:r>
              <a:rPr lang="en-US" dirty="0" smtClean="0"/>
              <a:t>)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		</a:t>
            </a:r>
            <a:r>
              <a:rPr lang="en-US" dirty="0" smtClean="0"/>
              <a:t>+ </a:t>
            </a:r>
            <a:r>
              <a:rPr lang="en-US" dirty="0"/>
              <a:t>20px (left + right margin</a:t>
            </a:r>
            <a:r>
              <a:rPr lang="en-US" dirty="0" smtClean="0"/>
              <a:t>)</a:t>
            </a:r>
            <a:r>
              <a:rPr lang="bg-BG" dirty="0" smtClean="0"/>
              <a:t> </a:t>
            </a:r>
            <a:r>
              <a:rPr lang="en-US" dirty="0" smtClean="0"/>
              <a:t>= 300px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00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</a:t>
            </a:r>
            <a:r>
              <a:rPr lang="ru-RU" dirty="0" smtClean="0"/>
              <a:t>ъведение в </a:t>
            </a:r>
            <a:r>
              <a:rPr lang="en-US" dirty="0" smtClean="0"/>
              <a:t>CSS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b="1" dirty="0" smtClean="0"/>
              <a:t>C</a:t>
            </a:r>
            <a:r>
              <a:rPr lang="en-US" sz="2400" dirty="0" smtClean="0"/>
              <a:t>ascading </a:t>
            </a:r>
            <a:r>
              <a:rPr lang="en-US" sz="2400" b="1" dirty="0"/>
              <a:t>S</a:t>
            </a:r>
            <a:r>
              <a:rPr lang="en-US" sz="2400" dirty="0"/>
              <a:t>tyle </a:t>
            </a:r>
            <a:r>
              <a:rPr lang="en-US" sz="2400" b="1" dirty="0" smtClean="0"/>
              <a:t>S</a:t>
            </a:r>
            <a:r>
              <a:rPr lang="en-US" sz="2400" dirty="0" smtClean="0"/>
              <a:t>heets</a:t>
            </a:r>
          </a:p>
          <a:p>
            <a:r>
              <a:rPr lang="ru-RU" sz="2400" dirty="0" smtClean="0"/>
              <a:t>Език, който </a:t>
            </a:r>
            <a:r>
              <a:rPr lang="bg-BG" sz="2400" dirty="0" smtClean="0"/>
              <a:t>съдържа множество инструменти за </a:t>
            </a:r>
            <a:r>
              <a:rPr lang="ru-RU" sz="2400" dirty="0" smtClean="0"/>
              <a:t>стилизиране</a:t>
            </a:r>
            <a:r>
              <a:rPr lang="bg-BG" sz="2400" dirty="0" smtClean="0"/>
              <a:t> </a:t>
            </a:r>
            <a:r>
              <a:rPr lang="ru-RU" sz="2400" dirty="0" smtClean="0"/>
              <a:t>(инструктира </a:t>
            </a:r>
            <a:r>
              <a:rPr lang="ru-RU" sz="2400" dirty="0"/>
              <a:t>как да </a:t>
            </a:r>
            <a:r>
              <a:rPr lang="ru-RU" sz="2400" dirty="0" smtClean="0"/>
              <a:t>се покаже) на </a:t>
            </a:r>
            <a:r>
              <a:rPr lang="en-US" sz="2400" dirty="0" smtClean="0"/>
              <a:t>HTML</a:t>
            </a:r>
            <a:endParaRPr lang="en-US" sz="2400" dirty="0"/>
          </a:p>
          <a:p>
            <a:r>
              <a:rPr lang="bg-BG" sz="2400" dirty="0" smtClean="0"/>
              <a:t>Разделя съдържанието на страницата от нейната презентация</a:t>
            </a:r>
            <a:endParaRPr lang="en-US" sz="2400" dirty="0"/>
          </a:p>
          <a:p>
            <a:r>
              <a:rPr lang="bg-BG" sz="2400" dirty="0" smtClean="0"/>
              <a:t>Дефинира шрифт, размер, широчина, фон....</a:t>
            </a:r>
            <a:endParaRPr lang="en-US" sz="2400" dirty="0" smtClean="0"/>
          </a:p>
          <a:p>
            <a:r>
              <a:rPr lang="bg-BG" sz="2400" dirty="0" smtClean="0"/>
              <a:t>Подобрява потребителското изживяване в сайта</a:t>
            </a:r>
            <a:endParaRPr lang="en-US" sz="2400" dirty="0" smtClean="0"/>
          </a:p>
          <a:p>
            <a:r>
              <a:rPr lang="bg-BG" sz="2400" dirty="0" smtClean="0"/>
              <a:t>Може да определя различна презентация за различен тип медиа – </a:t>
            </a:r>
            <a:r>
              <a:rPr lang="en-US" sz="2400" dirty="0" smtClean="0"/>
              <a:t>screen, print, </a:t>
            </a:r>
            <a:r>
              <a:rPr lang="en-US" sz="2400" dirty="0" err="1" smtClean="0"/>
              <a:t>tv</a:t>
            </a:r>
            <a:r>
              <a:rPr lang="bg-BG" sz="2400" dirty="0" smtClean="0"/>
              <a:t>... дори </a:t>
            </a:r>
            <a:r>
              <a:rPr lang="en-US" sz="2400" dirty="0" smtClean="0"/>
              <a:t>braille</a:t>
            </a:r>
            <a:endParaRPr lang="en-US" sz="2400" dirty="0"/>
          </a:p>
          <a:p>
            <a:r>
              <a:rPr lang="ru-RU" sz="2400" dirty="0" smtClean="0"/>
              <a:t>Всеки </a:t>
            </a:r>
            <a:r>
              <a:rPr lang="ru-RU" sz="2400" dirty="0"/>
              <a:t>браузър има свой-собствен, зададен по подразбиране стилов </a:t>
            </a:r>
            <a:r>
              <a:rPr lang="ru-RU" sz="2400" dirty="0" smtClean="0"/>
              <a:t>лист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4253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Border, margin, padding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 smtClean="0"/>
              <a:t>Border - </a:t>
            </a:r>
            <a:r>
              <a:rPr lang="bg-BG" sz="2800" dirty="0" smtClean="0"/>
              <a:t>рамка</a:t>
            </a:r>
            <a:endParaRPr lang="en-US" sz="2800" dirty="0" smtClean="0"/>
          </a:p>
          <a:p>
            <a:pPr lvl="1"/>
            <a:endParaRPr lang="bg-BG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55552"/>
              </p:ext>
            </p:extLst>
          </p:nvPr>
        </p:nvGraphicFramePr>
        <p:xfrm>
          <a:off x="767408" y="1556792"/>
          <a:ext cx="10009111" cy="4798172"/>
        </p:xfrm>
        <a:graphic>
          <a:graphicData uri="http://schemas.openxmlformats.org/drawingml/2006/table">
            <a:tbl>
              <a:tblPr/>
              <a:tblGrid>
                <a:gridCol w="2099813"/>
                <a:gridCol w="7909298"/>
              </a:tblGrid>
              <a:tr h="19412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Property</a:t>
                      </a:r>
                    </a:p>
                  </a:txBody>
                  <a:tcPr marL="10046" marR="10046" marT="10046" marB="10046">
                    <a:lnL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555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Description</a:t>
                      </a:r>
                    </a:p>
                  </a:txBody>
                  <a:tcPr marL="10046" marR="10046" marT="10046" marB="10046">
                    <a:lnL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5555"/>
                    </a:solidFill>
                  </a:tcPr>
                </a:tc>
              </a:tr>
              <a:tr h="219749"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2"/>
                        </a:rPr>
                        <a:t>border</a:t>
                      </a:r>
                      <a:endParaRPr lang="en-US" sz="1200">
                        <a:effectLst/>
                        <a:latin typeface="verdana"/>
                      </a:endParaRPr>
                    </a:p>
                  </a:txBody>
                  <a:tcPr marL="16743" marR="16743" marT="23440" marB="23440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  <a:latin typeface="verdana"/>
                        </a:rPr>
                        <a:t>Sets all the border properties in one declaration</a:t>
                      </a:r>
                    </a:p>
                  </a:txBody>
                  <a:tcPr marL="16743" marR="16743" marT="23440" marB="23440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313"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3"/>
                        </a:rPr>
                        <a:t>border-bottom</a:t>
                      </a:r>
                      <a:endParaRPr lang="en-US" sz="1200">
                        <a:effectLst/>
                        <a:latin typeface="verdana"/>
                      </a:endParaRPr>
                    </a:p>
                  </a:txBody>
                  <a:tcPr marL="16743" marR="16743" marT="23440" marB="23440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  <a:latin typeface="verdana"/>
                        </a:rPr>
                        <a:t>Sets all the bottom border properties in one declaration</a:t>
                      </a:r>
                    </a:p>
                  </a:txBody>
                  <a:tcPr marL="16743" marR="16743" marT="23440" marB="23440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229313"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4"/>
                        </a:rPr>
                        <a:t>border-bottom-color</a:t>
                      </a:r>
                      <a:endParaRPr lang="en-US" sz="1200">
                        <a:effectLst/>
                        <a:latin typeface="verdana"/>
                      </a:endParaRPr>
                    </a:p>
                  </a:txBody>
                  <a:tcPr marL="16743" marR="16743" marT="23440" marB="23440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  <a:latin typeface="verdana"/>
                        </a:rPr>
                        <a:t>Sets the color of the bottom border</a:t>
                      </a:r>
                    </a:p>
                  </a:txBody>
                  <a:tcPr marL="16743" marR="16743" marT="23440" marB="23440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313"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5"/>
                        </a:rPr>
                        <a:t>border-bottom-style</a:t>
                      </a:r>
                      <a:endParaRPr lang="en-US" sz="1200">
                        <a:effectLst/>
                        <a:latin typeface="verdana"/>
                      </a:endParaRPr>
                    </a:p>
                  </a:txBody>
                  <a:tcPr marL="16743" marR="16743" marT="23440" marB="23440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  <a:latin typeface="verdana"/>
                        </a:rPr>
                        <a:t>Sets the style of the bottom border</a:t>
                      </a:r>
                    </a:p>
                  </a:txBody>
                  <a:tcPr marL="16743" marR="16743" marT="23440" marB="23440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229313"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6"/>
                        </a:rPr>
                        <a:t>border-bottom-width</a:t>
                      </a:r>
                      <a:endParaRPr lang="en-US" sz="1200">
                        <a:effectLst/>
                        <a:latin typeface="verdana"/>
                      </a:endParaRPr>
                    </a:p>
                  </a:txBody>
                  <a:tcPr marL="16743" marR="16743" marT="23440" marB="23440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  <a:latin typeface="verdana"/>
                        </a:rPr>
                        <a:t>Sets the width of the bottom border</a:t>
                      </a:r>
                    </a:p>
                  </a:txBody>
                  <a:tcPr marL="16743" marR="16743" marT="23440" marB="23440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749"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7"/>
                        </a:rPr>
                        <a:t>border-color</a:t>
                      </a:r>
                      <a:endParaRPr lang="en-US" sz="1200">
                        <a:effectLst/>
                        <a:latin typeface="verdana"/>
                      </a:endParaRPr>
                    </a:p>
                  </a:txBody>
                  <a:tcPr marL="16743" marR="16743" marT="23440" marB="23440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  <a:latin typeface="verdana"/>
                        </a:rPr>
                        <a:t>Sets the color of the four borders</a:t>
                      </a:r>
                    </a:p>
                  </a:txBody>
                  <a:tcPr marL="16743" marR="16743" marT="23440" marB="23440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229313"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8"/>
                        </a:rPr>
                        <a:t>border-left</a:t>
                      </a:r>
                      <a:endParaRPr lang="en-US" sz="1200">
                        <a:effectLst/>
                        <a:latin typeface="verdana"/>
                      </a:endParaRPr>
                    </a:p>
                  </a:txBody>
                  <a:tcPr marL="16743" marR="16743" marT="23440" marB="23440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  <a:latin typeface="verdana"/>
                        </a:rPr>
                        <a:t>Sets all the left border properties in one declaration</a:t>
                      </a:r>
                    </a:p>
                  </a:txBody>
                  <a:tcPr marL="16743" marR="16743" marT="23440" marB="23440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313"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9"/>
                        </a:rPr>
                        <a:t>border-left-color</a:t>
                      </a:r>
                      <a:endParaRPr lang="en-US" sz="1200">
                        <a:effectLst/>
                        <a:latin typeface="verdana"/>
                      </a:endParaRPr>
                    </a:p>
                  </a:txBody>
                  <a:tcPr marL="16743" marR="16743" marT="23440" marB="23440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  <a:latin typeface="verdana"/>
                        </a:rPr>
                        <a:t>Sets the color of the left border</a:t>
                      </a:r>
                    </a:p>
                  </a:txBody>
                  <a:tcPr marL="16743" marR="16743" marT="23440" marB="23440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229313"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10"/>
                        </a:rPr>
                        <a:t>border-left-style</a:t>
                      </a:r>
                      <a:endParaRPr lang="en-US" sz="1200">
                        <a:effectLst/>
                        <a:latin typeface="verdana"/>
                      </a:endParaRPr>
                    </a:p>
                  </a:txBody>
                  <a:tcPr marL="16743" marR="16743" marT="23440" marB="23440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  <a:latin typeface="verdana"/>
                        </a:rPr>
                        <a:t>Sets the style of the left border</a:t>
                      </a:r>
                    </a:p>
                  </a:txBody>
                  <a:tcPr marL="16743" marR="16743" marT="23440" marB="23440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313"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11"/>
                        </a:rPr>
                        <a:t>border-left-width</a:t>
                      </a:r>
                      <a:endParaRPr lang="en-US" sz="1200">
                        <a:effectLst/>
                        <a:latin typeface="verdana"/>
                      </a:endParaRPr>
                    </a:p>
                  </a:txBody>
                  <a:tcPr marL="16743" marR="16743" marT="23440" marB="23440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  <a:latin typeface="verdana"/>
                        </a:rPr>
                        <a:t>Sets the width of the left border</a:t>
                      </a:r>
                    </a:p>
                  </a:txBody>
                  <a:tcPr marL="16743" marR="16743" marT="23440" marB="23440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229313"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12"/>
                        </a:rPr>
                        <a:t>border-right</a:t>
                      </a:r>
                      <a:endParaRPr lang="en-US" sz="1200">
                        <a:effectLst/>
                        <a:latin typeface="verdana"/>
                      </a:endParaRPr>
                    </a:p>
                  </a:txBody>
                  <a:tcPr marL="16743" marR="16743" marT="23440" marB="23440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  <a:latin typeface="verdana"/>
                        </a:rPr>
                        <a:t>Sets all the right border properties in one declaration</a:t>
                      </a:r>
                    </a:p>
                  </a:txBody>
                  <a:tcPr marL="16743" marR="16743" marT="23440" marB="23440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313"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13"/>
                        </a:rPr>
                        <a:t>border-right-color</a:t>
                      </a:r>
                      <a:endParaRPr lang="en-US" sz="1200">
                        <a:effectLst/>
                        <a:latin typeface="verdana"/>
                      </a:endParaRPr>
                    </a:p>
                  </a:txBody>
                  <a:tcPr marL="16743" marR="16743" marT="23440" marB="23440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  <a:latin typeface="verdana"/>
                        </a:rPr>
                        <a:t>Sets the color of the right border</a:t>
                      </a:r>
                    </a:p>
                  </a:txBody>
                  <a:tcPr marL="16743" marR="16743" marT="23440" marB="23440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229313"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14"/>
                        </a:rPr>
                        <a:t>border-right-style</a:t>
                      </a:r>
                      <a:endParaRPr lang="en-US" sz="1200">
                        <a:effectLst/>
                        <a:latin typeface="verdana"/>
                      </a:endParaRPr>
                    </a:p>
                  </a:txBody>
                  <a:tcPr marL="16743" marR="16743" marT="23440" marB="23440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  <a:latin typeface="verdana"/>
                        </a:rPr>
                        <a:t>Sets the style of the right border</a:t>
                      </a:r>
                    </a:p>
                  </a:txBody>
                  <a:tcPr marL="16743" marR="16743" marT="23440" marB="23440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313"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15"/>
                        </a:rPr>
                        <a:t>border-right-width</a:t>
                      </a:r>
                      <a:endParaRPr lang="en-US" sz="1200">
                        <a:effectLst/>
                        <a:latin typeface="verdana"/>
                      </a:endParaRPr>
                    </a:p>
                  </a:txBody>
                  <a:tcPr marL="16743" marR="16743" marT="23440" marB="23440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  <a:latin typeface="verdana"/>
                        </a:rPr>
                        <a:t>Sets the width of the right border</a:t>
                      </a:r>
                    </a:p>
                  </a:txBody>
                  <a:tcPr marL="16743" marR="16743" marT="23440" marB="23440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219749"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16"/>
                        </a:rPr>
                        <a:t>border-style</a:t>
                      </a:r>
                      <a:endParaRPr lang="en-US" sz="1200">
                        <a:effectLst/>
                        <a:latin typeface="verdana"/>
                      </a:endParaRPr>
                    </a:p>
                  </a:txBody>
                  <a:tcPr marL="16743" marR="16743" marT="23440" marB="23440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  <a:latin typeface="verdana"/>
                        </a:rPr>
                        <a:t>Sets the style of the four borders</a:t>
                      </a:r>
                    </a:p>
                  </a:txBody>
                  <a:tcPr marL="16743" marR="16743" marT="23440" marB="23440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313"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17"/>
                        </a:rPr>
                        <a:t>border-top</a:t>
                      </a:r>
                      <a:endParaRPr lang="en-US" sz="1200">
                        <a:effectLst/>
                        <a:latin typeface="verdana"/>
                      </a:endParaRPr>
                    </a:p>
                  </a:txBody>
                  <a:tcPr marL="16743" marR="16743" marT="23440" marB="23440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  <a:latin typeface="verdana"/>
                        </a:rPr>
                        <a:t>Sets all the top border properties in one declaration</a:t>
                      </a:r>
                    </a:p>
                  </a:txBody>
                  <a:tcPr marL="16743" marR="16743" marT="23440" marB="23440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229313"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18"/>
                        </a:rPr>
                        <a:t>border-top-color</a:t>
                      </a:r>
                      <a:endParaRPr lang="en-US" sz="1200">
                        <a:effectLst/>
                        <a:latin typeface="verdana"/>
                      </a:endParaRPr>
                    </a:p>
                  </a:txBody>
                  <a:tcPr marL="16743" marR="16743" marT="23440" marB="23440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  <a:latin typeface="verdana"/>
                        </a:rPr>
                        <a:t>Sets the color of the top border</a:t>
                      </a:r>
                    </a:p>
                  </a:txBody>
                  <a:tcPr marL="16743" marR="16743" marT="23440" marB="23440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9313"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19"/>
                        </a:rPr>
                        <a:t>border-top-style</a:t>
                      </a:r>
                      <a:endParaRPr lang="en-US" sz="1200">
                        <a:effectLst/>
                        <a:latin typeface="verdana"/>
                      </a:endParaRPr>
                    </a:p>
                  </a:txBody>
                  <a:tcPr marL="16743" marR="16743" marT="23440" marB="23440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  <a:latin typeface="verdana"/>
                        </a:rPr>
                        <a:t>Sets the style of the top border</a:t>
                      </a:r>
                    </a:p>
                  </a:txBody>
                  <a:tcPr marL="16743" marR="16743" marT="23440" marB="23440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229313"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20"/>
                        </a:rPr>
                        <a:t>border-top-width</a:t>
                      </a:r>
                      <a:endParaRPr lang="en-US" sz="1200">
                        <a:effectLst/>
                        <a:latin typeface="verdana"/>
                      </a:endParaRPr>
                    </a:p>
                  </a:txBody>
                  <a:tcPr marL="16743" marR="16743" marT="23440" marB="23440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  <a:latin typeface="verdana"/>
                        </a:rPr>
                        <a:t>Sets the width of the top border</a:t>
                      </a:r>
                    </a:p>
                  </a:txBody>
                  <a:tcPr marL="16743" marR="16743" marT="23440" marB="23440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749"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21"/>
                        </a:rPr>
                        <a:t>border-width</a:t>
                      </a:r>
                      <a:endParaRPr lang="en-US" sz="1200" dirty="0">
                        <a:effectLst/>
                        <a:latin typeface="verdana"/>
                      </a:endParaRPr>
                    </a:p>
                  </a:txBody>
                  <a:tcPr marL="16743" marR="16743" marT="23440" marB="23440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>
                          <a:effectLst/>
                          <a:latin typeface="verdana"/>
                        </a:rPr>
                        <a:t>Sets the width of the four borders</a:t>
                      </a:r>
                    </a:p>
                  </a:txBody>
                  <a:tcPr marL="16743" marR="16743" marT="23440" marB="23440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628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Border, margin, padding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 smtClean="0"/>
              <a:t>Margin</a:t>
            </a:r>
          </a:p>
          <a:p>
            <a:endParaRPr lang="en-US" dirty="0" smtClean="0"/>
          </a:p>
          <a:p>
            <a:pPr lvl="1"/>
            <a:endParaRPr lang="bg-BG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083589"/>
              </p:ext>
            </p:extLst>
          </p:nvPr>
        </p:nvGraphicFramePr>
        <p:xfrm>
          <a:off x="551384" y="1916832"/>
          <a:ext cx="11161240" cy="2369820"/>
        </p:xfrm>
        <a:graphic>
          <a:graphicData uri="http://schemas.openxmlformats.org/drawingml/2006/table">
            <a:tbl>
              <a:tblPr/>
              <a:tblGrid>
                <a:gridCol w="2134366"/>
                <a:gridCol w="9026874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Property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555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Description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555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2"/>
                        </a:rPr>
                        <a:t>margin</a:t>
                      </a:r>
                      <a:endParaRPr lang="en-US">
                        <a:effectLst/>
                        <a:latin typeface="verdana"/>
                      </a:endParaRP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latin typeface="verdana"/>
                        </a:rPr>
                        <a:t>A shorthand property for setting the margin properties in one declaration</a:t>
                      </a: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3"/>
                        </a:rPr>
                        <a:t>margin-bottom</a:t>
                      </a:r>
                      <a:endParaRPr lang="en-US">
                        <a:effectLst/>
                        <a:latin typeface="verdana"/>
                      </a:endParaRP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latin typeface="verdana"/>
                        </a:rPr>
                        <a:t>Sets the bottom margin of an element</a:t>
                      </a: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4"/>
                        </a:rPr>
                        <a:t>margin-left</a:t>
                      </a:r>
                      <a:endParaRPr lang="en-US">
                        <a:effectLst/>
                        <a:latin typeface="verdana"/>
                      </a:endParaRP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latin typeface="verdana"/>
                        </a:rPr>
                        <a:t>Sets the left margin of an element</a:t>
                      </a: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5"/>
                        </a:rPr>
                        <a:t>margin-right</a:t>
                      </a:r>
                      <a:endParaRPr lang="en-US">
                        <a:effectLst/>
                        <a:latin typeface="verdana"/>
                      </a:endParaRP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latin typeface="verdana"/>
                        </a:rPr>
                        <a:t>Sets the right margin of an element</a:t>
                      </a: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6"/>
                        </a:rPr>
                        <a:t>margin-top</a:t>
                      </a:r>
                      <a:endParaRPr lang="en-US">
                        <a:effectLst/>
                        <a:latin typeface="verdana"/>
                      </a:endParaRP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  <a:latin typeface="verdana"/>
                        </a:rPr>
                        <a:t>Sets the top margin of an element</a:t>
                      </a: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45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Border, margin, padding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 smtClean="0"/>
              <a:t>Padding</a:t>
            </a:r>
          </a:p>
          <a:p>
            <a:pPr lvl="1"/>
            <a:endParaRPr lang="bg-BG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070787"/>
              </p:ext>
            </p:extLst>
          </p:nvPr>
        </p:nvGraphicFramePr>
        <p:xfrm>
          <a:off x="551384" y="1700808"/>
          <a:ext cx="11089231" cy="2644140"/>
        </p:xfrm>
        <a:graphic>
          <a:graphicData uri="http://schemas.openxmlformats.org/drawingml/2006/table">
            <a:tbl>
              <a:tblPr/>
              <a:tblGrid>
                <a:gridCol w="2736304"/>
                <a:gridCol w="8352927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Property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555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Description</a:t>
                      </a:r>
                    </a:p>
                  </a:txBody>
                  <a:tcPr marL="28575" marR="28575" marT="28575" marB="28575">
                    <a:lnL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555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2"/>
                        </a:rPr>
                        <a:t>padding</a:t>
                      </a:r>
                      <a:endParaRPr lang="en-US">
                        <a:effectLst/>
                        <a:latin typeface="verdana"/>
                      </a:endParaRP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  <a:latin typeface="verdana"/>
                        </a:rPr>
                        <a:t>A shorthand property for setting all the padding properties in one declaration</a:t>
                      </a: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3"/>
                        </a:rPr>
                        <a:t>padding-bottom</a:t>
                      </a:r>
                      <a:endParaRPr lang="en-US">
                        <a:effectLst/>
                        <a:latin typeface="verdana"/>
                      </a:endParaRP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latin typeface="verdana"/>
                        </a:rPr>
                        <a:t>Sets the bottom padding of an element</a:t>
                      </a: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4"/>
                        </a:rPr>
                        <a:t>padding-left</a:t>
                      </a:r>
                      <a:endParaRPr lang="en-US">
                        <a:effectLst/>
                        <a:latin typeface="verdana"/>
                      </a:endParaRP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latin typeface="verdana"/>
                        </a:rPr>
                        <a:t>Sets the left padding of an element</a:t>
                      </a: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5"/>
                        </a:rPr>
                        <a:t>padding-right</a:t>
                      </a:r>
                      <a:endParaRPr lang="en-US">
                        <a:effectLst/>
                        <a:latin typeface="verdana"/>
                      </a:endParaRP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latin typeface="verdana"/>
                        </a:rPr>
                        <a:t>Sets the right padding of an element</a:t>
                      </a: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6"/>
                        </a:rPr>
                        <a:t>padding-top</a:t>
                      </a:r>
                      <a:endParaRPr lang="en-US">
                        <a:effectLst/>
                        <a:latin typeface="verdana"/>
                      </a:endParaRP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  <a:latin typeface="verdana"/>
                        </a:rPr>
                        <a:t>Sets the top padding of an element</a:t>
                      </a:r>
                    </a:p>
                  </a:txBody>
                  <a:tcPr marL="47625" marR="47625" marT="66675" marB="66675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85988" y="2266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bg-BG" alt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29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Позициониране на елементи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 smtClean="0"/>
              <a:t>Position</a:t>
            </a:r>
          </a:p>
          <a:p>
            <a:endParaRPr lang="bg-BG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85988" y="2266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bg-BG" alt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301049"/>
              </p:ext>
            </p:extLst>
          </p:nvPr>
        </p:nvGraphicFramePr>
        <p:xfrm>
          <a:off x="623392" y="1600200"/>
          <a:ext cx="11017224" cy="4436602"/>
        </p:xfrm>
        <a:graphic>
          <a:graphicData uri="http://schemas.openxmlformats.org/drawingml/2006/table">
            <a:tbl>
              <a:tblPr/>
              <a:tblGrid>
                <a:gridCol w="2274924"/>
                <a:gridCol w="8742300"/>
              </a:tblGrid>
              <a:tr h="20669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Value</a:t>
                      </a:r>
                    </a:p>
                  </a:txBody>
                  <a:tcPr marL="17819" marR="17819" marT="17819" marB="17819">
                    <a:lnL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555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Description</a:t>
                      </a:r>
                    </a:p>
                  </a:txBody>
                  <a:tcPr marL="17819" marR="17819" marT="17819" marB="17819">
                    <a:lnL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5555"/>
                    </a:solidFill>
                  </a:tcPr>
                </a:tc>
              </a:tr>
              <a:tr h="596334"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  <a:latin typeface="verdana"/>
                        </a:rPr>
                        <a:t>static</a:t>
                      </a:r>
                    </a:p>
                  </a:txBody>
                  <a:tcPr marL="29698" marR="29698" marT="41577" marB="41577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  <a:latin typeface="verdana"/>
                        </a:rPr>
                        <a:t>Default value. Elements render in order, as they appear in the document flow</a:t>
                      </a:r>
                    </a:p>
                  </a:txBody>
                  <a:tcPr marL="29698" marR="29698" marT="41577" marB="41577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7394"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  <a:latin typeface="verdana"/>
                        </a:rPr>
                        <a:t>absolute</a:t>
                      </a:r>
                    </a:p>
                  </a:txBody>
                  <a:tcPr marL="29698" marR="29698" marT="41577" marB="41577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  <a:latin typeface="verdana"/>
                        </a:rPr>
                        <a:t>The element is positioned relative to its first positioned (not static) ancestor element</a:t>
                      </a:r>
                    </a:p>
                  </a:txBody>
                  <a:tcPr marL="29698" marR="29698" marT="41577" marB="41577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596334"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  <a:latin typeface="verdana"/>
                        </a:rPr>
                        <a:t>fixed</a:t>
                      </a:r>
                    </a:p>
                  </a:txBody>
                  <a:tcPr marL="29698" marR="29698" marT="41577" marB="41577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  <a:latin typeface="verdana"/>
                        </a:rPr>
                        <a:t>The element is positioned relative to the browser window</a:t>
                      </a:r>
                    </a:p>
                  </a:txBody>
                  <a:tcPr marL="29698" marR="29698" marT="41577" marB="41577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38454"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  <a:latin typeface="verdana"/>
                        </a:rPr>
                        <a:t>relative</a:t>
                      </a:r>
                    </a:p>
                  </a:txBody>
                  <a:tcPr marL="29698" marR="29698" marT="41577" marB="41577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  <a:latin typeface="verdana"/>
                        </a:rPr>
                        <a:t>The element is positioned relative to its normal position, so "left:20" adds 20 pixels to the element's LEFT position</a:t>
                      </a:r>
                    </a:p>
                  </a:txBody>
                  <a:tcPr marL="29698" marR="29698" marT="41577" marB="41577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596334"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  <a:latin typeface="verdana"/>
                        </a:rPr>
                        <a:t>initial</a:t>
                      </a:r>
                    </a:p>
                  </a:txBody>
                  <a:tcPr marL="29698" marR="29698" marT="41577" marB="41577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  <a:latin typeface="verdana"/>
                        </a:rPr>
                        <a:t>Sets this property to its default value. 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2"/>
                        </a:rPr>
                        <a:t>Read about </a:t>
                      </a:r>
                      <a:r>
                        <a:rPr lang="en-US" sz="1800" i="1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2"/>
                        </a:rPr>
                        <a:t>initial</a:t>
                      </a:r>
                      <a:endParaRPr lang="en-US" sz="1800">
                        <a:effectLst/>
                        <a:latin typeface="verdana"/>
                      </a:endParaRPr>
                    </a:p>
                  </a:txBody>
                  <a:tcPr marL="29698" marR="29698" marT="41577" marB="41577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6334"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  <a:latin typeface="verdana"/>
                        </a:rPr>
                        <a:t>inherit</a:t>
                      </a:r>
                    </a:p>
                  </a:txBody>
                  <a:tcPr marL="29698" marR="29698" marT="41577" marB="41577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  <a:latin typeface="verdana"/>
                        </a:rPr>
                        <a:t>Inherits this property from its parent element. 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3"/>
                        </a:rPr>
                        <a:t>Read about </a:t>
                      </a:r>
                      <a:r>
                        <a:rPr lang="en-US" sz="1800" i="1" dirty="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3"/>
                        </a:rPr>
                        <a:t>inherit</a:t>
                      </a:r>
                      <a:endParaRPr lang="en-US" sz="1800" dirty="0">
                        <a:effectLst/>
                        <a:latin typeface="verdana"/>
                      </a:endParaRPr>
                    </a:p>
                  </a:txBody>
                  <a:tcPr marL="29698" marR="29698" marT="41577" marB="41577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657600" y="1600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bg-BG" alt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32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Позициониране на елементи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Свойството </a:t>
            </a:r>
            <a:r>
              <a:rPr lang="en-US" sz="2800" b="1" dirty="0" smtClean="0"/>
              <a:t>float</a:t>
            </a:r>
            <a:r>
              <a:rPr lang="en-US" sz="2800" dirty="0" smtClean="0"/>
              <a:t> </a:t>
            </a:r>
            <a:r>
              <a:rPr lang="en-US" sz="2800" dirty="0" smtClean="0"/>
              <a:t>– </a:t>
            </a:r>
            <a:r>
              <a:rPr lang="bg-BG" sz="2800" dirty="0" smtClean="0"/>
              <a:t>указва на елемент да се позиционира в ляво или в дясно, позволявайки на другите елементи да „плават“ около него</a:t>
            </a:r>
            <a:endParaRPr lang="en-US" sz="2800" dirty="0" smtClean="0"/>
          </a:p>
          <a:p>
            <a:pPr marL="0" indent="0">
              <a:buNone/>
            </a:pPr>
            <a:r>
              <a:rPr lang="en-US" sz="16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	.left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	float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left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	color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blue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	width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300px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bg-BG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	.right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	float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right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	color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	width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300px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bg-BG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bg-BG" sz="1600" dirty="0"/>
          </a:p>
          <a:p>
            <a:r>
              <a:rPr lang="bg-BG" sz="2800" dirty="0" smtClean="0"/>
              <a:t>Изчистването </a:t>
            </a:r>
            <a:r>
              <a:rPr lang="bg-BG" sz="2800" dirty="0" smtClean="0"/>
              <a:t>на плаващите елементи става с </a:t>
            </a:r>
            <a:r>
              <a:rPr lang="en-US" sz="2800" b="1" dirty="0" smtClean="0"/>
              <a:t>clear</a:t>
            </a:r>
          </a:p>
          <a:p>
            <a:pPr lvl="1"/>
            <a:r>
              <a:rPr lang="bg-BG" dirty="0" smtClean="0"/>
              <a:t>Стойности на свойството</a:t>
            </a:r>
            <a:r>
              <a:rPr lang="bg-BG" dirty="0" smtClean="0"/>
              <a:t> </a:t>
            </a:r>
            <a:r>
              <a:rPr lang="en-US" b="1" dirty="0" smtClean="0"/>
              <a:t>clear</a:t>
            </a:r>
            <a:r>
              <a:rPr lang="en-US" dirty="0" smtClean="0"/>
              <a:t>: </a:t>
            </a:r>
            <a:r>
              <a:rPr lang="en-US" b="1" dirty="0" smtClean="0"/>
              <a:t>b</a:t>
            </a:r>
            <a:r>
              <a:rPr lang="en-US" b="1" dirty="0" smtClean="0"/>
              <a:t>oth</a:t>
            </a:r>
            <a:r>
              <a:rPr lang="en-US" dirty="0" smtClean="0"/>
              <a:t>, </a:t>
            </a:r>
            <a:r>
              <a:rPr lang="en-US" b="1" dirty="0" smtClean="0"/>
              <a:t>left</a:t>
            </a:r>
            <a:r>
              <a:rPr lang="en-US" dirty="0" smtClean="0"/>
              <a:t> </a:t>
            </a:r>
            <a:r>
              <a:rPr lang="bg-BG" dirty="0" smtClean="0"/>
              <a:t>и</a:t>
            </a:r>
            <a:r>
              <a:rPr lang="en-US" dirty="0" smtClean="0"/>
              <a:t> </a:t>
            </a:r>
            <a:r>
              <a:rPr lang="en-US" b="1" dirty="0" smtClean="0"/>
              <a:t>right</a:t>
            </a:r>
            <a:endParaRPr lang="bg-BG" sz="14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85988" y="2266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bg-BG" alt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657600" y="1600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bg-BG" alt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37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Позициониране на елементи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Свойствата</a:t>
            </a:r>
            <a:r>
              <a:rPr lang="en-US" sz="2800" dirty="0" smtClean="0"/>
              <a:t> </a:t>
            </a:r>
            <a:r>
              <a:rPr lang="en-US" sz="2800" b="1" dirty="0" smtClean="0"/>
              <a:t>display</a:t>
            </a:r>
            <a:r>
              <a:rPr lang="en-US" sz="2800" dirty="0"/>
              <a:t> </a:t>
            </a:r>
            <a:r>
              <a:rPr lang="bg-BG" sz="2800" dirty="0"/>
              <a:t>и</a:t>
            </a:r>
            <a:r>
              <a:rPr lang="en-US" sz="2800" dirty="0"/>
              <a:t> </a:t>
            </a:r>
            <a:r>
              <a:rPr lang="en-US" sz="2800" b="1" dirty="0" smtClean="0"/>
              <a:t>visibility</a:t>
            </a:r>
          </a:p>
          <a:p>
            <a:pPr lvl="1"/>
            <a:r>
              <a:rPr lang="en-US" sz="2600" b="1" dirty="0" smtClean="0"/>
              <a:t>display </a:t>
            </a:r>
            <a:r>
              <a:rPr lang="en-US" sz="2600" dirty="0" smtClean="0"/>
              <a:t>– </a:t>
            </a:r>
            <a:r>
              <a:rPr lang="bg-BG" sz="2600" dirty="0" smtClean="0"/>
              <a:t>определя как </a:t>
            </a:r>
            <a:r>
              <a:rPr lang="bg-BG" sz="2600" dirty="0" smtClean="0"/>
              <a:t>даден елемент да бъде </a:t>
            </a:r>
            <a:r>
              <a:rPr lang="bg-BG" sz="2600" dirty="0" smtClean="0"/>
              <a:t>представен</a:t>
            </a:r>
            <a:endParaRPr lang="en-US" sz="2600" dirty="0"/>
          </a:p>
          <a:p>
            <a:pPr lvl="1"/>
            <a:r>
              <a:rPr lang="en-US" sz="2600" b="1" dirty="0" smtClean="0"/>
              <a:t>visibility</a:t>
            </a:r>
            <a:r>
              <a:rPr lang="bg-BG" sz="2600" b="1" dirty="0" smtClean="0"/>
              <a:t> </a:t>
            </a:r>
            <a:r>
              <a:rPr lang="bg-BG" sz="2600" dirty="0" smtClean="0"/>
              <a:t>– определя дали </a:t>
            </a:r>
            <a:r>
              <a:rPr lang="bg-BG" sz="2600" dirty="0" smtClean="0"/>
              <a:t>даден елемент да се вижда или </a:t>
            </a:r>
            <a:r>
              <a:rPr lang="bg-BG" sz="2600" dirty="0" smtClean="0"/>
              <a:t>не</a:t>
            </a:r>
            <a:endParaRPr lang="en-US" sz="2600" dirty="0" smtClean="0"/>
          </a:p>
          <a:p>
            <a:pPr lvl="1"/>
            <a:r>
              <a:rPr lang="bg-BG" sz="2600" dirty="0" smtClean="0"/>
              <a:t>Разликата между двата е значителна</a:t>
            </a:r>
            <a:r>
              <a:rPr lang="bg-BG" sz="2800" dirty="0" smtClean="0"/>
              <a:t>!</a:t>
            </a:r>
          </a:p>
          <a:p>
            <a:pPr lvl="1"/>
            <a:endParaRPr lang="bg-BG" sz="2800" dirty="0" smtClean="0"/>
          </a:p>
          <a:p>
            <a:pPr marL="400050" lvl="1" indent="0">
              <a:buNone/>
            </a:pPr>
            <a:r>
              <a:rPr lang="bg-BG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.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hidden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</a:t>
            </a:r>
          </a:p>
          <a:p>
            <a:pPr marL="400050" lvl="1" indent="0">
              <a:buNone/>
            </a:pPr>
            <a:r>
              <a:rPr lang="bg-BG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visibility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hidden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400050" lvl="1" indent="0">
              <a:buNone/>
            </a:pP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}</a:t>
            </a:r>
          </a:p>
          <a:p>
            <a:pPr marL="400050" lvl="1" indent="0">
              <a:buNone/>
            </a:pPr>
            <a:endParaRPr lang="bg-BG" sz="20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400050" lvl="1" indent="0">
              <a:buNone/>
            </a:pPr>
            <a:r>
              <a:rPr lang="bg-BG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.</a:t>
            </a:r>
            <a:r>
              <a:rPr lang="en-US" sz="2000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displayhidden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marL="400050" lvl="1" indent="0">
              <a:buNone/>
            </a:pPr>
            <a:r>
              <a:rPr lang="bg-BG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display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none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400050" lvl="1" indent="0">
              <a:buNone/>
            </a:pP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}</a:t>
            </a:r>
            <a:endParaRPr lang="bg-BG" sz="66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85988" y="2266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bg-BG" alt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657600" y="1600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bg-BG" alt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70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Позициониране на елементи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Свойството </a:t>
            </a:r>
            <a:r>
              <a:rPr lang="en-US" sz="2800" b="1" dirty="0" smtClean="0"/>
              <a:t>display</a:t>
            </a:r>
            <a:endParaRPr lang="en-US" sz="2800" b="1" dirty="0" smtClean="0"/>
          </a:p>
          <a:p>
            <a:pPr lvl="1"/>
            <a:r>
              <a:rPr lang="en-US" sz="2600" b="1" dirty="0"/>
              <a:t>block</a:t>
            </a:r>
            <a:r>
              <a:rPr lang="en-US" sz="2600" dirty="0"/>
              <a:t> – </a:t>
            </a:r>
            <a:r>
              <a:rPr lang="bg-BG" sz="2600" dirty="0" smtClean="0"/>
              <a:t>съдържа </a:t>
            </a:r>
            <a:r>
              <a:rPr lang="en-US" sz="2600" b="1" dirty="0" smtClean="0"/>
              <a:t>padding</a:t>
            </a:r>
            <a:r>
              <a:rPr lang="en-US" sz="2600" dirty="0"/>
              <a:t>, </a:t>
            </a:r>
            <a:r>
              <a:rPr lang="en-US" sz="2600" b="1" dirty="0"/>
              <a:t>border</a:t>
            </a:r>
            <a:r>
              <a:rPr lang="en-US" sz="2600" dirty="0"/>
              <a:t>, </a:t>
            </a:r>
            <a:r>
              <a:rPr lang="en-US" sz="2600" b="1" dirty="0"/>
              <a:t>margin</a:t>
            </a:r>
          </a:p>
          <a:p>
            <a:pPr lvl="1"/>
            <a:r>
              <a:rPr lang="en-US" sz="2600" b="1" dirty="0"/>
              <a:t>inline </a:t>
            </a:r>
            <a:r>
              <a:rPr lang="en-US" sz="2600" dirty="0"/>
              <a:t>– </a:t>
            </a:r>
            <a:r>
              <a:rPr lang="bg-BG" sz="2600" dirty="0" smtClean="0"/>
              <a:t>игнорира </a:t>
            </a:r>
            <a:r>
              <a:rPr lang="en-US" sz="2600" b="1" dirty="0"/>
              <a:t>height </a:t>
            </a:r>
            <a:r>
              <a:rPr lang="bg-BG" sz="2600" dirty="0"/>
              <a:t>и </a:t>
            </a:r>
            <a:r>
              <a:rPr lang="en-US" sz="2600" b="1" dirty="0"/>
              <a:t>width</a:t>
            </a:r>
          </a:p>
          <a:p>
            <a:pPr lvl="1"/>
            <a:r>
              <a:rPr lang="en-US" sz="2600" b="1" dirty="0"/>
              <a:t>inline-block </a:t>
            </a:r>
            <a:r>
              <a:rPr lang="en-US" sz="2600" dirty="0" smtClean="0"/>
              <a:t>–</a:t>
            </a:r>
            <a:r>
              <a:rPr lang="bg-BG" sz="2600" dirty="0" smtClean="0"/>
              <a:t> добавя </a:t>
            </a:r>
            <a:r>
              <a:rPr lang="en-US" sz="2600" b="1" dirty="0" smtClean="0"/>
              <a:t>height </a:t>
            </a:r>
            <a:r>
              <a:rPr lang="bg-BG" sz="2600" dirty="0"/>
              <a:t>и </a:t>
            </a:r>
            <a:r>
              <a:rPr lang="en-US" sz="2600" b="1" dirty="0" smtClean="0"/>
              <a:t>width</a:t>
            </a:r>
            <a:endParaRPr lang="en-US" sz="2600" b="1" dirty="0" smtClean="0"/>
          </a:p>
          <a:p>
            <a:r>
              <a:rPr lang="bg-BG" sz="2800" dirty="0" smtClean="0"/>
              <a:t>Свойството </a:t>
            </a:r>
            <a:r>
              <a:rPr lang="en-US" sz="2800" b="1" dirty="0" smtClean="0"/>
              <a:t>overflow</a:t>
            </a:r>
            <a:endParaRPr lang="bg-BG" sz="2800" dirty="0"/>
          </a:p>
          <a:p>
            <a:pPr lvl="1"/>
            <a:r>
              <a:rPr lang="bg-BG" sz="2600" dirty="0" smtClean="0"/>
              <a:t>указва какво </a:t>
            </a:r>
            <a:r>
              <a:rPr lang="bg-BG" sz="2600" dirty="0" smtClean="0"/>
              <a:t>ще се случи при препълване на </a:t>
            </a:r>
            <a:r>
              <a:rPr lang="bg-BG" sz="2600" dirty="0" smtClean="0"/>
              <a:t>съдържанието</a:t>
            </a:r>
          </a:p>
          <a:p>
            <a:pPr lvl="1"/>
            <a:r>
              <a:rPr lang="bg-BG" sz="2600" dirty="0"/>
              <a:t>п</a:t>
            </a:r>
            <a:r>
              <a:rPr lang="bg-BG" sz="2600" dirty="0" smtClean="0"/>
              <a:t>римери: </a:t>
            </a:r>
            <a:r>
              <a:rPr lang="en-US" sz="2600" dirty="0" smtClean="0">
                <a:hlinkClick r:id="rId2"/>
              </a:rPr>
              <a:t>http</a:t>
            </a:r>
            <a:r>
              <a:rPr lang="en-US" sz="2600" dirty="0">
                <a:hlinkClick r:id="rId2"/>
              </a:rPr>
              <a:t>://css-tricks.com/examples/OverflowExample</a:t>
            </a:r>
            <a:r>
              <a:rPr lang="en-US" sz="2600" dirty="0" smtClean="0">
                <a:hlinkClick r:id="rId2"/>
              </a:rPr>
              <a:t>/</a:t>
            </a:r>
            <a:endParaRPr lang="bg-BG" sz="2600" dirty="0" smtClean="0"/>
          </a:p>
          <a:p>
            <a:r>
              <a:rPr lang="bg-BG" sz="2800" dirty="0" smtClean="0"/>
              <a:t>Свойството </a:t>
            </a:r>
            <a:r>
              <a:rPr lang="en-US" sz="2800" b="1" dirty="0" smtClean="0"/>
              <a:t>z-index</a:t>
            </a:r>
            <a:endParaRPr lang="bg-BG" sz="2800" b="1" dirty="0" smtClean="0"/>
          </a:p>
          <a:p>
            <a:pPr lvl="1"/>
            <a:r>
              <a:rPr lang="bg-BG" sz="2600" dirty="0" smtClean="0"/>
              <a:t>указва как </a:t>
            </a:r>
            <a:r>
              <a:rPr lang="bg-BG" sz="2600" dirty="0" smtClean="0"/>
              <a:t>да се подредят елементите по оста </a:t>
            </a:r>
            <a:r>
              <a:rPr lang="en-US" sz="2600" dirty="0" smtClean="0"/>
              <a:t>Z</a:t>
            </a:r>
          </a:p>
          <a:p>
            <a:endParaRPr lang="bg-BG" dirty="0"/>
          </a:p>
          <a:p>
            <a:pPr marL="457200" lvl="1" indent="0">
              <a:buNone/>
            </a:pPr>
            <a:r>
              <a:rPr lang="bg-BG" dirty="0"/>
              <a:t>	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85988" y="2266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bg-BG" alt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657600" y="1600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bg-BG" alt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6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Псевдокласове </a:t>
            </a:r>
            <a:r>
              <a:rPr lang="ru-RU" dirty="0"/>
              <a:t>и псевдоелементи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err="1" smtClean="0"/>
              <a:t>Псевдокласове</a:t>
            </a:r>
            <a:r>
              <a:rPr lang="bg-BG" sz="2800" dirty="0" smtClean="0"/>
              <a:t> и </a:t>
            </a:r>
            <a:r>
              <a:rPr lang="bg-BG" sz="2800" dirty="0" err="1" smtClean="0"/>
              <a:t>псевдоелементи</a:t>
            </a:r>
            <a:endParaRPr lang="bg-BG" sz="2800" dirty="0" smtClean="0"/>
          </a:p>
          <a:p>
            <a:pPr lvl="1"/>
            <a:r>
              <a:rPr lang="bg-BG" sz="2600" dirty="0" smtClean="0"/>
              <a:t>Използват </a:t>
            </a:r>
            <a:r>
              <a:rPr lang="bg-BG" sz="2600" dirty="0" smtClean="0"/>
              <a:t>се да добавят ефект към някои от селекторите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a:hover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marL="800100" lvl="2" indent="0">
              <a:buNone/>
            </a:pPr>
            <a:r>
              <a:rPr lang="bg-BG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color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#ff00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800100" lvl="2" indent="0">
              <a:buNone/>
            </a:pP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bg-BG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/>
            <a:r>
              <a:rPr lang="bg-BG" sz="2600" dirty="0" smtClean="0"/>
              <a:t>Псевдокласове и </a:t>
            </a:r>
            <a:r>
              <a:rPr lang="en-US" sz="2600" dirty="0" smtClean="0"/>
              <a:t>CSS </a:t>
            </a:r>
            <a:r>
              <a:rPr lang="bg-BG" sz="2600" dirty="0" smtClean="0"/>
              <a:t>класове</a:t>
            </a:r>
            <a:endParaRPr lang="bg-BG" sz="2600" dirty="0"/>
          </a:p>
          <a:p>
            <a:pPr marL="800100" lvl="2" indent="0">
              <a:buNone/>
            </a:pPr>
            <a:r>
              <a:rPr lang="en-US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a.blue:hover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marL="800100" lvl="2" indent="0">
              <a:buNone/>
            </a:pPr>
            <a:r>
              <a:rPr lang="bg-BG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color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blue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800100" lvl="2" indent="0">
              <a:buNone/>
            </a:pP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bg-BG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endParaRPr lang="bg-BG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85988" y="2266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bg-BG" alt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657600" y="1600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bg-BG" alt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7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Псевдокласове </a:t>
            </a:r>
            <a:r>
              <a:rPr lang="ru-RU" dirty="0"/>
              <a:t>и псевдоелементи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err="1" smtClean="0"/>
              <a:t>Псевдокласове</a:t>
            </a:r>
            <a:r>
              <a:rPr lang="bg-BG" sz="2800" dirty="0" smtClean="0"/>
              <a:t> и </a:t>
            </a:r>
            <a:r>
              <a:rPr lang="bg-BG" sz="2800" dirty="0" err="1" smtClean="0"/>
              <a:t>псевдоелементи</a:t>
            </a:r>
            <a:endParaRPr lang="bg-BG" sz="2800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p:first-child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err="1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color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blue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bg-BG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endParaRPr lang="bg-BG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::before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content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"-"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color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green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bg-BG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endParaRPr lang="bg-BG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::after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content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"-"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bg-BG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85988" y="2266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bg-BG" alt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657600" y="1600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bg-BG" alt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12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Псевдокласове </a:t>
            </a:r>
            <a:r>
              <a:rPr lang="ru-RU" dirty="0"/>
              <a:t>и псевдоелементи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err="1"/>
              <a:t>Псевдокласове</a:t>
            </a:r>
            <a:r>
              <a:rPr lang="bg-BG" sz="2800" dirty="0"/>
              <a:t> и </a:t>
            </a:r>
            <a:r>
              <a:rPr lang="bg-BG" sz="2800" dirty="0" err="1"/>
              <a:t>псевдоелементи</a:t>
            </a:r>
            <a:endParaRPr lang="bg-BG" sz="2800" dirty="0"/>
          </a:p>
          <a:p>
            <a:pPr lvl="1"/>
            <a:endParaRPr lang="bg-BG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85988" y="2266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bg-BG" alt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657600" y="1600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bg-BG" alt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bg-BG" alt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939026"/>
              </p:ext>
            </p:extLst>
          </p:nvPr>
        </p:nvGraphicFramePr>
        <p:xfrm>
          <a:off x="479376" y="1600200"/>
          <a:ext cx="11305256" cy="3932173"/>
        </p:xfrm>
        <a:graphic>
          <a:graphicData uri="http://schemas.openxmlformats.org/drawingml/2006/table">
            <a:tbl>
              <a:tblPr/>
              <a:tblGrid>
                <a:gridCol w="1621001"/>
                <a:gridCol w="1362881"/>
                <a:gridCol w="8321374"/>
              </a:tblGrid>
              <a:tr h="242462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Selector</a:t>
                      </a:r>
                    </a:p>
                  </a:txBody>
                  <a:tcPr marL="20902" marR="20902" marT="20902" marB="20902">
                    <a:lnL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555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Example</a:t>
                      </a:r>
                    </a:p>
                  </a:txBody>
                  <a:tcPr marL="20902" marR="20902" marT="20902" marB="20902">
                    <a:lnL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555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Example description</a:t>
                      </a:r>
                    </a:p>
                  </a:txBody>
                  <a:tcPr marL="20902" marR="20902" marT="20902" marB="20902">
                    <a:lnL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5555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5555"/>
                    </a:solidFill>
                  </a:tcPr>
                </a:tc>
              </a:tr>
              <a:tr h="298201">
                <a:tc>
                  <a:txBody>
                    <a:bodyPr/>
                    <a:lstStyle/>
                    <a:p>
                      <a:pPr fontAlgn="t"/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2"/>
                        </a:rPr>
                        <a:t>:link</a:t>
                      </a:r>
                      <a:endParaRPr lang="en-US" sz="1300">
                        <a:effectLst/>
                        <a:latin typeface="verdana"/>
                      </a:endParaRPr>
                    </a:p>
                  </a:txBody>
                  <a:tcPr marL="34837" marR="34837" marT="48771" marB="48771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300">
                          <a:effectLst/>
                          <a:latin typeface="verdana"/>
                        </a:rPr>
                        <a:t>a:link</a:t>
                      </a:r>
                    </a:p>
                  </a:txBody>
                  <a:tcPr marL="34837" marR="34837" marT="48771" marB="48771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300">
                          <a:effectLst/>
                          <a:latin typeface="verdana"/>
                        </a:rPr>
                        <a:t>Selects all unvisited links</a:t>
                      </a:r>
                    </a:p>
                  </a:txBody>
                  <a:tcPr marL="34837" marR="34837" marT="48771" marB="48771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201">
                <a:tc>
                  <a:txBody>
                    <a:bodyPr/>
                    <a:lstStyle/>
                    <a:p>
                      <a:pPr fontAlgn="t"/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3"/>
                        </a:rPr>
                        <a:t>:visited</a:t>
                      </a:r>
                      <a:endParaRPr lang="en-US" sz="1300">
                        <a:effectLst/>
                        <a:latin typeface="verdana"/>
                      </a:endParaRPr>
                    </a:p>
                  </a:txBody>
                  <a:tcPr marL="34837" marR="34837" marT="48771" marB="48771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300">
                          <a:effectLst/>
                          <a:latin typeface="verdana"/>
                        </a:rPr>
                        <a:t>a:visited</a:t>
                      </a:r>
                    </a:p>
                  </a:txBody>
                  <a:tcPr marL="34837" marR="34837" marT="48771" marB="48771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300">
                          <a:effectLst/>
                          <a:latin typeface="verdana"/>
                        </a:rPr>
                        <a:t>Selects all visited links</a:t>
                      </a:r>
                    </a:p>
                  </a:txBody>
                  <a:tcPr marL="34837" marR="34837" marT="48771" marB="48771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298201">
                <a:tc>
                  <a:txBody>
                    <a:bodyPr/>
                    <a:lstStyle/>
                    <a:p>
                      <a:pPr fontAlgn="t"/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4"/>
                        </a:rPr>
                        <a:t>:active</a:t>
                      </a:r>
                      <a:endParaRPr lang="en-US" sz="1300">
                        <a:effectLst/>
                        <a:latin typeface="verdana"/>
                      </a:endParaRPr>
                    </a:p>
                  </a:txBody>
                  <a:tcPr marL="34837" marR="34837" marT="48771" marB="48771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300">
                          <a:effectLst/>
                          <a:latin typeface="verdana"/>
                        </a:rPr>
                        <a:t>a:active</a:t>
                      </a:r>
                    </a:p>
                  </a:txBody>
                  <a:tcPr marL="34837" marR="34837" marT="48771" marB="48771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300">
                          <a:effectLst/>
                          <a:latin typeface="verdana"/>
                        </a:rPr>
                        <a:t>Selects the active link</a:t>
                      </a:r>
                    </a:p>
                  </a:txBody>
                  <a:tcPr marL="34837" marR="34837" marT="48771" marB="48771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201">
                <a:tc>
                  <a:txBody>
                    <a:bodyPr/>
                    <a:lstStyle/>
                    <a:p>
                      <a:pPr fontAlgn="t"/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5"/>
                        </a:rPr>
                        <a:t>:hover</a:t>
                      </a:r>
                      <a:endParaRPr lang="en-US" sz="1300">
                        <a:effectLst/>
                        <a:latin typeface="verdana"/>
                      </a:endParaRPr>
                    </a:p>
                  </a:txBody>
                  <a:tcPr marL="34837" marR="34837" marT="48771" marB="48771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300">
                          <a:effectLst/>
                          <a:latin typeface="verdana"/>
                        </a:rPr>
                        <a:t>a:hover</a:t>
                      </a:r>
                    </a:p>
                  </a:txBody>
                  <a:tcPr marL="34837" marR="34837" marT="48771" marB="48771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300">
                          <a:effectLst/>
                          <a:latin typeface="verdana"/>
                        </a:rPr>
                        <a:t>Selects links on mouse over</a:t>
                      </a:r>
                    </a:p>
                  </a:txBody>
                  <a:tcPr marL="34837" marR="34837" marT="48771" marB="48771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321526">
                <a:tc>
                  <a:txBody>
                    <a:bodyPr/>
                    <a:lstStyle/>
                    <a:p>
                      <a:pPr fontAlgn="t"/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6"/>
                        </a:rPr>
                        <a:t>:focus</a:t>
                      </a:r>
                      <a:endParaRPr lang="en-US" sz="1300">
                        <a:effectLst/>
                        <a:latin typeface="verdana"/>
                      </a:endParaRPr>
                    </a:p>
                  </a:txBody>
                  <a:tcPr marL="34837" marR="34837" marT="48771" marB="48771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300">
                          <a:effectLst/>
                          <a:latin typeface="verdana"/>
                        </a:rPr>
                        <a:t>input:focus</a:t>
                      </a:r>
                    </a:p>
                  </a:txBody>
                  <a:tcPr marL="34837" marR="34837" marT="48771" marB="48771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300">
                          <a:effectLst/>
                          <a:latin typeface="verdana"/>
                        </a:rPr>
                        <a:t>Selects the input element which has focus</a:t>
                      </a:r>
                    </a:p>
                  </a:txBody>
                  <a:tcPr marL="34837" marR="34837" marT="48771" marB="48771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fontAlgn="t"/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7"/>
                        </a:rPr>
                        <a:t>::first-letter</a:t>
                      </a:r>
                      <a:endParaRPr lang="en-US" sz="1300">
                        <a:effectLst/>
                        <a:latin typeface="verdana"/>
                      </a:endParaRPr>
                    </a:p>
                  </a:txBody>
                  <a:tcPr marL="34837" marR="34837" marT="48771" marB="48771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300">
                          <a:effectLst/>
                          <a:latin typeface="verdana"/>
                        </a:rPr>
                        <a:t>p::first-letter</a:t>
                      </a:r>
                    </a:p>
                  </a:txBody>
                  <a:tcPr marL="34837" marR="34837" marT="48771" marB="48771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300">
                          <a:effectLst/>
                          <a:latin typeface="verdana"/>
                        </a:rPr>
                        <a:t>Selects the first letter of every &lt;p&gt; element</a:t>
                      </a:r>
                    </a:p>
                  </a:txBody>
                  <a:tcPr marL="34837" marR="34837" marT="48771" marB="48771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fontAlgn="t"/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8"/>
                        </a:rPr>
                        <a:t>::first-line</a:t>
                      </a:r>
                      <a:endParaRPr lang="en-US" sz="1300">
                        <a:effectLst/>
                        <a:latin typeface="verdana"/>
                      </a:endParaRPr>
                    </a:p>
                  </a:txBody>
                  <a:tcPr marL="34837" marR="34837" marT="48771" marB="48771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300">
                          <a:effectLst/>
                          <a:latin typeface="verdana"/>
                        </a:rPr>
                        <a:t>p::first-line</a:t>
                      </a:r>
                    </a:p>
                  </a:txBody>
                  <a:tcPr marL="34837" marR="34837" marT="48771" marB="48771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300">
                          <a:effectLst/>
                          <a:latin typeface="verdana"/>
                        </a:rPr>
                        <a:t>Selects the first line of every &lt;p&gt; element</a:t>
                      </a:r>
                    </a:p>
                  </a:txBody>
                  <a:tcPr marL="34837" marR="34837" marT="48771" marB="48771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fontAlgn="t"/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9"/>
                        </a:rPr>
                        <a:t>:first-child</a:t>
                      </a:r>
                      <a:endParaRPr lang="en-US" sz="1300">
                        <a:effectLst/>
                        <a:latin typeface="verdana"/>
                      </a:endParaRPr>
                    </a:p>
                  </a:txBody>
                  <a:tcPr marL="34837" marR="34837" marT="48771" marB="48771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300">
                          <a:effectLst/>
                          <a:latin typeface="verdana"/>
                        </a:rPr>
                        <a:t>p:first-child</a:t>
                      </a:r>
                    </a:p>
                  </a:txBody>
                  <a:tcPr marL="34837" marR="34837" marT="48771" marB="48771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300">
                          <a:effectLst/>
                          <a:latin typeface="verdana"/>
                        </a:rPr>
                        <a:t>Selects every &lt;p&gt; elements that is the first child of its parent</a:t>
                      </a:r>
                    </a:p>
                  </a:txBody>
                  <a:tcPr marL="34837" marR="34837" marT="48771" marB="48771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298201">
                <a:tc>
                  <a:txBody>
                    <a:bodyPr/>
                    <a:lstStyle/>
                    <a:p>
                      <a:pPr fontAlgn="t"/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10"/>
                        </a:rPr>
                        <a:t>::before</a:t>
                      </a:r>
                      <a:endParaRPr lang="en-US" sz="1300">
                        <a:effectLst/>
                        <a:latin typeface="verdana"/>
                      </a:endParaRPr>
                    </a:p>
                  </a:txBody>
                  <a:tcPr marL="34837" marR="34837" marT="48771" marB="48771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300">
                          <a:effectLst/>
                          <a:latin typeface="verdana"/>
                        </a:rPr>
                        <a:t>p::before</a:t>
                      </a:r>
                    </a:p>
                  </a:txBody>
                  <a:tcPr marL="34837" marR="34837" marT="48771" marB="48771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300">
                          <a:effectLst/>
                          <a:latin typeface="verdana"/>
                        </a:rPr>
                        <a:t>Insert content before every &lt;p&gt; element</a:t>
                      </a:r>
                    </a:p>
                  </a:txBody>
                  <a:tcPr marL="34837" marR="34837" marT="48771" marB="48771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8201">
                <a:tc>
                  <a:txBody>
                    <a:bodyPr/>
                    <a:lstStyle/>
                    <a:p>
                      <a:pPr fontAlgn="t"/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11"/>
                        </a:rPr>
                        <a:t>::after</a:t>
                      </a:r>
                      <a:endParaRPr lang="en-US" sz="1300">
                        <a:effectLst/>
                        <a:latin typeface="verdana"/>
                      </a:endParaRPr>
                    </a:p>
                  </a:txBody>
                  <a:tcPr marL="34837" marR="34837" marT="48771" marB="48771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300">
                          <a:effectLst/>
                          <a:latin typeface="verdana"/>
                        </a:rPr>
                        <a:t>p::after</a:t>
                      </a:r>
                    </a:p>
                  </a:txBody>
                  <a:tcPr marL="34837" marR="34837" marT="48771" marB="48771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300">
                          <a:effectLst/>
                          <a:latin typeface="verdana"/>
                        </a:rPr>
                        <a:t>Insert content after every &lt;p&gt; element</a:t>
                      </a:r>
                    </a:p>
                  </a:txBody>
                  <a:tcPr marL="34837" marR="34837" marT="48771" marB="48771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498859">
                <a:tc>
                  <a:txBody>
                    <a:bodyPr/>
                    <a:lstStyle/>
                    <a:p>
                      <a:pPr fontAlgn="t"/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12"/>
                        </a:rPr>
                        <a:t>:lang(</a:t>
                      </a:r>
                      <a:r>
                        <a:rPr lang="en-US" sz="1300" i="1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12"/>
                        </a:rPr>
                        <a:t>language</a:t>
                      </a: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verdana"/>
                          <a:hlinkClick r:id="rId12"/>
                        </a:rPr>
                        <a:t>)</a:t>
                      </a:r>
                      <a:endParaRPr lang="en-US" sz="1300">
                        <a:effectLst/>
                        <a:latin typeface="verdana"/>
                      </a:endParaRPr>
                    </a:p>
                  </a:txBody>
                  <a:tcPr marL="34837" marR="34837" marT="48771" marB="48771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300">
                          <a:effectLst/>
                          <a:latin typeface="verdana"/>
                        </a:rPr>
                        <a:t>p:lang(it)</a:t>
                      </a:r>
                    </a:p>
                  </a:txBody>
                  <a:tcPr marL="34837" marR="34837" marT="48771" marB="48771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300" dirty="0">
                          <a:effectLst/>
                          <a:latin typeface="verdana"/>
                        </a:rPr>
                        <a:t>Selects every &lt;p&gt; element with a </a:t>
                      </a:r>
                      <a:r>
                        <a:rPr lang="en-US" sz="1300" dirty="0" err="1">
                          <a:effectLst/>
                          <a:latin typeface="verdana"/>
                        </a:rPr>
                        <a:t>lang</a:t>
                      </a:r>
                      <a:r>
                        <a:rPr lang="en-US" sz="1300" dirty="0">
                          <a:effectLst/>
                          <a:latin typeface="verdana"/>
                        </a:rPr>
                        <a:t> attribute value starting with "it"</a:t>
                      </a:r>
                    </a:p>
                  </a:txBody>
                  <a:tcPr marL="34837" marR="34837" marT="48771" marB="48771">
                    <a:lnL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4D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774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</a:t>
            </a:r>
            <a:r>
              <a:rPr lang="ru-RU" dirty="0" smtClean="0"/>
              <a:t>ъведение в </a:t>
            </a:r>
            <a:r>
              <a:rPr lang="en-US" dirty="0" smtClean="0"/>
              <a:t>CSS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400" dirty="0" smtClean="0"/>
              <a:t>Използване на едно и също съдържание с различни стилове за различни цели</a:t>
            </a:r>
          </a:p>
          <a:p>
            <a:r>
              <a:rPr lang="bg-BG" sz="2400" dirty="0" smtClean="0"/>
              <a:t>Външните стилови полета спестяват много работа</a:t>
            </a:r>
          </a:p>
          <a:p>
            <a:r>
              <a:rPr lang="bg-BG" sz="2400" dirty="0" smtClean="0"/>
              <a:t>Значително намаля количеството код в страницата</a:t>
            </a:r>
          </a:p>
          <a:p>
            <a:r>
              <a:rPr lang="bg-BG" sz="2400" dirty="0"/>
              <a:t>Каскадни, защото децата наследяват </a:t>
            </a:r>
            <a:r>
              <a:rPr lang="bg-BG" sz="2400" dirty="0" smtClean="0"/>
              <a:t>родителите</a:t>
            </a:r>
          </a:p>
          <a:p>
            <a:r>
              <a:rPr lang="bg-BG" sz="2400" dirty="0" smtClean="0"/>
              <a:t>Връзката между </a:t>
            </a:r>
            <a:r>
              <a:rPr lang="en-US" sz="2400" dirty="0" smtClean="0"/>
              <a:t>HTML </a:t>
            </a:r>
            <a:r>
              <a:rPr lang="bg-BG" sz="2400" dirty="0" smtClean="0"/>
              <a:t>и </a:t>
            </a:r>
            <a:r>
              <a:rPr lang="en-US" sz="2400" dirty="0" smtClean="0"/>
              <a:t>CSS </a:t>
            </a:r>
            <a:r>
              <a:rPr lang="bg-BG" sz="2400" dirty="0" smtClean="0"/>
              <a:t>става по 3 основни начина</a:t>
            </a:r>
          </a:p>
          <a:p>
            <a:pPr lvl="1"/>
            <a:r>
              <a:rPr lang="bg-BG" sz="2200" dirty="0" smtClean="0"/>
              <a:t>Вградени</a:t>
            </a:r>
            <a:r>
              <a:rPr lang="en-US" sz="2200" dirty="0" smtClean="0"/>
              <a:t> </a:t>
            </a:r>
            <a:r>
              <a:rPr lang="bg-BG" sz="2200" dirty="0" smtClean="0"/>
              <a:t>в </a:t>
            </a:r>
            <a:r>
              <a:rPr lang="en-US" sz="2200" dirty="0" smtClean="0"/>
              <a:t>&lt;head&gt; </a:t>
            </a:r>
            <a:r>
              <a:rPr lang="bg-BG" sz="2200" dirty="0" smtClean="0"/>
              <a:t>елемента на </a:t>
            </a:r>
            <a:r>
              <a:rPr lang="en-US" sz="2200" dirty="0" smtClean="0"/>
              <a:t>HTML</a:t>
            </a:r>
            <a:endParaRPr lang="bg-BG" sz="2200" dirty="0" smtClean="0"/>
          </a:p>
          <a:p>
            <a:pPr marL="800100" lvl="2" indent="0">
              <a:buNone/>
            </a:pP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head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800100" lvl="2" indent="0">
              <a:buNone/>
            </a:pP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style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800100" lvl="2" indent="0">
              <a:buNone/>
            </a:pPr>
            <a:r>
              <a:rPr lang="en-US" sz="14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h1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marL="1257300" lvl="3" indent="0">
              <a:buNone/>
            </a:pP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text-align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center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1257300" lvl="3" indent="0">
              <a:buNone/>
            </a:pP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color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800100" lvl="2" indent="0">
              <a:buNone/>
            </a:pPr>
            <a:r>
              <a:rPr lang="bg-BG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bg-BG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800100" lvl="2" indent="0">
              <a:buNone/>
            </a:pP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style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800100" lvl="2" indent="0">
              <a:buNone/>
            </a:pP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head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bg-BG" sz="1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8241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Въпроси?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http://www.danieledausilio.com/wp-content/uploads/2012/03/stick_figure_holding_question_mark_image_500_cl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711" y="1485578"/>
            <a:ext cx="330517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40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Благодаря!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Тодор Пашов</a:t>
            </a:r>
            <a:endParaRPr lang="bg-BG" dirty="0"/>
          </a:p>
          <a:p>
            <a:pPr lvl="1"/>
            <a:r>
              <a:rPr lang="en-US" dirty="0" smtClean="0">
                <a:hlinkClick r:id="rId2"/>
              </a:rPr>
              <a:t>todos@david.bg</a:t>
            </a:r>
            <a:endParaRPr lang="en-US" dirty="0"/>
          </a:p>
          <a:p>
            <a:pPr lvl="1"/>
            <a:r>
              <a:rPr lang="en-US" dirty="0"/>
              <a:t>Skype: </a:t>
            </a:r>
            <a:r>
              <a:rPr lang="en-US" dirty="0" err="1">
                <a:hlinkClick r:id="rId3"/>
              </a:rPr>
              <a:t>todor_pashov</a:t>
            </a:r>
            <a:endParaRPr lang="en-US" dirty="0"/>
          </a:p>
          <a:p>
            <a:pPr lvl="1"/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facebook.com/tpashov</a:t>
            </a:r>
            <a:endParaRPr lang="en-US" dirty="0"/>
          </a:p>
          <a:p>
            <a:r>
              <a:rPr lang="bg-BG" dirty="0"/>
              <a:t>ДАВИД академия</a:t>
            </a:r>
          </a:p>
          <a:p>
            <a:pPr lvl="1"/>
            <a:r>
              <a:rPr lang="en-US" dirty="0">
                <a:hlinkClick r:id="rId5"/>
              </a:rPr>
              <a:t>acad@david.bg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http://acad.david.bg/</a:t>
            </a:r>
            <a:endParaRPr lang="en-US" dirty="0"/>
          </a:p>
          <a:p>
            <a:pPr lvl="1"/>
            <a:r>
              <a:rPr lang="en-US" dirty="0">
                <a:hlinkClick r:id="rId7"/>
              </a:rPr>
              <a:t>@</a:t>
            </a:r>
            <a:r>
              <a:rPr lang="en-US" dirty="0" err="1">
                <a:hlinkClick r:id="rId7"/>
              </a:rPr>
              <a:t>david_academy</a:t>
            </a:r>
            <a:endParaRPr lang="en-US" dirty="0"/>
          </a:p>
          <a:p>
            <a:pPr lvl="1"/>
            <a:r>
              <a:rPr lang="en-US" dirty="0">
                <a:hlinkClick r:id="rId8"/>
              </a:rPr>
              <a:t>https://facebook.com/DavidAcademy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35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</a:t>
            </a:r>
            <a:r>
              <a:rPr lang="ru-RU" dirty="0" smtClean="0"/>
              <a:t>ъведение в </a:t>
            </a:r>
            <a:r>
              <a:rPr lang="en-US" dirty="0" smtClean="0"/>
              <a:t>CSS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400" dirty="0" smtClean="0"/>
              <a:t>Връзката между </a:t>
            </a:r>
            <a:r>
              <a:rPr lang="en-US" sz="2400" dirty="0" smtClean="0"/>
              <a:t>HTML </a:t>
            </a:r>
            <a:r>
              <a:rPr lang="bg-BG" sz="2400" dirty="0" smtClean="0"/>
              <a:t>и </a:t>
            </a:r>
            <a:r>
              <a:rPr lang="en-US" sz="2400" dirty="0" smtClean="0"/>
              <a:t>CSS </a:t>
            </a:r>
            <a:r>
              <a:rPr lang="bg-BG" sz="2400" dirty="0" smtClean="0"/>
              <a:t>става по 3 основни начина</a:t>
            </a:r>
          </a:p>
          <a:p>
            <a:pPr lvl="1"/>
            <a:r>
              <a:rPr lang="en-US" sz="2200" dirty="0" smtClean="0"/>
              <a:t>Inline </a:t>
            </a:r>
            <a:r>
              <a:rPr lang="en-US" sz="2200" dirty="0"/>
              <a:t>– </a:t>
            </a:r>
            <a:r>
              <a:rPr lang="ru-RU" sz="2400" dirty="0"/>
              <a:t>Стил в самия HTML елемент</a:t>
            </a:r>
          </a:p>
          <a:p>
            <a:pPr marL="914400" lvl="2" indent="0">
              <a:buNone/>
            </a:pPr>
            <a:r>
              <a:rPr lang="fr-FR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fr-FR" sz="2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h1</a:t>
            </a:r>
            <a:r>
              <a:rPr lang="fr-FR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sz="20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style</a:t>
            </a:r>
            <a:r>
              <a:rPr lang="fr-FR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</a:t>
            </a:r>
            <a:r>
              <a:rPr lang="fr-FR" sz="20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font-size</a:t>
            </a:r>
            <a:r>
              <a:rPr lang="fr-FR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</a:t>
            </a:r>
            <a:r>
              <a:rPr lang="fr-FR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18px"&gt;</a:t>
            </a:r>
            <a:r>
              <a:rPr lang="fr-FR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Page </a:t>
            </a:r>
            <a:r>
              <a:rPr lang="fr-FR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title</a:t>
            </a:r>
            <a:r>
              <a:rPr lang="fr-FR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fr-FR" sz="2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h1</a:t>
            </a:r>
            <a:r>
              <a:rPr lang="fr-FR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2000" dirty="0" smtClean="0"/>
          </a:p>
          <a:p>
            <a:pPr lvl="1"/>
            <a:r>
              <a:rPr lang="bg-BG" sz="2200" dirty="0" smtClean="0"/>
              <a:t>Външни</a:t>
            </a:r>
            <a:r>
              <a:rPr lang="en-US" sz="2200" dirty="0"/>
              <a:t> </a:t>
            </a:r>
            <a:r>
              <a:rPr lang="en-US" sz="2200" dirty="0" smtClean="0"/>
              <a:t>– </a:t>
            </a:r>
            <a:r>
              <a:rPr lang="bg-BG" sz="2200" dirty="0" smtClean="0"/>
              <a:t>различни страници използват един и същ стил</a:t>
            </a:r>
          </a:p>
          <a:p>
            <a:pPr lvl="2"/>
            <a:r>
              <a:rPr lang="en-US" sz="2000" dirty="0" smtClean="0"/>
              <a:t>link </a:t>
            </a:r>
          </a:p>
          <a:p>
            <a:pPr marL="1371600" lvl="3" indent="0">
              <a:buNone/>
            </a:pP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link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href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=“mycss.css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rel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</a:t>
            </a:r>
            <a:r>
              <a:rPr lang="en-US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stylesheet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type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="text/</a:t>
            </a:r>
            <a:r>
              <a:rPr lang="en-US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css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fr-FR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/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bg-BG" sz="1800" dirty="0" smtClean="0"/>
          </a:p>
          <a:p>
            <a:pPr lvl="2"/>
            <a:r>
              <a:rPr lang="en-US" sz="2000" dirty="0" smtClean="0"/>
              <a:t>Import</a:t>
            </a:r>
            <a:r>
              <a:rPr lang="bg-BG" sz="2000" dirty="0" smtClean="0"/>
              <a:t> - </a:t>
            </a:r>
            <a:endParaRPr lang="en-US" sz="2000" dirty="0" smtClean="0"/>
          </a:p>
          <a:p>
            <a:pPr marL="1257300" lvl="3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style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type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="text/</a:t>
            </a:r>
            <a:r>
              <a:rPr lang="en-US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css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"&gt;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1257300" lvl="3" indent="0">
              <a:buNone/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@import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"styles.css"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1257300" lvl="3" indent="0">
              <a:buNone/>
            </a:pP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style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2000" dirty="0" smtClean="0"/>
          </a:p>
          <a:p>
            <a:pPr lvl="3"/>
            <a:r>
              <a:rPr lang="bg-BG" sz="1800" dirty="0" smtClean="0"/>
              <a:t>Някои по-стари браузъри не разпознават </a:t>
            </a:r>
            <a:r>
              <a:rPr lang="en-US" sz="1800" dirty="0" smtClean="0"/>
              <a:t>import</a:t>
            </a:r>
          </a:p>
          <a:p>
            <a:pPr lvl="3"/>
            <a:r>
              <a:rPr lang="bg-BG" sz="1800" dirty="0" smtClean="0"/>
              <a:t>Проблеми с </a:t>
            </a:r>
            <a:r>
              <a:rPr lang="en-US" sz="1800" dirty="0" smtClean="0"/>
              <a:t>Internet Explorer</a:t>
            </a:r>
            <a:endParaRPr lang="en-US" sz="1800" dirty="0"/>
          </a:p>
          <a:p>
            <a:pPr marL="0" indent="0">
              <a:buNone/>
            </a:pPr>
            <a:endParaRPr lang="bg-BG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6856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</a:t>
            </a:r>
            <a:r>
              <a:rPr lang="ru-RU" dirty="0" smtClean="0"/>
              <a:t>ъведение в </a:t>
            </a:r>
            <a:r>
              <a:rPr lang="en-US" dirty="0" smtClean="0"/>
              <a:t>CSS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 smtClean="0"/>
              <a:t>IE </a:t>
            </a:r>
            <a:r>
              <a:rPr lang="bg-BG" sz="2400" dirty="0" smtClean="0"/>
              <a:t>6-9</a:t>
            </a:r>
            <a:endParaRPr lang="en-US" sz="2400" dirty="0"/>
          </a:p>
          <a:p>
            <a:pPr lvl="1"/>
            <a:r>
              <a:rPr lang="en-US" sz="2200" dirty="0"/>
              <a:t>A sheet may contain up to 4095 rules</a:t>
            </a:r>
          </a:p>
          <a:p>
            <a:pPr lvl="1"/>
            <a:r>
              <a:rPr lang="en-US" sz="2200" dirty="0"/>
              <a:t>A sheet may @import up to 31 sheets</a:t>
            </a:r>
          </a:p>
          <a:p>
            <a:pPr lvl="1"/>
            <a:r>
              <a:rPr lang="en-US" sz="2200" dirty="0"/>
              <a:t>@import nesting supports up to 4 levels </a:t>
            </a:r>
            <a:r>
              <a:rPr lang="en-US" sz="2200" dirty="0" smtClean="0"/>
              <a:t>deep</a:t>
            </a:r>
            <a:endParaRPr lang="bg-BG" sz="2200" dirty="0"/>
          </a:p>
          <a:p>
            <a:r>
              <a:rPr lang="en-US" sz="2600" dirty="0" smtClean="0"/>
              <a:t>IE 10</a:t>
            </a:r>
          </a:p>
          <a:p>
            <a:pPr lvl="1"/>
            <a:r>
              <a:rPr lang="en-US" sz="2000" dirty="0"/>
              <a:t>A sheet may contain up to 65534 rules</a:t>
            </a:r>
          </a:p>
          <a:p>
            <a:pPr lvl="1"/>
            <a:r>
              <a:rPr lang="en-US" sz="2000" dirty="0"/>
              <a:t>A document may use up to 4095 </a:t>
            </a:r>
            <a:r>
              <a:rPr lang="en-US" sz="2000" dirty="0" err="1"/>
              <a:t>stylesheets</a:t>
            </a:r>
            <a:endParaRPr lang="en-US" sz="2000" dirty="0"/>
          </a:p>
          <a:p>
            <a:pPr lvl="1"/>
            <a:r>
              <a:rPr lang="en-US" sz="2000" dirty="0"/>
              <a:t>@import nesting is limited to 4095 levels (due to the 4095 </a:t>
            </a:r>
            <a:r>
              <a:rPr lang="en-US" sz="2000" dirty="0" err="1"/>
              <a:t>stylesheet</a:t>
            </a:r>
            <a:r>
              <a:rPr lang="en-US" sz="2000" dirty="0"/>
              <a:t> limit)</a:t>
            </a:r>
          </a:p>
          <a:p>
            <a:pPr marL="457200" lvl="1" indent="0">
              <a:buNone/>
            </a:pPr>
            <a:endParaRPr lang="en-US" sz="2400" dirty="0"/>
          </a:p>
          <a:p>
            <a:pPr marL="0" indent="0">
              <a:buNone/>
            </a:pPr>
            <a:endParaRPr lang="bg-BG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2755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Селектор</a:t>
            </a:r>
            <a:r>
              <a:rPr lang="ru-RU" dirty="0"/>
              <a:t>, </a:t>
            </a:r>
            <a:r>
              <a:rPr lang="bg-BG" dirty="0"/>
              <a:t>свойство</a:t>
            </a:r>
            <a:r>
              <a:rPr lang="ru-RU" dirty="0"/>
              <a:t>, </a:t>
            </a:r>
            <a:r>
              <a:rPr lang="ru-RU" dirty="0" smtClean="0"/>
              <a:t>стойност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Селекторът </a:t>
            </a:r>
            <a:r>
              <a:rPr lang="ru-RU" sz="2800" dirty="0"/>
              <a:t>е връзката между HTML документа и стиловия лист и всички типове елементи в HTML са възможни </a:t>
            </a:r>
            <a:r>
              <a:rPr lang="ru-RU" sz="2800" dirty="0" smtClean="0"/>
              <a:t>селектори – </a:t>
            </a:r>
            <a:r>
              <a:rPr lang="en-US" sz="2800" dirty="0" smtClean="0"/>
              <a:t>p, div, </a:t>
            </a:r>
            <a:r>
              <a:rPr lang="en-US" sz="2800" dirty="0" err="1" smtClean="0"/>
              <a:t>nav</a:t>
            </a:r>
            <a:r>
              <a:rPr lang="en-US" sz="2800" dirty="0" smtClean="0"/>
              <a:t>, span, input…</a:t>
            </a:r>
            <a:endParaRPr lang="bg-BG" sz="2800" dirty="0" smtClean="0"/>
          </a:p>
          <a:p>
            <a:pPr marL="400050" lvl="1" indent="0">
              <a:buNone/>
            </a:pPr>
            <a:r>
              <a:rPr lang="bg-BG" dirty="0" smtClean="0">
                <a:solidFill>
                  <a:srgbClr val="8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селектори</a:t>
            </a:r>
            <a:r>
              <a:rPr lang="en-US" dirty="0" smtClean="0">
                <a:solidFill>
                  <a:srgbClr val="8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ru-RU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ru-RU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свойство</a:t>
            </a:r>
            <a:r>
              <a:rPr lang="ru-RU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ru-RU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стойност</a:t>
            </a:r>
            <a:r>
              <a:rPr lang="ru-RU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ru-RU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ru-RU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ru-RU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свойство</a:t>
            </a:r>
            <a:r>
              <a:rPr lang="ru-RU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ru-RU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стойност</a:t>
            </a:r>
            <a:r>
              <a:rPr lang="ru-RU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ru-RU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свойство</a:t>
            </a:r>
            <a:r>
              <a:rPr lang="ru-RU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ru-RU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стойност</a:t>
            </a:r>
            <a:r>
              <a:rPr lang="ru-RU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ru-RU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ru-RU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32" y="1493465"/>
            <a:ext cx="6768751" cy="141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13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Селектор</a:t>
            </a:r>
            <a:r>
              <a:rPr lang="ru-RU" dirty="0"/>
              <a:t>, </a:t>
            </a:r>
            <a:r>
              <a:rPr lang="bg-BG" dirty="0"/>
              <a:t>свойство</a:t>
            </a:r>
            <a:r>
              <a:rPr lang="ru-RU" dirty="0"/>
              <a:t>, </a:t>
            </a:r>
            <a:r>
              <a:rPr lang="ru-RU" dirty="0" smtClean="0"/>
              <a:t>стойност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/>
              <a:t>CSS </a:t>
            </a:r>
            <a:r>
              <a:rPr lang="bg-BG" sz="2800" dirty="0" smtClean="0"/>
              <a:t>селекторите се използват да намерят </a:t>
            </a:r>
            <a:r>
              <a:rPr lang="en-US" sz="2800" dirty="0" smtClean="0"/>
              <a:t>HTML </a:t>
            </a:r>
            <a:r>
              <a:rPr lang="bg-BG" sz="2800" dirty="0" smtClean="0"/>
              <a:t>елементите базирани на тяхно </a:t>
            </a:r>
            <a:r>
              <a:rPr lang="en-US" sz="2800" dirty="0" smtClean="0"/>
              <a:t>id</a:t>
            </a:r>
            <a:r>
              <a:rPr lang="en-US" sz="2800" dirty="0"/>
              <a:t>, classes, </a:t>
            </a:r>
            <a:r>
              <a:rPr lang="bg-BG" sz="2800" dirty="0" smtClean="0"/>
              <a:t>тип</a:t>
            </a:r>
            <a:r>
              <a:rPr lang="en-US" sz="2800" dirty="0" smtClean="0"/>
              <a:t>, </a:t>
            </a:r>
            <a:r>
              <a:rPr lang="bg-BG" sz="2800" dirty="0" smtClean="0"/>
              <a:t>атрибут, стойност и тн..</a:t>
            </a:r>
          </a:p>
          <a:p>
            <a:r>
              <a:rPr lang="en-US" sz="2800" dirty="0" smtClean="0"/>
              <a:t>Element</a:t>
            </a:r>
            <a:r>
              <a:rPr lang="bg-BG" sz="2800" dirty="0" smtClean="0"/>
              <a:t> селектор– прилага стил на </a:t>
            </a:r>
            <a:r>
              <a:rPr lang="en-US" sz="2800" dirty="0" smtClean="0"/>
              <a:t>HTML </a:t>
            </a:r>
            <a:r>
              <a:rPr lang="bg-BG" sz="2800" dirty="0" smtClean="0"/>
              <a:t>елемент/и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strong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800100" lvl="2" indent="0">
              <a:buNone/>
            </a:pPr>
            <a:r>
              <a:rPr lang="bg-BG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color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blue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800100" lvl="2" indent="0">
              <a:buNone/>
            </a:pP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bg-BG" sz="6200" dirty="0" smtClean="0"/>
          </a:p>
          <a:p>
            <a:r>
              <a:rPr lang="en-US" sz="2800" dirty="0" smtClean="0"/>
              <a:t>Class</a:t>
            </a:r>
            <a:r>
              <a:rPr lang="bg-BG" sz="2800" dirty="0" smtClean="0"/>
              <a:t> селектор – прилага стил на елемент</a:t>
            </a:r>
            <a:r>
              <a:rPr lang="en-US" sz="2800" dirty="0" smtClean="0"/>
              <a:t>/</a:t>
            </a:r>
            <a:r>
              <a:rPr lang="bg-BG" sz="2800" dirty="0" smtClean="0"/>
              <a:t>и в </a:t>
            </a:r>
            <a:r>
              <a:rPr lang="en-US" sz="2800" dirty="0" smtClean="0"/>
              <a:t>HTML </a:t>
            </a:r>
            <a:r>
              <a:rPr lang="bg-BG" sz="2800" dirty="0" smtClean="0"/>
              <a:t>със специфичен </a:t>
            </a:r>
            <a:r>
              <a:rPr lang="en-US" sz="2800" dirty="0" smtClean="0"/>
              <a:t>class </a:t>
            </a:r>
            <a:r>
              <a:rPr lang="bg-BG" sz="2800" dirty="0" smtClean="0"/>
              <a:t>атрибут</a:t>
            </a:r>
          </a:p>
          <a:p>
            <a:pPr marL="800100" lvl="2" indent="0">
              <a:buNone/>
            </a:pPr>
            <a:r>
              <a:rPr lang="bg-BG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.</a:t>
            </a:r>
            <a:r>
              <a:rPr lang="en-US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myclass</a:t>
            </a:r>
            <a:r>
              <a:rPr lang="en-US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800100" lvl="2" indent="0">
              <a:buNone/>
            </a:pPr>
            <a:r>
              <a:rPr lang="bg-BG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color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blue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800100" lvl="2" indent="0">
              <a:buNone/>
            </a:pP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h1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myclass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Заглавие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h1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bg-BG" sz="62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bg-BG" sz="2800" dirty="0" smtClean="0"/>
              <a:t/>
            </a:r>
            <a:br>
              <a:rPr lang="bg-BG" sz="2800" dirty="0" smtClean="0"/>
            </a:br>
            <a:endParaRPr lang="bg-BG" sz="2800" dirty="0" smtClean="0"/>
          </a:p>
        </p:txBody>
      </p:sp>
    </p:spTree>
    <p:extLst>
      <p:ext uri="{BB962C8B-B14F-4D97-AF65-F5344CB8AC3E}">
        <p14:creationId xmlns:p14="http://schemas.microsoft.com/office/powerpoint/2010/main" val="74078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Селектор</a:t>
            </a:r>
            <a:r>
              <a:rPr lang="ru-RU" dirty="0"/>
              <a:t>, </a:t>
            </a:r>
            <a:r>
              <a:rPr lang="bg-BG" dirty="0"/>
              <a:t>свойство</a:t>
            </a:r>
            <a:r>
              <a:rPr lang="ru-RU" dirty="0"/>
              <a:t>, </a:t>
            </a:r>
            <a:r>
              <a:rPr lang="ru-RU" dirty="0" smtClean="0"/>
              <a:t>стойност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 smtClean="0"/>
              <a:t>ID</a:t>
            </a:r>
            <a:r>
              <a:rPr lang="bg-BG" sz="2800" dirty="0" smtClean="0"/>
              <a:t> селектор– прилага стил на </a:t>
            </a:r>
            <a:r>
              <a:rPr lang="en-US" sz="2800" dirty="0" smtClean="0"/>
              <a:t>HTML </a:t>
            </a:r>
            <a:r>
              <a:rPr lang="bg-BG" sz="2800" dirty="0" smtClean="0"/>
              <a:t>елемент/и</a:t>
            </a:r>
            <a:r>
              <a:rPr lang="en-US" sz="2800" dirty="0" smtClean="0"/>
              <a:t> </a:t>
            </a:r>
            <a:r>
              <a:rPr lang="bg-BG" sz="2800" dirty="0" smtClean="0"/>
              <a:t>със специфичен </a:t>
            </a:r>
            <a:r>
              <a:rPr lang="en-US" sz="2800" dirty="0" smtClean="0"/>
              <a:t>ID </a:t>
            </a:r>
            <a:r>
              <a:rPr lang="bg-BG" sz="2800" dirty="0" smtClean="0"/>
              <a:t>атрибут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#</a:t>
            </a:r>
            <a:r>
              <a:rPr lang="en-US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myid</a:t>
            </a:r>
            <a:r>
              <a:rPr lang="en-US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800100" lvl="2" indent="0">
              <a:buNone/>
            </a:pP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color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blue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800100" lvl="2" indent="0">
              <a:buNone/>
            </a:pP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h1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id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myid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Заглавие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h1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26481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АВИД академия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oe">
      <a:majorFont>
        <a:latin typeface="Segoe WP Black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ДАВИД академия - Примерна презентация.pptx" id="{23DCDE6A-5958-49E8-8217-5BF567850D9F}" vid="{683FA731-7B0E-4E5A-BA82-DE0B28A95FB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ДАВИД академия 2014</Template>
  <TotalTime>1289</TotalTime>
  <Words>1612</Words>
  <Application>Microsoft Office PowerPoint</Application>
  <PresentationFormat>Widescreen</PresentationFormat>
  <Paragraphs>554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Arial</vt:lpstr>
      <vt:lpstr>Century Gothic</vt:lpstr>
      <vt:lpstr>Consolas</vt:lpstr>
      <vt:lpstr>Segoe UI</vt:lpstr>
      <vt:lpstr>Segoe WP Black</vt:lpstr>
      <vt:lpstr>verdana</vt:lpstr>
      <vt:lpstr>ДАВИД академия 2014</vt:lpstr>
      <vt:lpstr>Курс по уеб програмиране</vt:lpstr>
      <vt:lpstr>Съдържание</vt:lpstr>
      <vt:lpstr>Въведение в CSS</vt:lpstr>
      <vt:lpstr>Въведение в CSS</vt:lpstr>
      <vt:lpstr>Въведение в CSS</vt:lpstr>
      <vt:lpstr>Въведение в CSS</vt:lpstr>
      <vt:lpstr>Селектор, свойство, стойност</vt:lpstr>
      <vt:lpstr>Селектор, свойство, стойност</vt:lpstr>
      <vt:lpstr>Селектор, свойство, стойност</vt:lpstr>
      <vt:lpstr>Идентификация и групиране на селектори</vt:lpstr>
      <vt:lpstr>Идентификация и групиране на селектори</vt:lpstr>
      <vt:lpstr>Идентификация и групиране на селектори</vt:lpstr>
      <vt:lpstr>Идентификация и групиране на селектори</vt:lpstr>
      <vt:lpstr>Идентификация и групиране на селектори</vt:lpstr>
      <vt:lpstr>Идентификация и групиране на селектори</vt:lpstr>
      <vt:lpstr>Идентификация и групиране на селектори</vt:lpstr>
      <vt:lpstr>Идентификация и групиране на селектори</vt:lpstr>
      <vt:lpstr>Идентификация и групиране на селектори</vt:lpstr>
      <vt:lpstr>Форматиране</vt:lpstr>
      <vt:lpstr>Форматиране</vt:lpstr>
      <vt:lpstr>Форматиране</vt:lpstr>
      <vt:lpstr>Форматиране</vt:lpstr>
      <vt:lpstr>Форматиране на текст</vt:lpstr>
      <vt:lpstr>Форматиране на списъци</vt:lpstr>
      <vt:lpstr>Форматиране на списъци</vt:lpstr>
      <vt:lpstr>Форматиране на таблици</vt:lpstr>
      <vt:lpstr>CSS Box Model</vt:lpstr>
      <vt:lpstr>CSS Box Model</vt:lpstr>
      <vt:lpstr>CSS Box Model</vt:lpstr>
      <vt:lpstr>Border, margin, padding</vt:lpstr>
      <vt:lpstr>Border, margin, padding</vt:lpstr>
      <vt:lpstr>Border, margin, padding</vt:lpstr>
      <vt:lpstr>Позициониране на елементи</vt:lpstr>
      <vt:lpstr>Позициониране на елементи</vt:lpstr>
      <vt:lpstr>Позициониране на елементи</vt:lpstr>
      <vt:lpstr>Позициониране на елементи</vt:lpstr>
      <vt:lpstr>Псевдокласове и псевдоелементи</vt:lpstr>
      <vt:lpstr>Псевдокласове и псевдоелементи</vt:lpstr>
      <vt:lpstr>Псевдокласове и псевдоелементи</vt:lpstr>
      <vt:lpstr>Въпроси?</vt:lpstr>
      <vt:lpstr>Благодаря!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 по уеб програмиране</dc:title>
  <dc:creator>Todor Pashov; Valery Dachev</dc:creator>
  <cp:lastModifiedBy>Valery Dachev</cp:lastModifiedBy>
  <cp:revision>321</cp:revision>
  <dcterms:created xsi:type="dcterms:W3CDTF">2014-04-11T09:43:14Z</dcterms:created>
  <dcterms:modified xsi:type="dcterms:W3CDTF">2014-05-04T06:46:12Z</dcterms:modified>
</cp:coreProperties>
</file>