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9"/>
  </p:notesMasterIdLst>
  <p:sldIdLst>
    <p:sldId id="293" r:id="rId2"/>
    <p:sldId id="264" r:id="rId3"/>
    <p:sldId id="267" r:id="rId4"/>
    <p:sldId id="329" r:id="rId5"/>
    <p:sldId id="330" r:id="rId6"/>
    <p:sldId id="265" r:id="rId7"/>
    <p:sldId id="314" r:id="rId8"/>
    <p:sldId id="266" r:id="rId9"/>
    <p:sldId id="316" r:id="rId10"/>
    <p:sldId id="269" r:id="rId11"/>
    <p:sldId id="317" r:id="rId12"/>
    <p:sldId id="270" r:id="rId13"/>
    <p:sldId id="313" r:id="rId14"/>
    <p:sldId id="312" r:id="rId15"/>
    <p:sldId id="318" r:id="rId16"/>
    <p:sldId id="275" r:id="rId17"/>
    <p:sldId id="276" r:id="rId18"/>
    <p:sldId id="277" r:id="rId19"/>
    <p:sldId id="319" r:id="rId20"/>
    <p:sldId id="278" r:id="rId21"/>
    <p:sldId id="279" r:id="rId22"/>
    <p:sldId id="324" r:id="rId23"/>
    <p:sldId id="268" r:id="rId24"/>
    <p:sldId id="280" r:id="rId25"/>
    <p:sldId id="325" r:id="rId26"/>
    <p:sldId id="326" r:id="rId27"/>
    <p:sldId id="322" r:id="rId28"/>
    <p:sldId id="285" r:id="rId29"/>
    <p:sldId id="286" r:id="rId30"/>
    <p:sldId id="287" r:id="rId31"/>
    <p:sldId id="327" r:id="rId32"/>
    <p:sldId id="288" r:id="rId33"/>
    <p:sldId id="289" r:id="rId34"/>
    <p:sldId id="290" r:id="rId35"/>
    <p:sldId id="328" r:id="rId36"/>
    <p:sldId id="297" r:id="rId37"/>
    <p:sldId id="301" r:id="rId38"/>
  </p:sldIdLst>
  <p:sldSz cx="12192000" cy="6858000"/>
  <p:notesSz cx="6858000" cy="9144000"/>
  <p:custDataLst>
    <p:tags r:id="rId40"/>
  </p:custDataLst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A04141"/>
    <a:srgbClr val="0066CC"/>
    <a:srgbClr val="990055"/>
    <a:srgbClr val="009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27" autoAdjust="0"/>
    <p:restoredTop sz="78953" autoAdjust="0"/>
  </p:normalViewPr>
  <p:slideViewPr>
    <p:cSldViewPr>
      <p:cViewPr varScale="1">
        <p:scale>
          <a:sx n="59" d="100"/>
          <a:sy n="59" d="100"/>
        </p:scale>
        <p:origin x="86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5C531-C11A-475E-AD20-78EA6033DA84}" type="datetimeFigureOut">
              <a:rPr lang="bg-BG" smtClean="0"/>
              <a:t>11.12.2015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C30C7-E97C-4EED-8A36-1901512FE6F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90520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22560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- Защо семантиката е важна?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31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7879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Анкета</a:t>
            </a:r>
            <a:r>
              <a:rPr lang="bg-BG" baseline="0" dirty="0" smtClean="0"/>
              <a:t> за участие в курс по програмиране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35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732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Структуриране на обикновен текст от Интернет</a:t>
            </a:r>
          </a:p>
          <a:p>
            <a:pPr marL="171450" indent="-171450">
              <a:buFontTx/>
              <a:buChar char="-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8114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- Хипревръзки към страници</a:t>
            </a:r>
            <a:r>
              <a:rPr lang="bg-BG" baseline="0" dirty="0" smtClean="0"/>
              <a:t> в Интернет</a:t>
            </a:r>
            <a:endParaRPr lang="bg-BG" dirty="0" smtClean="0"/>
          </a:p>
          <a:p>
            <a:r>
              <a:rPr lang="bg-BG" dirty="0" smtClean="0"/>
              <a:t>- Хипервръзки между </a:t>
            </a:r>
            <a:r>
              <a:rPr lang="en-US" dirty="0" smtClean="0"/>
              <a:t>HTML</a:t>
            </a:r>
            <a:r>
              <a:rPr lang="en-US" baseline="0" dirty="0" smtClean="0"/>
              <a:t> </a:t>
            </a:r>
            <a:r>
              <a:rPr lang="bg-BG" baseline="0" dirty="0" smtClean="0"/>
              <a:t>документи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417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Изображение от файловата система</a:t>
            </a:r>
          </a:p>
          <a:p>
            <a:pPr marL="171450" indent="-171450">
              <a:buFontTx/>
              <a:buChar char="-"/>
            </a:pPr>
            <a:r>
              <a:rPr lang="bg-BG" dirty="0" smtClean="0"/>
              <a:t>Изображение от Интернет</a:t>
            </a:r>
          </a:p>
          <a:p>
            <a:pPr marL="171450" indent="-171450">
              <a:buFontTx/>
              <a:buChar char="-"/>
            </a:pPr>
            <a:r>
              <a:rPr lang="bg-BG" dirty="0" smtClean="0"/>
              <a:t>Промяна</a:t>
            </a:r>
            <a:r>
              <a:rPr lang="bg-BG" baseline="0" dirty="0" smtClean="0"/>
              <a:t> на размера на изображение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511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baseline="0" dirty="0" smtClean="0"/>
              <a:t>Обикновени таблици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Таблица с надпис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Таблица със заглавна, основна и опашна част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Сливане на клетки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Таблица с дефиниция на колони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3515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baseline="0" dirty="0" smtClean="0"/>
              <a:t>Неподредени списъци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Подредени списъци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Дефиниращи списъци</a:t>
            </a:r>
          </a:p>
          <a:p>
            <a:pPr marL="171450" indent="-171450">
              <a:buFontTx/>
              <a:buChar char="-"/>
            </a:pPr>
            <a:r>
              <a:rPr lang="bg-BG" baseline="0" dirty="0" smtClean="0"/>
              <a:t>Влагане на списъци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722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Произходът на израза „радио бутон“ е от старите радио приемници,</a:t>
            </a:r>
            <a:r>
              <a:rPr lang="bg-BG" baseline="0" dirty="0" smtClean="0"/>
              <a:t> където зад всеки бутон е стоял предварително зададена радио станция (радиочестота)</a:t>
            </a:r>
          </a:p>
          <a:p>
            <a:pPr marL="171450" indent="-171450">
              <a:buFontTx/>
              <a:buChar char="-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4912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bg-BG" dirty="0" smtClean="0"/>
              <a:t>Анкета</a:t>
            </a:r>
            <a:r>
              <a:rPr lang="bg-BG" baseline="0" dirty="0" smtClean="0"/>
              <a:t> за участие в курс по програмиране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8300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="1" dirty="0" smtClean="0"/>
              <a:t>&lt;section</a:t>
            </a:r>
            <a:r>
              <a:rPr lang="bg-BG" b="1" dirty="0" smtClean="0"/>
              <a:t>&gt;</a:t>
            </a:r>
            <a:r>
              <a:rPr lang="en-US" dirty="0" smtClean="0"/>
              <a:t> (</a:t>
            </a:r>
            <a:r>
              <a:rPr lang="bg-BG" dirty="0" smtClean="0"/>
              <a:t>секция)</a:t>
            </a:r>
            <a:r>
              <a:rPr lang="bg-BG" baseline="0" dirty="0" smtClean="0"/>
              <a:t> – тематична група от съдържание, обикновено със заглавие;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&lt;article</a:t>
            </a:r>
            <a:r>
              <a:rPr lang="bg-BG" b="1" dirty="0" smtClean="0"/>
              <a:t>&gt;</a:t>
            </a:r>
            <a:r>
              <a:rPr lang="en-US" baseline="0" dirty="0" smtClean="0"/>
              <a:t> (</a:t>
            </a:r>
            <a:r>
              <a:rPr lang="bg-BG" baseline="0" dirty="0" smtClean="0"/>
              <a:t>публикация) – независимо, самостоятелно съдържание (напр. публикация във форум, блог или вестник);</a:t>
            </a:r>
          </a:p>
          <a:p>
            <a:pPr marL="171450" indent="-171450">
              <a:buFontTx/>
              <a:buChar char="-"/>
            </a:pPr>
            <a:r>
              <a:rPr lang="en-US" b="1" baseline="0" dirty="0" smtClean="0"/>
              <a:t>&lt;header</a:t>
            </a:r>
            <a:r>
              <a:rPr lang="bg-BG" b="1" baseline="0" dirty="0" smtClean="0"/>
              <a:t>&gt;</a:t>
            </a:r>
            <a:r>
              <a:rPr lang="bg-BG" baseline="0" dirty="0" smtClean="0"/>
              <a:t> </a:t>
            </a:r>
            <a:r>
              <a:rPr lang="en-US" baseline="0" dirty="0" smtClean="0"/>
              <a:t>(</a:t>
            </a:r>
            <a:r>
              <a:rPr lang="bg-BG" baseline="0" dirty="0" smtClean="0"/>
              <a:t>заглавна част) – използва се за въвеждаща част в съдържанието (документ или секция);</a:t>
            </a:r>
          </a:p>
          <a:p>
            <a:pPr marL="171450" indent="-171450">
              <a:buFontTx/>
              <a:buChar char="-"/>
            </a:pPr>
            <a:r>
              <a:rPr lang="en-US" b="1" baseline="0" dirty="0" smtClean="0"/>
              <a:t>&lt;footer</a:t>
            </a:r>
            <a:r>
              <a:rPr lang="bg-BG" b="1" baseline="0" dirty="0" smtClean="0"/>
              <a:t>&gt;</a:t>
            </a:r>
            <a:r>
              <a:rPr lang="en-US" baseline="0" dirty="0" smtClean="0"/>
              <a:t> </a:t>
            </a:r>
            <a:r>
              <a:rPr lang="bg-BG" baseline="0" dirty="0" smtClean="0"/>
              <a:t>(опашна част) – използва се за информация за съдържащия я елемент (документ или секция). Може да включва информация за автора, правата, информация за контакт и т.н.;</a:t>
            </a:r>
          </a:p>
          <a:p>
            <a:pPr marL="171450" indent="-171450">
              <a:buFontTx/>
              <a:buChar char="-"/>
            </a:pPr>
            <a:r>
              <a:rPr lang="en-US" b="1" baseline="0" dirty="0" smtClean="0"/>
              <a:t>&lt;</a:t>
            </a:r>
            <a:r>
              <a:rPr lang="en-US" b="1" baseline="0" dirty="0" err="1" smtClean="0"/>
              <a:t>nav</a:t>
            </a:r>
            <a:r>
              <a:rPr lang="bg-BG" b="1" baseline="0" dirty="0" smtClean="0"/>
              <a:t>&gt;</a:t>
            </a:r>
            <a:r>
              <a:rPr lang="en-US" baseline="0" dirty="0" smtClean="0"/>
              <a:t> (</a:t>
            </a:r>
            <a:r>
              <a:rPr lang="bg-BG" baseline="0" dirty="0" smtClean="0"/>
              <a:t>навигация) – използва се за зони от връзки за навигация към друго съдържание;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&lt;aside&gt;</a:t>
            </a:r>
            <a:r>
              <a:rPr lang="bg-BG" dirty="0" smtClean="0"/>
              <a:t> (странична колона)</a:t>
            </a:r>
            <a:r>
              <a:rPr lang="en-US" baseline="0" dirty="0" smtClean="0"/>
              <a:t> </a:t>
            </a:r>
            <a:r>
              <a:rPr lang="bg-BG" baseline="0" dirty="0" smtClean="0"/>
              <a:t>– съдържание отстрани;</a:t>
            </a:r>
          </a:p>
          <a:p>
            <a:pPr marL="171450" indent="-171450">
              <a:buFontTx/>
              <a:buChar char="-"/>
            </a:pPr>
            <a:r>
              <a:rPr lang="en-US" b="1" dirty="0" smtClean="0"/>
              <a:t>&lt;figure&gt; </a:t>
            </a:r>
            <a:r>
              <a:rPr lang="bg-BG" b="0" dirty="0" smtClean="0"/>
              <a:t>и </a:t>
            </a:r>
            <a:r>
              <a:rPr lang="ru-RU" b="1" dirty="0" smtClean="0"/>
              <a:t>&lt;</a:t>
            </a:r>
            <a:r>
              <a:rPr lang="en-US" b="1" dirty="0" err="1" smtClean="0"/>
              <a:t>figcaption</a:t>
            </a:r>
            <a:r>
              <a:rPr lang="en-US" b="1" dirty="0" smtClean="0"/>
              <a:t>&gt;</a:t>
            </a:r>
            <a:r>
              <a:rPr lang="bg-BG" b="1" dirty="0" smtClean="0"/>
              <a:t> </a:t>
            </a:r>
            <a:r>
              <a:rPr lang="bg-BG" baseline="0" dirty="0" smtClean="0"/>
              <a:t>– обединява изображение с негов пояснителен текст;</a:t>
            </a: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="1" dirty="0" smtClean="0"/>
              <a:t>&lt;canvas&gt; </a:t>
            </a:r>
            <a:r>
              <a:rPr lang="bg-BG" b="0" dirty="0" smtClean="0"/>
              <a:t>и </a:t>
            </a:r>
            <a:r>
              <a:rPr lang="ru-RU" b="1" dirty="0" smtClean="0"/>
              <a:t>&lt;</a:t>
            </a:r>
            <a:r>
              <a:rPr lang="en-US" b="1" dirty="0" err="1" smtClean="0"/>
              <a:t>svg</a:t>
            </a:r>
            <a:r>
              <a:rPr lang="en-US" b="1" dirty="0" smtClean="0"/>
              <a:t>&gt;</a:t>
            </a:r>
            <a:r>
              <a:rPr lang="bg-BG" b="1" dirty="0" smtClean="0"/>
              <a:t> </a:t>
            </a:r>
            <a:r>
              <a:rPr lang="en-US" b="0" dirty="0" smtClean="0"/>
              <a:t>(Scalable</a:t>
            </a:r>
            <a:r>
              <a:rPr lang="en-US" b="0" baseline="0" dirty="0" smtClean="0"/>
              <a:t> Vector Graphics) </a:t>
            </a:r>
            <a:r>
              <a:rPr lang="bg-BG" baseline="0" dirty="0" smtClean="0"/>
              <a:t>– елементи за растерна и векторна графика;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C30C7-E97C-4EED-8A36-1901512FE6FB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204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5088" y="404813"/>
            <a:ext cx="936466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4"/>
          <p:cNvCxnSpPr/>
          <p:nvPr/>
        </p:nvCxnSpPr>
        <p:spPr>
          <a:xfrm>
            <a:off x="685800" y="1341438"/>
            <a:ext cx="10656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arallelogram 10"/>
          <p:cNvSpPr/>
          <p:nvPr userDrawn="1"/>
        </p:nvSpPr>
        <p:spPr>
          <a:xfrm rot="664887">
            <a:off x="8769350" y="5172075"/>
            <a:ext cx="3570288" cy="192087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g-BG" sz="1353"/>
          </a:p>
        </p:txBody>
      </p:sp>
      <p:sp>
        <p:nvSpPr>
          <p:cNvPr id="11" name="TextBox 11"/>
          <p:cNvSpPr txBox="1"/>
          <p:nvPr userDrawn="1"/>
        </p:nvSpPr>
        <p:spPr>
          <a:xfrm>
            <a:off x="8770055" y="5735364"/>
            <a:ext cx="3595638" cy="704396"/>
          </a:xfrm>
          <a:prstGeom prst="rect">
            <a:avLst/>
          </a:prstGeom>
          <a:noFill/>
        </p:spPr>
        <p:txBody>
          <a:bodyPr wrap="square" lIns="87984" tIns="43992" rIns="87984" bIns="4399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93D9"/>
                </a:solidFill>
                <a:latin typeface="Segoe WP Black" pitchFamily="34" charset="0"/>
              </a:rPr>
              <a:t>2015/2016</a:t>
            </a:r>
            <a:endParaRPr lang="bg-BG" sz="4000" dirty="0">
              <a:solidFill>
                <a:srgbClr val="0093D9"/>
              </a:solidFill>
              <a:latin typeface="Segoe WP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2293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t="42010" b="40839"/>
          <a:stretch>
            <a:fillRect/>
          </a:stretch>
        </p:blipFill>
        <p:spPr bwMode="auto">
          <a:xfrm>
            <a:off x="0" y="0"/>
            <a:ext cx="121920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/>
          </a:blip>
          <a:stretch>
            <a:fillRect/>
          </a:stretch>
        </p:blipFill>
        <p:spPr>
          <a:xfrm>
            <a:off x="9168355" y="6450382"/>
            <a:ext cx="2726483" cy="218979"/>
          </a:xfrm>
          <a:prstGeom prst="rect">
            <a:avLst/>
          </a:prstGeom>
        </p:spPr>
      </p:pic>
      <p:sp>
        <p:nvSpPr>
          <p:cNvPr id="7" name="TextBox 7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Copyright © </a:t>
            </a:r>
            <a:r>
              <a:rPr lang="bg-BG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2015</a:t>
            </a:r>
            <a:r>
              <a:rPr lang="en-US" sz="900" dirty="0" smtClean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rgbClr val="0066CC">
                    <a:alpha val="61000"/>
                  </a:srgb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rgbClr val="0066CC">
                  <a:alpha val="61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2308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6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5"/>
          <p:cNvSpPr txBox="1"/>
          <p:nvPr userDrawn="1"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67813" y="6450013"/>
            <a:ext cx="272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49685" y="6453916"/>
            <a:ext cx="2417328" cy="230832"/>
          </a:xfrm>
          <a:prstGeom prst="rect">
            <a:avLst/>
          </a:prstGeom>
          <a:noFill/>
        </p:spPr>
        <p:txBody>
          <a:bodyPr wrap="none" lIns="0" r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201</a:t>
            </a:r>
            <a:r>
              <a:rPr lang="bg-BG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5</a:t>
            </a:r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900" dirty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24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80001"/>
            <a:ext cx="6096000" cy="52308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15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342900" indent="0">
              <a:buNone/>
              <a:defRPr sz="13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0287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371600" indent="0">
              <a:buNone/>
              <a:defRPr sz="105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" y="1080000"/>
            <a:ext cx="6096001" cy="5230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1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15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35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WP Black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html5doctor.com/demos/forms/forms-example.html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acad@david.bg" TargetMode="External"/><Relationship Id="rId2" Type="http://schemas.openxmlformats.org/officeDocument/2006/relationships/hyperlink" Target="mailto:halachev@david.bg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facebook.com/DavidAcademy" TargetMode="External"/><Relationship Id="rId4" Type="http://schemas.openxmlformats.org/officeDocument/2006/relationships/hyperlink" Target="http://acad.david.b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</a:t>
            </a:r>
            <a:r>
              <a:rPr lang="bg-BG" dirty="0" smtClean="0"/>
              <a:t>уеб </a:t>
            </a:r>
            <a:r>
              <a:rPr lang="ru-RU" dirty="0" smtClean="0"/>
              <a:t>програмиране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</a:t>
            </a:r>
            <a:r>
              <a:rPr lang="en-US" sz="2800" dirty="0" smtClean="0"/>
              <a:t> 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HTML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28399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Изображения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Изображение</a:t>
            </a:r>
          </a:p>
          <a:p>
            <a:pPr lvl="1"/>
            <a:r>
              <a:rPr lang="bg-BG" sz="2400" dirty="0" smtClean="0"/>
              <a:t>Визуазлизирана картинка</a:t>
            </a:r>
          </a:p>
          <a:p>
            <a:pPr lvl="1"/>
            <a:r>
              <a:rPr lang="bg-BG" sz="2400" dirty="0" smtClean="0"/>
              <a:t>Декларира се 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/>
            <a:r>
              <a:rPr lang="bg-BG" sz="2400" dirty="0" smtClean="0"/>
              <a:t>Задължително има атрибутите </a:t>
            </a:r>
            <a:r>
              <a:rPr lang="en-US" sz="24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bg-BG" sz="2400" dirty="0"/>
              <a:t> </a:t>
            </a:r>
            <a:r>
              <a:rPr lang="bg-BG" sz="2400" dirty="0" smtClean="0"/>
              <a:t>и </a:t>
            </a:r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</a:t>
            </a:r>
            <a:endParaRPr lang="bg-BG" sz="2400" dirty="0" smtClean="0"/>
          </a:p>
          <a:p>
            <a:r>
              <a:rPr lang="bg-BG" sz="2800" dirty="0" smtClean="0"/>
              <a:t>Пример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kartinka.jpg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картинка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50px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50px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800" dirty="0" smtClean="0"/>
              <a:t>Поддържани атрибути </a:t>
            </a:r>
            <a:r>
              <a:rPr lang="bg-BG" sz="2800" dirty="0" smtClean="0"/>
              <a:t>в </a:t>
            </a:r>
            <a:r>
              <a:rPr lang="en-US" sz="2800" dirty="0" smtClean="0"/>
              <a:t>HTML 5</a:t>
            </a:r>
          </a:p>
          <a:p>
            <a:pPr marL="44291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endParaRPr lang="bg-BG" dirty="0" smtClean="0"/>
          </a:p>
          <a:p>
            <a:r>
              <a:rPr lang="bg-BG" sz="2800" dirty="0"/>
              <a:t>Отхвърлени (</a:t>
            </a:r>
            <a:r>
              <a:rPr lang="en-US" sz="2800" dirty="0"/>
              <a:t>deprecated) </a:t>
            </a:r>
            <a:r>
              <a:rPr lang="bg-BG" sz="2800" dirty="0" smtClean="0"/>
              <a:t>атрибути </a:t>
            </a:r>
            <a:r>
              <a:rPr lang="bg-BG" sz="2800" dirty="0"/>
              <a:t>в </a:t>
            </a:r>
            <a:r>
              <a:rPr lang="en-US" sz="2800" dirty="0"/>
              <a:t>HTML 5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align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hspace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vspace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longdesc</a:t>
            </a:r>
            <a:endParaRPr 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Изображения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bg-BG" b="1" dirty="0">
                <a:solidFill>
                  <a:schemeClr val="accent3"/>
                </a:solidFill>
              </a:rPr>
              <a:t>ДЕМОНСТРАЦИЯ </a:t>
            </a:r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Таблица</a:t>
            </a:r>
            <a:endParaRPr lang="bg-BG" sz="2800" dirty="0"/>
          </a:p>
          <a:p>
            <a:pPr lvl="1"/>
            <a:r>
              <a:rPr lang="bg-BG" sz="2400" dirty="0" smtClean="0"/>
              <a:t>Данни представени в табличен вид</a:t>
            </a:r>
            <a:endParaRPr lang="bg-BG" sz="2400" dirty="0"/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</a:t>
            </a:r>
            <a:r>
              <a:rPr lang="bg-BG" sz="2400" dirty="0"/>
              <a:t>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</a:t>
            </a:r>
            <a:r>
              <a:rPr lang="bg-BG" sz="2400" dirty="0" smtClean="0"/>
              <a:t>и съставните му елементи</a:t>
            </a:r>
          </a:p>
          <a:p>
            <a:r>
              <a:rPr lang="bg-BG" sz="2800" dirty="0"/>
              <a:t>Пример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Имена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Имейл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Телефон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Иван Драганов Петканов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ivan@mail.me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chemeClr val="tx1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1-800-DONT-CALL-ME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ru-RU" sz="32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ru-RU" sz="2800" dirty="0"/>
              <a:t>Поддържани атрибути </a:t>
            </a:r>
            <a:r>
              <a:rPr lang="bg-BG" sz="2800" dirty="0"/>
              <a:t>в </a:t>
            </a:r>
            <a:r>
              <a:rPr lang="en-US" sz="2800" dirty="0" smtClean="0"/>
              <a:t>HTML 5</a:t>
            </a:r>
            <a:endParaRPr lang="bg-BG" sz="2800" dirty="0"/>
          </a:p>
          <a:p>
            <a:pPr marL="0" lvl="1" indent="0">
              <a:buNone/>
            </a:pPr>
            <a:r>
              <a:rPr lang="bg-BG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sortable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Отхвърлени (</a:t>
            </a:r>
            <a:r>
              <a:rPr lang="en-US" sz="2800" dirty="0"/>
              <a:t>deprecated) </a:t>
            </a:r>
            <a:r>
              <a:rPr lang="bg-BG" sz="2800" dirty="0"/>
              <a:t>атрибути</a:t>
            </a:r>
            <a:r>
              <a:rPr lang="en-US" sz="2800" dirty="0"/>
              <a:t> </a:t>
            </a:r>
            <a:r>
              <a:rPr lang="bg-BG" sz="2800" dirty="0"/>
              <a:t>в </a:t>
            </a:r>
            <a:r>
              <a:rPr lang="en-US" sz="2800" dirty="0"/>
              <a:t>HTML </a:t>
            </a:r>
            <a:r>
              <a:rPr lang="en-US" sz="2800" dirty="0" smtClean="0"/>
              <a:t>5</a:t>
            </a:r>
            <a:endParaRPr lang="bg-BG" sz="2800" dirty="0" smtClean="0"/>
          </a:p>
          <a:p>
            <a:pPr marL="0" indent="0">
              <a:buNone/>
            </a:pPr>
            <a:r>
              <a:rPr lang="bg-BG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align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bgcolor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cellpadding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cellspacing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frame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rules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summary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endParaRPr lang="bg-BG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79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 дефинирането на таблица могат да участват и ред други елементи</a:t>
            </a:r>
            <a:endParaRPr lang="ru-RU" sz="2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2" name="Table Elemen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11440"/>
              </p:ext>
            </p:extLst>
          </p:nvPr>
        </p:nvGraphicFramePr>
        <p:xfrm>
          <a:off x="767408" y="1985510"/>
          <a:ext cx="11126992" cy="432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985"/>
                <a:gridCol w="9465007"/>
              </a:tblGrid>
              <a:tr h="39290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Елемент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Предназна</a:t>
                      </a:r>
                      <a:r>
                        <a:rPr lang="bg-BG" sz="2000" dirty="0" smtClean="0"/>
                        <a:t>чение</a:t>
                      </a:r>
                      <a:endParaRPr lang="bg-BG" sz="20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table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таблица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th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заглавна клетка от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tr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ред от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td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клетка от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caption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надпис/заглавие</a:t>
                      </a:r>
                      <a:r>
                        <a:rPr lang="bg-BG" sz="1800" baseline="0" dirty="0" smtClean="0"/>
                        <a:t> на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colgroup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група от една или повече колони на таблицата за форматиране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dirty="0" smtClean="0"/>
                        <a:t>свойства на колона</a:t>
                      </a:r>
                      <a:r>
                        <a:rPr lang="bg-BG" sz="1800" baseline="0" dirty="0" smtClean="0"/>
                        <a:t> от 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colgroup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r>
                        <a:rPr lang="bg-BG" sz="1800" baseline="0" dirty="0" smtClean="0"/>
                        <a:t> елемент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thead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baseline="0" dirty="0" smtClean="0"/>
                        <a:t>заглавна част на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tbody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тяло на таблицата</a:t>
                      </a:r>
                      <a:endParaRPr lang="bg-BG" sz="1800" dirty="0"/>
                    </a:p>
                  </a:txBody>
                  <a:tcPr/>
                </a:tc>
              </a:tr>
              <a:tr h="3929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tfoot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dirty="0" smtClean="0"/>
                        <a:t>опашна</a:t>
                      </a:r>
                      <a:r>
                        <a:rPr lang="bg-BG" sz="1800" baseline="0" dirty="0" smtClean="0"/>
                        <a:t> част на таблицата</a:t>
                      </a:r>
                      <a:endParaRPr lang="bg-BG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4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Таблици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61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Неподреден списък (</a:t>
            </a:r>
            <a:r>
              <a:rPr lang="en-US" sz="2800" b="1" dirty="0" smtClean="0"/>
              <a:t>u</a:t>
            </a:r>
            <a:r>
              <a:rPr lang="en-US" sz="2800" dirty="0" smtClean="0"/>
              <a:t>nordered </a:t>
            </a:r>
            <a:r>
              <a:rPr lang="en-US" sz="2800" b="1" dirty="0" smtClean="0"/>
              <a:t>l</a:t>
            </a:r>
            <a:r>
              <a:rPr lang="en-US" sz="2800" dirty="0" smtClean="0"/>
              <a:t>ist)</a:t>
            </a:r>
          </a:p>
          <a:p>
            <a:pPr lvl="1"/>
            <a:r>
              <a:rPr lang="bg-BG" sz="2400" b="1" dirty="0" smtClean="0"/>
              <a:t>Неномериран</a:t>
            </a:r>
            <a:r>
              <a:rPr lang="bg-BG" sz="2400" dirty="0" smtClean="0"/>
              <a:t> списък от елементи</a:t>
            </a:r>
            <a:endParaRPr lang="bg-BG" sz="2400" dirty="0"/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</a:t>
            </a:r>
            <a:r>
              <a:rPr lang="bg-BG" sz="2400" dirty="0"/>
              <a:t>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ul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и съставните </a:t>
            </a:r>
            <a:r>
              <a:rPr lang="bg-BG" sz="2400" dirty="0" smtClean="0"/>
              <a:t>му</a:t>
            </a:r>
            <a:r>
              <a:rPr lang="bg-BG" sz="2400" dirty="0"/>
              <a:t>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елементи</a:t>
            </a:r>
          </a:p>
          <a:p>
            <a:r>
              <a:rPr lang="bg-BG" sz="2800" dirty="0" smtClean="0"/>
              <a:t>Пример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брашно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яйца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мая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ul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Поддържани атрибути </a:t>
            </a:r>
            <a:r>
              <a:rPr lang="bg-BG" sz="2800" dirty="0"/>
              <a:t>в </a:t>
            </a:r>
            <a:r>
              <a:rPr lang="en-US" sz="2800" dirty="0"/>
              <a:t>HTML 5</a:t>
            </a:r>
            <a:r>
              <a:rPr lang="bg-BG" sz="2800" dirty="0"/>
              <a:t> няма</a:t>
            </a:r>
          </a:p>
          <a:p>
            <a:r>
              <a:rPr lang="ru-RU" sz="2800" dirty="0"/>
              <a:t>Поддържани атрибути </a:t>
            </a:r>
            <a:r>
              <a:rPr lang="bg-BG" sz="2800" dirty="0"/>
              <a:t>на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/>
              <a:t> </a:t>
            </a:r>
            <a:r>
              <a:rPr lang="bg-BG" sz="2800" dirty="0"/>
              <a:t>елемента в </a:t>
            </a:r>
            <a:r>
              <a:rPr lang="en-US" sz="2800" dirty="0"/>
              <a:t>HTML </a:t>
            </a:r>
            <a:r>
              <a:rPr lang="en-US" sz="2800" dirty="0" smtClean="0"/>
              <a:t>5 </a:t>
            </a:r>
            <a:r>
              <a:rPr lang="bg-BG" sz="2800" dirty="0" smtClean="0"/>
              <a:t>няма</a:t>
            </a:r>
            <a:endParaRPr lang="bg-BG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Подреден списък</a:t>
            </a:r>
            <a:r>
              <a:rPr lang="en-US" sz="2800" dirty="0" smtClean="0"/>
              <a:t> (</a:t>
            </a:r>
            <a:r>
              <a:rPr lang="en-US" sz="2800" b="1" dirty="0" smtClean="0"/>
              <a:t>o</a:t>
            </a:r>
            <a:r>
              <a:rPr lang="en-US" sz="2800" dirty="0" smtClean="0"/>
              <a:t>rdered </a:t>
            </a:r>
            <a:r>
              <a:rPr lang="en-US" sz="2800" b="1" dirty="0" smtClean="0"/>
              <a:t>l</a:t>
            </a:r>
            <a:r>
              <a:rPr lang="en-US" sz="2800" dirty="0" smtClean="0"/>
              <a:t>ist)</a:t>
            </a:r>
            <a:endParaRPr lang="bg-BG" sz="2800" dirty="0" smtClean="0"/>
          </a:p>
          <a:p>
            <a:pPr lvl="1"/>
            <a:r>
              <a:rPr lang="bg-BG" sz="2400" b="1" dirty="0" smtClean="0"/>
              <a:t>Номериран</a:t>
            </a:r>
            <a:r>
              <a:rPr lang="bg-BG" sz="2400" dirty="0" smtClean="0"/>
              <a:t> </a:t>
            </a:r>
            <a:r>
              <a:rPr lang="bg-BG" sz="2400" dirty="0"/>
              <a:t>списък от елементи</a:t>
            </a:r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</a:t>
            </a:r>
            <a:r>
              <a:rPr lang="bg-BG" sz="2400" dirty="0"/>
              <a:t>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ol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и съставните му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елементи</a:t>
            </a:r>
            <a:endParaRPr lang="bg-BG" sz="2400" dirty="0"/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ol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месим и оформяме тестото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печем на бавен огън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оставяме да стегне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li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bg-BG" sz="20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ol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sz="20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Поддържани атрибути </a:t>
            </a:r>
            <a:r>
              <a:rPr lang="bg-BG" sz="2800" dirty="0" smtClean="0"/>
              <a:t>в </a:t>
            </a:r>
            <a:r>
              <a:rPr lang="en-US" sz="2800" dirty="0"/>
              <a:t>HTML </a:t>
            </a:r>
            <a:r>
              <a:rPr lang="en-US" sz="2800" dirty="0" smtClean="0"/>
              <a:t>5</a:t>
            </a:r>
            <a:r>
              <a:rPr lang="bg-BG" sz="2800" dirty="0" smtClean="0"/>
              <a:t> няма</a:t>
            </a:r>
          </a:p>
          <a:p>
            <a:r>
              <a:rPr lang="ru-RU" sz="2800" dirty="0"/>
              <a:t>Поддържани атрибути </a:t>
            </a:r>
            <a:r>
              <a:rPr lang="bg-BG" sz="2800" dirty="0"/>
              <a:t>на 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/>
              <a:t>елемента в </a:t>
            </a:r>
            <a:r>
              <a:rPr lang="en-US" sz="2800" dirty="0"/>
              <a:t>HTML </a:t>
            </a:r>
            <a:r>
              <a:rPr lang="en-US" sz="2800" dirty="0" smtClean="0"/>
              <a:t>5</a:t>
            </a:r>
            <a:endParaRPr lang="bg-BG" sz="2800" dirty="0"/>
          </a:p>
          <a:p>
            <a:pPr marL="0" indent="0">
              <a:buNone/>
            </a:pPr>
            <a:r>
              <a:rPr lang="bg-BG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lang="bg-BG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Дефиниращ списък (</a:t>
            </a:r>
            <a:r>
              <a:rPr lang="en-US" sz="2800" b="1" dirty="0" smtClean="0"/>
              <a:t>d</a:t>
            </a:r>
            <a:r>
              <a:rPr lang="en-US" sz="2800" dirty="0" smtClean="0"/>
              <a:t>efinition </a:t>
            </a:r>
            <a:r>
              <a:rPr lang="en-US" sz="2800" b="1" dirty="0" smtClean="0"/>
              <a:t>l</a:t>
            </a:r>
            <a:r>
              <a:rPr lang="en-US" sz="2800" dirty="0" smtClean="0"/>
              <a:t>ist)</a:t>
            </a:r>
            <a:endParaRPr lang="bg-BG" sz="2800" dirty="0" smtClean="0"/>
          </a:p>
          <a:p>
            <a:pPr lvl="1"/>
            <a:r>
              <a:rPr lang="bg-BG" sz="2400" dirty="0" smtClean="0"/>
              <a:t>Неномериран </a:t>
            </a:r>
            <a:r>
              <a:rPr lang="bg-BG" sz="2400" dirty="0"/>
              <a:t>списък от </a:t>
            </a:r>
            <a:r>
              <a:rPr lang="bg-BG" sz="2400" dirty="0" smtClean="0"/>
              <a:t>двойки термин/описание</a:t>
            </a:r>
            <a:r>
              <a:rPr lang="en-US" sz="2400" dirty="0" smtClean="0"/>
              <a:t> (</a:t>
            </a:r>
            <a:r>
              <a:rPr lang="bg-BG" sz="2400" dirty="0" smtClean="0"/>
              <a:t>речник)</a:t>
            </a:r>
            <a:endParaRPr lang="bg-BG" sz="2400" dirty="0"/>
          </a:p>
          <a:p>
            <a:pPr lvl="1"/>
            <a:r>
              <a:rPr lang="bg-BG" sz="2400" dirty="0"/>
              <a:t>Декларира 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и съставните му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и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елементи</a:t>
            </a:r>
            <a:endParaRPr lang="en-US" sz="2400" dirty="0"/>
          </a:p>
          <a:p>
            <a:pPr lvl="1"/>
            <a:r>
              <a:rPr lang="bg-BG" sz="2400" dirty="0" smtClean="0"/>
              <a:t>Термин </a:t>
            </a:r>
            <a:r>
              <a:rPr lang="ru-RU" sz="2400" dirty="0" smtClean="0"/>
              <a:t>(</a:t>
            </a:r>
            <a:r>
              <a:rPr lang="en-US" sz="2400" b="1" dirty="0" smtClean="0"/>
              <a:t>d</a:t>
            </a:r>
            <a:r>
              <a:rPr lang="en-US" sz="2400" dirty="0" smtClean="0"/>
              <a:t>efinition </a:t>
            </a:r>
            <a:r>
              <a:rPr lang="en-US" sz="2400" b="1" dirty="0" smtClean="0"/>
              <a:t>t</a:t>
            </a:r>
            <a:r>
              <a:rPr lang="en-US" sz="2400" dirty="0" smtClean="0"/>
              <a:t>erm) </a:t>
            </a:r>
            <a:r>
              <a:rPr lang="bg-BG" sz="2400" dirty="0" smtClean="0"/>
              <a:t>се дефинира с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</a:t>
            </a:r>
            <a:endParaRPr lang="en-US" sz="2400" dirty="0" smtClean="0"/>
          </a:p>
          <a:p>
            <a:pPr lvl="1"/>
            <a:r>
              <a:rPr lang="bg-BG" sz="2400" dirty="0" smtClean="0"/>
              <a:t>Описание (</a:t>
            </a:r>
            <a:r>
              <a:rPr lang="en-US" sz="2400" b="1" dirty="0" smtClean="0"/>
              <a:t>d</a:t>
            </a:r>
            <a:r>
              <a:rPr lang="en-US" sz="2400" dirty="0" smtClean="0"/>
              <a:t>efinition </a:t>
            </a:r>
            <a:r>
              <a:rPr lang="en-US" sz="2400" b="1" dirty="0" smtClean="0"/>
              <a:t>d</a:t>
            </a:r>
            <a:r>
              <a:rPr lang="en-US" sz="2400" dirty="0" smtClean="0"/>
              <a:t>escription) </a:t>
            </a:r>
            <a:r>
              <a:rPr lang="bg-BG" sz="2400" dirty="0"/>
              <a:t>се </a:t>
            </a:r>
            <a:r>
              <a:rPr lang="bg-BG" sz="2400" dirty="0" smtClean="0"/>
              <a:t>дефинира </a:t>
            </a:r>
            <a:r>
              <a:rPr lang="bg-BG" sz="2400" dirty="0"/>
              <a:t>с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</a:t>
            </a:r>
            <a:endParaRPr lang="bg-BG" sz="2400" dirty="0"/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SGML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Standard Generalized Markup Language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HTML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&lt;</a:t>
            </a:r>
            <a:r>
              <a:rPr lang="en-US" sz="20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HyperText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Markup Language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dd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dl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Списъци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Заглавие </a:t>
            </a:r>
            <a:r>
              <a:rPr lang="bg-BG" sz="2800" dirty="0"/>
              <a:t>в </a:t>
            </a:r>
            <a:r>
              <a:rPr lang="en-US" sz="2800" dirty="0" smtClean="0"/>
              <a:t>HTML</a:t>
            </a:r>
            <a:endParaRPr lang="bg-BG" sz="2800" dirty="0" smtClean="0"/>
          </a:p>
          <a:p>
            <a:pPr lvl="1"/>
            <a:r>
              <a:rPr lang="bg-BG" sz="2400" dirty="0" smtClean="0"/>
              <a:t>Вътрешно заглавие в документа</a:t>
            </a:r>
          </a:p>
          <a:p>
            <a:pPr lvl="1"/>
            <a:r>
              <a:rPr lang="bg-BG" sz="2400" dirty="0"/>
              <a:t>Декларира се с таговете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bg-BG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/>
              <a:t> </a:t>
            </a:r>
            <a:r>
              <a:rPr lang="bg-BG" sz="2400" dirty="0"/>
              <a:t>до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Примери</a:t>
            </a:r>
            <a:endParaRPr lang="bg-BG" sz="2800" dirty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h2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h3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6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h3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6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h4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h4</a:t>
            </a:r>
            <a:r>
              <a:rPr lang="en-US" sz="1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h5</a:t>
            </a:r>
            <a:r>
              <a:rPr lang="en-US" sz="1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2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h5</a:t>
            </a:r>
            <a:r>
              <a:rPr lang="en-US" sz="12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12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en-US" sz="1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Заглавие</a:t>
            </a:r>
            <a:r>
              <a:rPr lang="bg-BG" sz="1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en-US" sz="1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1000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400" dirty="0" smtClean="0"/>
              <a:t>Най-голямото заглавие е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h1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, а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h6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 smtClean="0"/>
              <a:t> </a:t>
            </a:r>
            <a:r>
              <a:rPr lang="bg-BG" sz="2400" dirty="0"/>
              <a:t>–</a:t>
            </a:r>
            <a:r>
              <a:rPr lang="bg-BG" sz="2400" dirty="0" smtClean="0"/>
              <a:t> най-малкото</a:t>
            </a:r>
          </a:p>
          <a:p>
            <a:r>
              <a:rPr lang="bg-BG" sz="2400" b="1" dirty="0" smtClean="0"/>
              <a:t>Не използвайте заглавните тагове, само за да направите текста голям!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Форма</a:t>
            </a:r>
          </a:p>
          <a:p>
            <a:pPr lvl="1"/>
            <a:r>
              <a:rPr lang="bg-BG" sz="2400" dirty="0" smtClean="0"/>
              <a:t>Част от документа свързана със събирането на вход от потребителя</a:t>
            </a:r>
          </a:p>
          <a:p>
            <a:pPr lvl="1"/>
            <a:r>
              <a:rPr lang="bg-BG" sz="2400" dirty="0"/>
              <a:t>Декларира 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</a:t>
            </a:r>
            <a:r>
              <a:rPr lang="bg-BG" sz="2400" dirty="0"/>
              <a:t>и съставните му </a:t>
            </a:r>
            <a:r>
              <a:rPr lang="bg-BG" sz="2400" dirty="0" smtClean="0"/>
              <a:t>елементи</a:t>
            </a:r>
            <a:endParaRPr lang="en-US" sz="2400" dirty="0" smtClean="0"/>
          </a:p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page.php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="post"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enctype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="multipart/form-data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&lt;!--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елементи </a:t>
            </a:r>
            <a:r>
              <a:rPr lang="bg-BG" sz="1800" dirty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на 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формата</a:t>
            </a:r>
            <a:r>
              <a:rPr lang="en-US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--&gt;</a:t>
            </a:r>
            <a: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chemeClr val="accent3">
                    <a:lumMod val="50000"/>
                  </a:schemeClr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ru-RU" sz="2800" dirty="0"/>
              <a:t>Поддържани атрибути </a:t>
            </a:r>
            <a:r>
              <a:rPr lang="bg-BG" sz="2800" dirty="0"/>
              <a:t>в </a:t>
            </a:r>
            <a:r>
              <a:rPr lang="en-US" sz="2800" dirty="0"/>
              <a:t>HTML 5</a:t>
            </a:r>
          </a:p>
          <a:p>
            <a:pPr marL="44291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accept-type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autocomplete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enctype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novalidate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endParaRPr lang="bg-BG" dirty="0"/>
          </a:p>
          <a:p>
            <a:r>
              <a:rPr lang="bg-BG" sz="2800" dirty="0"/>
              <a:t>Отхвърлени (</a:t>
            </a:r>
            <a:r>
              <a:rPr lang="en-US" sz="2800" dirty="0"/>
              <a:t>deprecated) </a:t>
            </a:r>
            <a:r>
              <a:rPr lang="bg-BG" sz="2800" dirty="0"/>
              <a:t>атрибути в </a:t>
            </a:r>
            <a:r>
              <a:rPr lang="en-US" sz="2800" dirty="0"/>
              <a:t>HTML 5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accept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 smtClean="0"/>
              <a:t>O</a:t>
            </a:r>
            <a:r>
              <a:rPr lang="bg-BG" sz="2800" dirty="0" smtClean="0"/>
              <a:t>сновни атрибути</a:t>
            </a:r>
            <a:r>
              <a:rPr lang="en-US" sz="2800" dirty="0" smtClean="0"/>
              <a:t> </a:t>
            </a:r>
            <a:r>
              <a:rPr lang="bg-BG" sz="2800" dirty="0" smtClean="0"/>
              <a:t>на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800" dirty="0"/>
              <a:t> </a:t>
            </a:r>
            <a:r>
              <a:rPr lang="bg-BG" sz="2800" dirty="0" smtClean="0"/>
              <a:t>елемента</a:t>
            </a:r>
            <a:endParaRPr lang="bg-BG" sz="2800" dirty="0"/>
          </a:p>
          <a:p>
            <a:pPr lvl="1"/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action </a:t>
            </a:r>
            <a:r>
              <a:rPr lang="en-US" sz="2400" dirty="0" smtClean="0"/>
              <a:t>– </a:t>
            </a:r>
            <a:r>
              <a:rPr lang="bg-BG" sz="2400" dirty="0"/>
              <a:t>указва къде да се изпратят данните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 </a:t>
            </a:r>
            <a:r>
              <a:rPr lang="en-US" sz="2400" dirty="0" smtClean="0"/>
              <a:t>– </a:t>
            </a:r>
            <a:r>
              <a:rPr lang="bg-BG" sz="2400" dirty="0"/>
              <a:t>указва какъв метода за изпращане на данните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enctype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/>
              <a:t>как данните да се кодират (само при метод</a:t>
            </a:r>
            <a:r>
              <a:rPr lang="en-US" sz="2400" dirty="0"/>
              <a:t> “post”</a:t>
            </a:r>
            <a:r>
              <a:rPr lang="bg-BG" sz="2400" dirty="0"/>
              <a:t>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ru-RU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/>
              <a:t>– </a:t>
            </a:r>
            <a:r>
              <a:rPr lang="bg-BG" sz="2400" dirty="0"/>
              <a:t>наименование на </a:t>
            </a:r>
            <a:r>
              <a:rPr lang="bg-BG" sz="2400" dirty="0" smtClean="0"/>
              <a:t>формата</a:t>
            </a:r>
            <a:endParaRPr lang="en-US" sz="2400" dirty="0"/>
          </a:p>
          <a:p>
            <a:r>
              <a:rPr lang="bg-BG" sz="2800" dirty="0" smtClean="0"/>
              <a:t>Формите използват следните елементи</a:t>
            </a:r>
          </a:p>
          <a:p>
            <a:pPr lvl="1"/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 единичен елемент представляващ поле за вход от вид, зависещ от стойността на неговия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bg-BG" sz="2400" dirty="0" smtClean="0"/>
              <a:t> атрибут</a:t>
            </a:r>
            <a:endParaRPr lang="ru-RU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описва поле за въвеждане на многоредов текст</a:t>
            </a:r>
            <a:endParaRPr lang="ru-RU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</a:t>
            </a:r>
            <a:r>
              <a:rPr lang="bg-BG" sz="2400" dirty="0" smtClean="0"/>
              <a:t>описва падащо меню</a:t>
            </a:r>
            <a:endParaRPr lang="bg-BG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Широко използвани полета за вход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</a:t>
            </a:r>
            <a:r>
              <a:rPr lang="en-US" sz="2400" dirty="0" smtClean="0"/>
              <a:t> –</a:t>
            </a:r>
            <a:r>
              <a:rPr lang="bg-BG" sz="2400" dirty="0" smtClean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по подразбиране) поле за въвеждане на едноредов текст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password</a:t>
            </a:r>
            <a:r>
              <a:rPr lang="en-US" sz="2400" dirty="0"/>
              <a:t> – </a:t>
            </a:r>
            <a:r>
              <a:rPr lang="bg-BG" sz="2400" dirty="0"/>
              <a:t>поле за въвеждане на парола (маскиран текст)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file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поле за избор на файл от компютъра, който да бъде прикачен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radio</a:t>
            </a:r>
            <a:r>
              <a:rPr lang="en-US" sz="2400" dirty="0"/>
              <a:t> – </a:t>
            </a:r>
            <a:r>
              <a:rPr lang="bg-BG" sz="2400" dirty="0" smtClean="0"/>
              <a:t>радио (</a:t>
            </a:r>
            <a:r>
              <a:rPr lang="bg-BG" sz="2400" dirty="0" err="1" smtClean="0"/>
              <a:t>опционен</a:t>
            </a:r>
            <a:r>
              <a:rPr lang="bg-BG" sz="2400" dirty="0" smtClean="0"/>
              <a:t>) бутон, за избор на една опция от предефинирано множество опции 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checkbox</a:t>
            </a:r>
            <a:r>
              <a:rPr lang="en-US" sz="2400" dirty="0"/>
              <a:t> – </a:t>
            </a:r>
            <a:r>
              <a:rPr lang="bg-BG" sz="2400" dirty="0" smtClean="0"/>
              <a:t>поле за отметка, за избор на бинарна възможност („да“ или „не“)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reset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бутон за възстановяване на полетата за вход във формата</a:t>
            </a:r>
            <a:endParaRPr lang="en-US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submit</a:t>
            </a:r>
            <a:r>
              <a:rPr lang="en-US" sz="2400" dirty="0"/>
              <a:t> – </a:t>
            </a:r>
            <a:r>
              <a:rPr lang="bg-BG" sz="2400" dirty="0" smtClean="0"/>
              <a:t>бутон за изпращане на въведените във формата данни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button</a:t>
            </a:r>
            <a:r>
              <a:rPr lang="en-US" sz="2400" dirty="0" smtClean="0"/>
              <a:t> </a:t>
            </a:r>
            <a:r>
              <a:rPr lang="en-US" sz="2400" dirty="0"/>
              <a:t>– </a:t>
            </a:r>
            <a:r>
              <a:rPr lang="bg-BG" sz="2400" dirty="0" smtClean="0"/>
              <a:t>бутон за натискане, за свързване с </a:t>
            </a:r>
            <a:r>
              <a:rPr lang="en-US" sz="2400" dirty="0" smtClean="0"/>
              <a:t>JavaScript </a:t>
            </a:r>
            <a:r>
              <a:rPr lang="bg-BG" sz="2400" dirty="0" smtClean="0"/>
              <a:t>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36325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="form.html"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Mickey Mouse"&gt;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Имейл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="mickey@mouse.com"&gt;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Пол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="male"&gt;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мъж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="female"&gt;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жена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="description" </a:t>
            </a:r>
            <a:r>
              <a:rPr lang="en-US" sz="18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rows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cols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="30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Кажи ми,</a:t>
            </a:r>
            <a:b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шубе ли те е, бе, мишок?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18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sz="1800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="submit"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Изпрати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Етикет към поле за вход</a:t>
            </a:r>
          </a:p>
          <a:p>
            <a:pPr lvl="1"/>
            <a:r>
              <a:rPr lang="bg-BG" sz="2400" dirty="0" smtClean="0"/>
              <a:t>Пояснява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 smtClean="0"/>
              <a:t>,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или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елемент</a:t>
            </a:r>
          </a:p>
          <a:p>
            <a:pPr lvl="1"/>
            <a:r>
              <a:rPr lang="bg-BG" sz="2400" dirty="0" smtClean="0"/>
              <a:t>При натискане върху етикета, курсорът се фокусира върху съответното поле за вход</a:t>
            </a:r>
          </a:p>
          <a:p>
            <a:pPr lvl="1"/>
            <a:r>
              <a:rPr lang="bg-BG" sz="2400" dirty="0" smtClean="0"/>
              <a:t>Декларира </a:t>
            </a:r>
            <a:r>
              <a:rPr lang="bg-BG" sz="2400" dirty="0"/>
              <a:t>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/>
              <a:t> </a:t>
            </a:r>
            <a:r>
              <a:rPr lang="bg-BG" sz="2400" dirty="0" smtClean="0"/>
              <a:t>и неговия </a:t>
            </a:r>
            <a:r>
              <a:rPr lang="en-US" sz="24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bg-BG" sz="2400" dirty="0" smtClean="0"/>
              <a:t> атрибут</a:t>
            </a:r>
            <a:endParaRPr lang="en-US" sz="2400" dirty="0"/>
          </a:p>
          <a:p>
            <a:r>
              <a:rPr lang="bg-BG" sz="2800" dirty="0" smtClean="0"/>
              <a:t>Групиране на елементи от форма</a:t>
            </a:r>
          </a:p>
          <a:p>
            <a:pPr lvl="1"/>
            <a:r>
              <a:rPr lang="bg-BG" sz="2400" dirty="0" smtClean="0"/>
              <a:t>Образува група от свързани с формата елементи</a:t>
            </a:r>
          </a:p>
          <a:p>
            <a:pPr lvl="1"/>
            <a:r>
              <a:rPr lang="bg-BG" sz="2400" dirty="0" smtClean="0"/>
              <a:t>Декларира 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400" dirty="0" smtClean="0"/>
              <a:t> и вложения таг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Пример</a:t>
            </a: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myform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action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="form.html"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method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зпращане на съобщение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legend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="text"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="name"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="Mickey Mouse"&gt;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Имейл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="email"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="mickey@mouse.com"&gt;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Пол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="gender"&gt;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="male"&gt;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мъж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="female"&gt;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жена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option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Съобщение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="description"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desc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rows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="30"&gt;</a:t>
            </a: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Кажи ми,</a:t>
            </a:r>
            <a:b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шубе ли те е, бе, мишок?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textarea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="submit"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Изпрати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 smtClean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fieldset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400" dirty="0" smtClean="0"/>
          </a:p>
        </p:txBody>
      </p:sp>
    </p:spTree>
    <p:extLst>
      <p:ext uri="{BB962C8B-B14F-4D97-AF65-F5344CB8AC3E}">
        <p14:creationId xmlns:p14="http://schemas.microsoft.com/office/powerpoint/2010/main" val="59107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Нови семантични (с определено значение) тагове</a:t>
            </a:r>
            <a:endParaRPr lang="en-US" sz="2800" dirty="0" smtClean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article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aside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details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figcaption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figure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footer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header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mark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nav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section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summary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Локално хранилище за настолни и мобилни приложения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Поддръжка на аудио и видео директно в </a:t>
            </a:r>
            <a:r>
              <a:rPr lang="en-US" sz="2800" dirty="0" smtClean="0"/>
              <a:t>HTML</a:t>
            </a:r>
            <a:endParaRPr lang="bg-BG" sz="2800" dirty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Поддържка на </a:t>
            </a:r>
            <a:r>
              <a:rPr lang="en-US" sz="2800" dirty="0" smtClean="0"/>
              <a:t>drag-and-drop</a:t>
            </a:r>
            <a:r>
              <a:rPr lang="bg-BG" sz="2800" dirty="0" smtClean="0"/>
              <a:t> на файлове</a:t>
            </a:r>
            <a:r>
              <a:rPr lang="ru-RU" sz="2800" dirty="0" smtClean="0"/>
              <a:t>	</a:t>
            </a: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Поддържка 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canvas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и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svg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елементи</a:t>
            </a: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Поддръжка на </a:t>
            </a:r>
            <a:r>
              <a:rPr lang="en-US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contenteditable</a:t>
            </a:r>
            <a:r>
              <a:rPr lang="en-US" sz="2800" dirty="0" smtClean="0"/>
              <a:t> </a:t>
            </a:r>
            <a:r>
              <a:rPr lang="bg-BG" sz="2800" dirty="0" smtClean="0"/>
              <a:t>атрибут</a:t>
            </a:r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Поддръжка на географска локация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Премахнати са редица стари елементи и атрибути</a:t>
            </a: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Минимален </a:t>
            </a:r>
            <a:r>
              <a:rPr lang="en-US" sz="2800" dirty="0" smtClean="0"/>
              <a:t>HTML </a:t>
            </a:r>
            <a:r>
              <a:rPr lang="bg-BG" sz="2800" dirty="0" smtClean="0"/>
              <a:t>документ</a:t>
            </a:r>
          </a:p>
        </p:txBody>
      </p:sp>
    </p:spTree>
    <p:extLst>
      <p:ext uri="{BB962C8B-B14F-4D97-AF65-F5344CB8AC3E}">
        <p14:creationId xmlns:p14="http://schemas.microsoft.com/office/powerpoint/2010/main" val="364381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страница</a:t>
            </a:r>
            <a:endParaRPr lang="en-US" dirty="0" smtClean="0"/>
          </a:p>
        </p:txBody>
      </p:sp>
      <p:sp>
        <p:nvSpPr>
          <p:cNvPr id="36866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3686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0559" y="1078100"/>
            <a:ext cx="4824412" cy="523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408" y="1630850"/>
            <a:ext cx="467995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страница</a:t>
            </a:r>
            <a:endParaRPr lang="en-US" dirty="0" smtClean="0"/>
          </a:p>
        </p:txBody>
      </p:sp>
      <p:sp>
        <p:nvSpPr>
          <p:cNvPr id="37890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2800" dirty="0" smtClean="0"/>
          </a:p>
        </p:txBody>
      </p:sp>
      <p:pic>
        <p:nvPicPr>
          <p:cNvPr id="3789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2313" y="1747838"/>
            <a:ext cx="7343775" cy="4246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/>
              <a:t>Параграф в </a:t>
            </a:r>
            <a:r>
              <a:rPr lang="en-US" sz="2800" dirty="0" smtClean="0"/>
              <a:t>HTML</a:t>
            </a:r>
            <a:endParaRPr lang="bg-BG" sz="2800" dirty="0" smtClean="0"/>
          </a:p>
          <a:p>
            <a:pPr lvl="1"/>
            <a:r>
              <a:rPr lang="bg-BG" sz="2400" dirty="0" smtClean="0"/>
              <a:t>Отделя съдържанието в отделен абзац, параграф от текста</a:t>
            </a:r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тага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bg-BG" sz="2800" dirty="0" smtClean="0"/>
              <a:t>Пример</a:t>
            </a:r>
            <a:endParaRPr lang="bg-BG" sz="2800" dirty="0"/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Това </a:t>
            </a:r>
            <a:r>
              <a:rPr lang="ru-RU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 един 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параграф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bg-BG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Я! Втори параграф! Сигурно съдържа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b="1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нещо важно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strong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 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Нови елементи свързани с формите</a:t>
            </a:r>
            <a:endParaRPr lang="en-US" sz="2800" dirty="0" smtClean="0"/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datalist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keygen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Нови атрибути на 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ru-RU" sz="28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елемента</a:t>
            </a:r>
          </a:p>
          <a:p>
            <a:pPr marL="457200" lvl="1" indent="0">
              <a:buNone/>
            </a:pPr>
            <a:r>
              <a:rPr lang="bg-BG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utocomplete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novalidate</a:t>
            </a:r>
            <a:endParaRPr lang="en-US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Нови видове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/>
              <a:t> </a:t>
            </a:r>
            <a:r>
              <a:rPr lang="bg-BG" sz="2800" dirty="0"/>
              <a:t>елементи (следват</a:t>
            </a:r>
            <a:r>
              <a:rPr lang="en-US" sz="2800" dirty="0"/>
              <a:t>)</a:t>
            </a:r>
            <a:endParaRPr lang="bg-BG" sz="2800" dirty="0"/>
          </a:p>
          <a:p>
            <a:r>
              <a:rPr lang="bg-BG" sz="2800" dirty="0" smtClean="0"/>
              <a:t>Нови атрибути на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800" dirty="0" smtClean="0"/>
              <a:t> </a:t>
            </a:r>
            <a:r>
              <a:rPr lang="bg-BG" sz="2800" dirty="0" smtClean="0"/>
              <a:t>елемента</a:t>
            </a:r>
            <a:endParaRPr lang="bg-BG" sz="2800" dirty="0"/>
          </a:p>
          <a:p>
            <a:pPr marL="457200" lvl="1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autocomplete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autofocus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formaction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formenctype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formmethod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formnovalidate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formtarget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max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multiple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pattern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placeholder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step</a:t>
            </a:r>
            <a:endParaRPr lang="bg-BG" sz="2000" dirty="0" smtClean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Не всички нововъведения се поддържат от всички браузери!</a:t>
            </a:r>
            <a:endParaRPr lang="en-US" sz="20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</a:t>
            </a:r>
            <a:r>
              <a:rPr lang="en-US" dirty="0" smtClean="0"/>
              <a:t> </a:t>
            </a:r>
            <a:r>
              <a:rPr lang="bg-BG" dirty="0" smtClean="0"/>
              <a:t>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800" dirty="0"/>
              <a:t>HTML </a:t>
            </a:r>
            <a:r>
              <a:rPr lang="bg-BG" sz="2800" dirty="0"/>
              <a:t>5 разширява множеството различни 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8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 </a:t>
            </a:r>
            <a:r>
              <a:rPr lang="bg-BG" sz="2800" dirty="0" smtClean="0"/>
              <a:t>елементи</a:t>
            </a:r>
            <a:endParaRPr lang="bg-BG" sz="28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400" dirty="0" smtClean="0"/>
              <a:t> – </a:t>
            </a:r>
            <a:r>
              <a:rPr lang="bg-BG" sz="2400" dirty="0" smtClean="0"/>
              <a:t>за </a:t>
            </a:r>
            <a:r>
              <a:rPr lang="bg-BG" sz="2400" dirty="0"/>
              <a:t>избор на </a:t>
            </a:r>
            <a:r>
              <a:rPr lang="bg-BG" sz="2400" dirty="0" smtClean="0"/>
              <a:t>цвят</a:t>
            </a:r>
            <a:endParaRPr lang="bg-BG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-local</a:t>
            </a:r>
            <a:r>
              <a:rPr lang="en-US" sz="2400" dirty="0" smtClean="0"/>
              <a:t> –</a:t>
            </a:r>
            <a:r>
              <a:rPr lang="bg-BG" sz="2400" dirty="0" smtClean="0"/>
              <a:t> за избор на дата</a:t>
            </a:r>
            <a:r>
              <a:rPr lang="en-US" sz="2400" dirty="0" smtClean="0"/>
              <a:t> </a:t>
            </a:r>
            <a:r>
              <a:rPr lang="bg-BG" sz="2400" dirty="0" smtClean="0"/>
              <a:t>и/или час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2400" dirty="0" smtClean="0"/>
              <a:t> – </a:t>
            </a:r>
            <a:r>
              <a:rPr lang="bg-BG" sz="2400" dirty="0" smtClean="0"/>
              <a:t>за въвеждане на имейл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month</a:t>
            </a:r>
            <a:r>
              <a:rPr lang="en-US" sz="2400" dirty="0" smtClean="0"/>
              <a:t> –</a:t>
            </a:r>
            <a:r>
              <a:rPr lang="bg-BG" sz="2400" dirty="0" smtClean="0"/>
              <a:t> за избор на месец</a:t>
            </a:r>
          </a:p>
          <a:p>
            <a:pPr lvl="1"/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number</a:t>
            </a:r>
            <a:r>
              <a:rPr lang="en-US" sz="2400" dirty="0"/>
              <a:t> </a:t>
            </a:r>
            <a:r>
              <a:rPr lang="en-US" sz="2400" dirty="0" smtClean="0"/>
              <a:t>–</a:t>
            </a:r>
            <a:r>
              <a:rPr lang="bg-BG" sz="2400" dirty="0" smtClean="0"/>
              <a:t> за </a:t>
            </a:r>
            <a:r>
              <a:rPr lang="bg-BG" sz="2400" dirty="0"/>
              <a:t>въвеждане на число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</a:t>
            </a:r>
            <a:r>
              <a:rPr lang="bg-BG" sz="2400" dirty="0" smtClean="0"/>
              <a:t>за въвеждане на число от определен диапазон</a:t>
            </a:r>
            <a:r>
              <a:rPr lang="en-US" sz="2400" dirty="0" smtClean="0"/>
              <a:t> (</a:t>
            </a:r>
            <a:r>
              <a:rPr lang="bg-BG" sz="2400" dirty="0" err="1" smtClean="0"/>
              <a:t>слайдер</a:t>
            </a:r>
            <a:r>
              <a:rPr lang="bg-BG" sz="2400" dirty="0" smtClean="0"/>
              <a:t>)</a:t>
            </a:r>
            <a:endParaRPr lang="bg-BG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search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за </a:t>
            </a:r>
            <a:r>
              <a:rPr lang="bg-BG" sz="2400" dirty="0" smtClean="0"/>
              <a:t>търсене</a:t>
            </a:r>
            <a:endParaRPr lang="bg-BG" sz="2400" dirty="0"/>
          </a:p>
          <a:p>
            <a:pPr lvl="1"/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tel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за </a:t>
            </a:r>
            <a:r>
              <a:rPr lang="bg-BG" sz="2400" dirty="0" smtClean="0"/>
              <a:t>телефонен номер</a:t>
            </a:r>
          </a:p>
          <a:p>
            <a:pPr lvl="1"/>
            <a:r>
              <a:rPr lang="en-US" sz="2400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2400" dirty="0"/>
              <a:t> –</a:t>
            </a:r>
            <a:r>
              <a:rPr lang="bg-BG" sz="2400" dirty="0"/>
              <a:t> за </a:t>
            </a:r>
            <a:r>
              <a:rPr lang="bg-BG" sz="2400" dirty="0" smtClean="0"/>
              <a:t>адрес на страница (грубо казано)</a:t>
            </a:r>
            <a:endParaRPr lang="bg-BG" sz="2400" dirty="0"/>
          </a:p>
          <a:p>
            <a:pPr lvl="1"/>
            <a:r>
              <a:rPr lang="en-US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week</a:t>
            </a:r>
            <a:r>
              <a:rPr lang="en-US" sz="2400" dirty="0" smtClean="0"/>
              <a:t> </a:t>
            </a:r>
            <a:r>
              <a:rPr lang="en-US" sz="2400" dirty="0"/>
              <a:t>–</a:t>
            </a:r>
            <a:r>
              <a:rPr lang="bg-BG" sz="2400" dirty="0"/>
              <a:t> за </a:t>
            </a:r>
            <a:r>
              <a:rPr lang="bg-BG" sz="2400" dirty="0" smtClean="0"/>
              <a:t>избор на седмица и година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85351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Форми и валидиране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Принципи на валидация</a:t>
            </a:r>
          </a:p>
          <a:p>
            <a:pPr lvl="1"/>
            <a:r>
              <a:rPr lang="en-US" sz="2600" dirty="0" smtClean="0"/>
              <a:t>Client-side </a:t>
            </a:r>
            <a:r>
              <a:rPr lang="bg-BG" sz="2600" dirty="0" smtClean="0"/>
              <a:t>валидация</a:t>
            </a:r>
          </a:p>
          <a:p>
            <a:pPr lvl="2"/>
            <a:r>
              <a:rPr lang="bg-BG" sz="2400" dirty="0"/>
              <a:t>Д</a:t>
            </a:r>
            <a:r>
              <a:rPr lang="bg-BG" sz="2400" dirty="0" smtClean="0"/>
              <a:t>анните се проверяват в браузера</a:t>
            </a:r>
          </a:p>
          <a:p>
            <a:pPr lvl="2"/>
            <a:r>
              <a:rPr lang="bg-BG" sz="2400" dirty="0" smtClean="0"/>
              <a:t>Използване на </a:t>
            </a:r>
            <a:r>
              <a:rPr lang="en-US" sz="24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required</a:t>
            </a:r>
            <a:r>
              <a:rPr lang="en-US" sz="2400" dirty="0" smtClean="0"/>
              <a:t> </a:t>
            </a:r>
            <a:r>
              <a:rPr lang="bg-BG" sz="2400" dirty="0" smtClean="0"/>
              <a:t>и/или различни типове на </a:t>
            </a:r>
            <a:r>
              <a:rPr lang="ru-RU" sz="24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600" dirty="0" smtClean="0"/>
              <a:t>Server-side </a:t>
            </a:r>
            <a:r>
              <a:rPr lang="bg-BG" sz="2600" dirty="0" smtClean="0"/>
              <a:t>валидация</a:t>
            </a:r>
          </a:p>
          <a:p>
            <a:pPr lvl="2"/>
            <a:r>
              <a:rPr lang="bg-BG" sz="2400" dirty="0" smtClean="0"/>
              <a:t>Данните се проверяват на сървъра</a:t>
            </a:r>
          </a:p>
          <a:p>
            <a:r>
              <a:rPr lang="bg-BG" sz="2800" dirty="0" smtClean="0"/>
              <a:t>Примери</a:t>
            </a:r>
          </a:p>
          <a:p>
            <a:pPr marL="457200" lvl="1" indent="0">
              <a:buNone/>
            </a:pPr>
            <a:r>
              <a:rPr lang="en-US" sz="2600" dirty="0" smtClean="0">
                <a:hlinkClick r:id="rId2"/>
              </a:rPr>
              <a:t>http://html5doctor.com/demos/forms/forms-example.html</a:t>
            </a:r>
            <a:endParaRPr lang="bg-BG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Аудио и видео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/>
              <a:t>Вграждане на аудио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="50"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="100"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="horse.mp3"&gt;&lt;/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dirty="0"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/>
              <a:t>Вграждане на аудио</a:t>
            </a:r>
            <a:r>
              <a:rPr lang="en-US" sz="2800" dirty="0"/>
              <a:t> – </a:t>
            </a:r>
            <a:r>
              <a:rPr lang="bg-BG" sz="2800" dirty="0"/>
              <a:t>с алтернативни формати</a:t>
            </a:r>
          </a:p>
          <a:p>
            <a:pPr marL="400050" lvl="1" indent="0">
              <a:buNone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="audio/mpeg"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="horse.ogg"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ogg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Your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browser does not support this audio format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</a:t>
            </a:r>
            <a:b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2800" dirty="0"/>
              <a:t>Вграждане на аудио</a:t>
            </a:r>
            <a:r>
              <a:rPr lang="en-US" sz="2800" dirty="0"/>
              <a:t> – </a:t>
            </a:r>
            <a:r>
              <a:rPr lang="bg-BG" sz="2800" dirty="0"/>
              <a:t>с указване на място за вграждане на външно приложение</a:t>
            </a:r>
            <a:endParaRPr lang="bg-BG" sz="1800" dirty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controls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800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="audio/mpeg"</a:t>
            </a:r>
            <a:r>
              <a:rPr lang="bg-BG" sz="18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source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="horse.ogg"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="audio/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ogg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embed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height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="50"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width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="100"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src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="horse.mp3"</a:t>
            </a:r>
            <a:r>
              <a:rPr lang="bg-BG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/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b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</a:b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audio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bg-BG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Аудио и видео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Вграждане на видео</a:t>
            </a:r>
            <a:endParaRPr lang="bg-BG" sz="2800" dirty="0"/>
          </a:p>
          <a:p>
            <a:pPr marL="400050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="240"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controls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source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="movie.mp4"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="video/mp4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source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="movie.ogg"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="video/</a:t>
            </a:r>
            <a:r>
              <a:rPr lang="en-US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ogg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="movie.mp4"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240"&gt;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embed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="movie.swf"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="320"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="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240"</a:t>
            </a: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object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</a:t>
            </a:r>
            <a:r>
              <a:rPr lang="en-US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bg-BG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bg-BG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Въведение в </a:t>
            </a:r>
            <a:r>
              <a:rPr lang="en-US" dirty="0" smtClean="0"/>
              <a:t>HTML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ДЕМОНСТРАЦИЯ 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9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72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Николай Халачев</a:t>
            </a:r>
            <a:endParaRPr lang="bg-BG" sz="2800" dirty="0"/>
          </a:p>
          <a:p>
            <a:pPr lvl="1"/>
            <a:r>
              <a:rPr lang="en-US" sz="2400" dirty="0" smtClean="0">
                <a:hlinkClick r:id="rId2"/>
              </a:rPr>
              <a:t>halachev@david.bg</a:t>
            </a:r>
            <a:endParaRPr lang="en-US" sz="2400" dirty="0"/>
          </a:p>
          <a:p>
            <a:pPr lvl="1"/>
            <a:r>
              <a:rPr lang="en-US" sz="2400" dirty="0" smtClean="0"/>
              <a:t>bgjoin@gmail.com</a:t>
            </a:r>
          </a:p>
          <a:p>
            <a:r>
              <a:rPr lang="bg-BG" sz="2800" dirty="0" smtClean="0"/>
              <a:t>ДАВИД </a:t>
            </a:r>
            <a:r>
              <a:rPr lang="bg-BG" sz="2800" dirty="0"/>
              <a:t>академия</a:t>
            </a:r>
          </a:p>
          <a:p>
            <a:pPr lvl="1"/>
            <a:r>
              <a:rPr lang="en-US" sz="2400" dirty="0">
                <a:hlinkClick r:id="rId3"/>
              </a:rPr>
              <a:t>acad@david.bg</a:t>
            </a:r>
            <a:endParaRPr lang="en-US" sz="2400" dirty="0"/>
          </a:p>
          <a:p>
            <a:pPr lvl="1"/>
            <a:r>
              <a:rPr lang="en-US" sz="2400" dirty="0">
                <a:hlinkClick r:id="rId4"/>
              </a:rPr>
              <a:t>http://acad.david.bg/</a:t>
            </a:r>
            <a:endParaRPr lang="en-US" sz="2400" dirty="0"/>
          </a:p>
          <a:p>
            <a:pPr lvl="1"/>
            <a:r>
              <a:rPr lang="en-US" sz="2400" dirty="0" smtClean="0">
                <a:hlinkClick r:id="rId5"/>
              </a:rPr>
              <a:t>https</a:t>
            </a:r>
            <a:r>
              <a:rPr lang="en-US" sz="2400" dirty="0">
                <a:hlinkClick r:id="rId5"/>
              </a:rPr>
              <a:t>://facebook.com/DavidAcademy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605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Нов ред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en-US" sz="2800" dirty="0" smtClean="0"/>
              <a:t>HTML</a:t>
            </a:r>
            <a:endParaRPr lang="bg-BG" sz="2800" dirty="0" smtClean="0"/>
          </a:p>
          <a:p>
            <a:pPr lvl="1"/>
            <a:r>
              <a:rPr lang="bg-BG" sz="2400" dirty="0" smtClean="0"/>
              <a:t>Пренася съдържанието на нов ред</a:t>
            </a:r>
          </a:p>
          <a:p>
            <a:pPr lvl="1"/>
            <a:r>
              <a:rPr lang="bg-BG" sz="2400" dirty="0"/>
              <a:t>Декларира се </a:t>
            </a:r>
            <a:r>
              <a:rPr lang="bg-BG" sz="2400" dirty="0" smtClean="0"/>
              <a:t>с единичния таг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bg-BG" sz="2400" dirty="0" smtClean="0"/>
              <a:t>В противен случай (освен ако не е указано друго) текстът продължава, независимо от поставените в </a:t>
            </a:r>
            <a:r>
              <a:rPr lang="en-US" sz="2400" dirty="0" smtClean="0"/>
              <a:t>HTML </a:t>
            </a:r>
            <a:r>
              <a:rPr lang="bg-BG" sz="2400" dirty="0" smtClean="0"/>
              <a:t>файла знаци за нов ред и/или интервали</a:t>
            </a:r>
            <a:endParaRPr lang="ru-RU" sz="24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</a:t>
            </a:r>
            <a:endParaRPr lang="bg-BG" sz="2800" dirty="0"/>
          </a:p>
          <a:p>
            <a:pPr marL="457200" lvl="1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Не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противо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конституцион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ствувателствувай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те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endParaRPr lang="ru-RU" sz="2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2800" dirty="0" smtClean="0"/>
              <a:t>Тематичен край на съдържанието </a:t>
            </a:r>
            <a:r>
              <a:rPr lang="ru-RU" sz="2800" dirty="0" smtClean="0"/>
              <a:t>в </a:t>
            </a:r>
            <a:r>
              <a:rPr lang="en-US" sz="2800" dirty="0"/>
              <a:t>HTML</a:t>
            </a:r>
            <a:endParaRPr lang="bg-BG" sz="2800" dirty="0"/>
          </a:p>
          <a:p>
            <a:pPr lvl="1"/>
            <a:r>
              <a:rPr lang="bg-BG" sz="2400" dirty="0" smtClean="0"/>
              <a:t>Разделя съдържанието на тематични части</a:t>
            </a:r>
            <a:endParaRPr lang="bg-BG" sz="2400" dirty="0"/>
          </a:p>
          <a:p>
            <a:pPr lvl="1"/>
            <a:r>
              <a:rPr lang="bg-BG" sz="2400" dirty="0"/>
              <a:t>Декларира се с единичния таг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/>
            <a:r>
              <a:rPr lang="bg-BG" sz="2400" dirty="0" smtClean="0"/>
              <a:t>Обикновено се визуализира с дълга, хоризонтална линия</a:t>
            </a:r>
            <a:endParaRPr lang="ru-RU" sz="24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bg-BG" sz="2800" dirty="0" smtClean="0"/>
              <a:t>Пример</a:t>
            </a:r>
            <a:endParaRPr lang="bg-BG" sz="2800" dirty="0"/>
          </a:p>
          <a:p>
            <a:pPr marL="457200" lvl="1" indent="0">
              <a:buNone/>
            </a:pP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 Все едно Симеон да мъмри, 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разбираш 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ли, войниците, кога са се били на Шипка… горе, на Клокотница.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Аз Сапун колко пъти съм му казвал. Викам, ти дай, викам, две кила моркови, пък после, викам, мини в Сърбия и ми се обади по телефона, щото казва жена ми… </a:t>
            </a:r>
            <a:r>
              <a:rPr lang="bg-BG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еми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няма салфетки. Ми, няма. Няма. </a:t>
            </a:r>
            <a:r>
              <a:rPr lang="bg-BG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Щот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‘ то едното не може да се съизмери с другото… </a:t>
            </a:r>
            <a:r>
              <a:rPr lang="bg-BG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камионче</a:t>
            </a:r>
            <a:r>
              <a:rPr lang="bg-BG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на детето,… което му купих на за Нова година.</a:t>
            </a:r>
          </a:p>
          <a:p>
            <a:pPr marL="457200" lvl="1" indent="0">
              <a:buNone/>
            </a:pP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</a:t>
            </a:r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b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И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вчера ми се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обаждат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че Майкъл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Джексън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защо не съм му бил уважил на рождения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ден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с дъщеря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ми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Димитричка. Да сме се събрали в Брацигово, разбираш, на хижите, разбираш, да ходиме 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нагоре</a:t>
            </a:r>
            <a:r>
              <a:rPr lang="bg-BG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да копаеме картофите</a:t>
            </a:r>
            <a:r>
              <a:rPr lang="ru-RU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bg-BG" sz="2000" dirty="0" smtClean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17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Други основни тагове за форматиране на текста:</a:t>
            </a:r>
          </a:p>
          <a:p>
            <a:pPr fontAlgn="auto">
              <a:spcAft>
                <a:spcPts val="0"/>
              </a:spcAft>
              <a:defRPr/>
            </a:pP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endParaRPr lang="bg-BG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bg-BG" sz="2800" dirty="0" smtClean="0"/>
              <a:t>В </a:t>
            </a:r>
            <a:r>
              <a:rPr lang="en-US" sz="2800" dirty="0" smtClean="0"/>
              <a:t>HTML 5 </a:t>
            </a:r>
            <a:r>
              <a:rPr lang="bg-BG" sz="2800" dirty="0" smtClean="0"/>
              <a:t>за отхвърлени (</a:t>
            </a:r>
            <a:r>
              <a:rPr lang="en-US" sz="2800" dirty="0"/>
              <a:t>deprecated</a:t>
            </a:r>
            <a:r>
              <a:rPr lang="en-US" sz="2800" dirty="0" smtClean="0"/>
              <a:t>)</a:t>
            </a:r>
            <a:r>
              <a:rPr lang="bg-BG" sz="2800" dirty="0" smtClean="0"/>
              <a:t> множество тагове описващи представянето, а не семантиката</a:t>
            </a:r>
            <a:endParaRPr lang="bg-BG" sz="2800" dirty="0"/>
          </a:p>
        </p:txBody>
      </p:sp>
      <p:graphicFrame>
        <p:nvGraphicFramePr>
          <p:cNvPr id="2" name="Основни форматиращи тагове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481462"/>
              </p:ext>
            </p:extLst>
          </p:nvPr>
        </p:nvGraphicFramePr>
        <p:xfrm>
          <a:off x="767408" y="1556792"/>
          <a:ext cx="1112699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6139"/>
                <a:gridCol w="8490853"/>
              </a:tblGrid>
              <a:tr h="360040">
                <a:tc>
                  <a:txBody>
                    <a:bodyPr/>
                    <a:lstStyle/>
                    <a:p>
                      <a:r>
                        <a:rPr lang="bg-BG" dirty="0" smtClean="0"/>
                        <a:t>Етикет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Предназначение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em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Наклонен</a:t>
                      </a:r>
                      <a:r>
                        <a:rPr lang="bg-BG" baseline="0" dirty="0" smtClean="0"/>
                        <a:t> </a:t>
                      </a:r>
                      <a:r>
                        <a:rPr lang="bg-BG" dirty="0" smtClean="0"/>
                        <a:t>текст</a:t>
                      </a:r>
                      <a:r>
                        <a:rPr lang="en-US" baseline="0" dirty="0" smtClean="0"/>
                        <a:t> 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small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малък текст, странична бележка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strong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важен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sub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sup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съответно</a:t>
                      </a:r>
                      <a:r>
                        <a:rPr lang="bg-BG" baseline="0" dirty="0" smtClean="0"/>
                        <a:t> </a:t>
                      </a:r>
                      <a:r>
                        <a:rPr lang="bg-BG" dirty="0" smtClean="0"/>
                        <a:t>горен</a:t>
                      </a:r>
                      <a:r>
                        <a:rPr lang="bg-BG" baseline="0" dirty="0" smtClean="0"/>
                        <a:t> и </a:t>
                      </a:r>
                      <a:r>
                        <a:rPr lang="bg-BG" dirty="0" smtClean="0"/>
                        <a:t>долен индекс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ins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и 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del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съответно вмъкнат и изтрит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mark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маркиран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code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текст представляващ компютърен текст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err="1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blockquote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цитат</a:t>
                      </a:r>
                      <a:r>
                        <a:rPr lang="bg-BG" baseline="0" dirty="0" smtClean="0"/>
                        <a:t> от друг източник</a:t>
                      </a:r>
                      <a:endParaRPr lang="bg-BG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</a:t>
                      </a:r>
                      <a:r>
                        <a:rPr lang="en-US" sz="1800" dirty="0" smtClean="0">
                          <a:solidFill>
                            <a:srgbClr val="A0414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cite</a:t>
                      </a: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&gt;</a:t>
                      </a:r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заглавие</a:t>
                      </a:r>
                      <a:r>
                        <a:rPr lang="bg-BG" baseline="0" dirty="0" smtClean="0"/>
                        <a:t> на произведение (книга, филм, картина и др.)</a:t>
                      </a:r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Структуриране на текст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bg-BG" b="1" dirty="0">
                <a:solidFill>
                  <a:schemeClr val="accent3"/>
                </a:solidFill>
              </a:rPr>
              <a:t>ДЕМОНСТРАЦИЯ </a:t>
            </a:r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5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Хипервръзки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4125" y="1124744"/>
            <a:ext cx="11558400" cy="5230800"/>
          </a:xfrm>
        </p:spPr>
        <p:txBody>
          <a:bodyPr/>
          <a:lstStyle/>
          <a:p>
            <a:r>
              <a:rPr lang="bg-BG" sz="2800" dirty="0" smtClean="0"/>
              <a:t>Хипервръзка</a:t>
            </a:r>
          </a:p>
          <a:p>
            <a:pPr lvl="1"/>
            <a:r>
              <a:rPr lang="bg-BG" sz="2400" dirty="0" smtClean="0"/>
              <a:t>Препратка към друг документ или конкретна част от настоящия</a:t>
            </a:r>
          </a:p>
          <a:p>
            <a:pPr lvl="1"/>
            <a:r>
              <a:rPr lang="bg-BG" sz="2400" dirty="0" smtClean="0"/>
              <a:t>Декларира </a:t>
            </a:r>
            <a:r>
              <a:rPr lang="bg-BG" sz="2400" dirty="0"/>
              <a:t>се с тага 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4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400" dirty="0"/>
          </a:p>
          <a:p>
            <a:r>
              <a:rPr lang="ru-RU" sz="2800" dirty="0" smtClean="0"/>
              <a:t>Примери</a:t>
            </a:r>
            <a:endParaRPr lang="en-US" sz="2000" dirty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http://www.google.bg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отиди в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Google</a:t>
            </a:r>
            <a:r>
              <a:rPr lang="bg-BG" sz="2000" dirty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bg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en-US" sz="2000" dirty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bg-BG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="http://www.david.bg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="_blank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отвори нова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../../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folder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относителен път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page.html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bg-BG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една важна страница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важна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#block</a:t>
            </a:r>
            <a:r>
              <a:rPr lang="ru-RU" sz="20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bg-BG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линк към част от същата страница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&lt;/</a:t>
            </a:r>
            <a:r>
              <a:rPr lang="ru-RU" sz="2000" dirty="0" smtClean="0">
                <a:solidFill>
                  <a:srgbClr val="A0414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а</a:t>
            </a:r>
            <a:r>
              <a:rPr lang="ru-RU" sz="2000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sz="2000" dirty="0" smtClean="0">
              <a:solidFill>
                <a:srgbClr val="0000FF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13800856" y="306896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Хипервръзки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&lt;!-- </a:t>
            </a:r>
            <a:r>
              <a:rPr lang="bg-BG" b="1" dirty="0">
                <a:solidFill>
                  <a:schemeClr val="accent3"/>
                </a:solidFill>
              </a:rPr>
              <a:t>ДЕМОНСТРАЦИЯ </a:t>
            </a:r>
            <a:r>
              <a:rPr lang="bg-BG" b="1" dirty="0" smtClean="0">
                <a:solidFill>
                  <a:schemeClr val="accent3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--&gt;</a:t>
            </a:r>
            <a:endParaRPr lang="en-US" b="1" dirty="0">
              <a:solidFill>
                <a:schemeClr val="accent3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55&quot;&gt;&lt;/object&gt;&lt;object type=&quot;2&quot; unique_id=&quot;10156&quot;&gt;&lt;object type=&quot;3&quot; unique_id=&quot;10157&quot;&gt;&lt;property id=&quot;20148&quot; value=&quot;5&quot;/&gt;&lt;property id=&quot;20300&quot; value=&quot;Slide 1 - &amp;quot;Курс по уеб програмиране&amp;quot;&quot;/&gt;&lt;property id=&quot;20307&quot; value=&quot;293&quot;/&gt;&lt;/object&gt;&lt;object type=&quot;3&quot; unique_id=&quot;10158&quot;&gt;&lt;property id=&quot;20148&quot; value=&quot;5&quot;/&gt;&lt;property id=&quot;20300&quot; value=&quot;Slide 2 - &amp;quot;Структуриране на текст&amp;quot;&quot;/&gt;&lt;property id=&quot;20307&quot; value=&quot;264&quot;/&gt;&lt;/object&gt;&lt;object type=&quot;3&quot; unique_id=&quot;10159&quot;&gt;&lt;property id=&quot;20148&quot; value=&quot;5&quot;/&gt;&lt;property id=&quot;20300&quot; value=&quot;Slide 3 - &amp;quot;Структуриране на текст&amp;quot;&quot;/&gt;&lt;property id=&quot;20307&quot; value=&quot;267&quot;/&gt;&lt;/object&gt;&lt;object type=&quot;3&quot; unique_id=&quot;10160&quot;&gt;&lt;property id=&quot;20148&quot; value=&quot;5&quot;/&gt;&lt;property id=&quot;20300&quot; value=&quot;Slide 4 - &amp;quot;Структуриране на текст&amp;quot;&quot;/&gt;&lt;property id=&quot;20307&quot; value=&quot;329&quot;/&gt;&lt;/object&gt;&lt;object type=&quot;3&quot; unique_id=&quot;10161&quot;&gt;&lt;property id=&quot;20148&quot; value=&quot;5&quot;/&gt;&lt;property id=&quot;20300&quot; value=&quot;Slide 5 - &amp;quot;Структуриране на текст&amp;quot;&quot;/&gt;&lt;property id=&quot;20307&quot; value=&quot;330&quot;/&gt;&lt;/object&gt;&lt;object type=&quot;3&quot; unique_id=&quot;10162&quot;&gt;&lt;property id=&quot;20148&quot; value=&quot;5&quot;/&gt;&lt;property id=&quot;20300&quot; value=&quot;Slide 6 - &amp;quot;Структуриране на текст&amp;quot;&quot;/&gt;&lt;property id=&quot;20307&quot; value=&quot;265&quot;/&gt;&lt;/object&gt;&lt;object type=&quot;3&quot; unique_id=&quot;10163&quot;&gt;&lt;property id=&quot;20148&quot; value=&quot;5&quot;/&gt;&lt;property id=&quot;20300&quot; value=&quot;Slide 7 - &amp;quot;Структуриране на текст&amp;quot;&quot;/&gt;&lt;property id=&quot;20307&quot; value=&quot;314&quot;/&gt;&lt;/object&gt;&lt;object type=&quot;3&quot; unique_id=&quot;10164&quot;&gt;&lt;property id=&quot;20148&quot; value=&quot;5&quot;/&gt;&lt;property id=&quot;20300&quot; value=&quot;Slide 8 - &amp;quot;Хипервръзки&amp;quot;&quot;/&gt;&lt;property id=&quot;20307&quot; value=&quot;266&quot;/&gt;&lt;/object&gt;&lt;object type=&quot;3&quot; unique_id=&quot;10165&quot;&gt;&lt;property id=&quot;20148&quot; value=&quot;5&quot;/&gt;&lt;property id=&quot;20300&quot; value=&quot;Slide 9 - &amp;quot;Хипервръзки&amp;quot;&quot;/&gt;&lt;property id=&quot;20307&quot; value=&quot;316&quot;/&gt;&lt;/object&gt;&lt;object type=&quot;3&quot; unique_id=&quot;10166&quot;&gt;&lt;property id=&quot;20148&quot; value=&quot;5&quot;/&gt;&lt;property id=&quot;20300&quot; value=&quot;Slide 10 - &amp;quot;Изображения&amp;quot;&quot;/&gt;&lt;property id=&quot;20307&quot; value=&quot;269&quot;/&gt;&lt;/object&gt;&lt;object type=&quot;3&quot; unique_id=&quot;10167&quot;&gt;&lt;property id=&quot;20148&quot; value=&quot;5&quot;/&gt;&lt;property id=&quot;20300&quot; value=&quot;Slide 11 - &amp;quot;Изображения&amp;quot;&quot;/&gt;&lt;property id=&quot;20307&quot; value=&quot;317&quot;/&gt;&lt;/object&gt;&lt;object type=&quot;3&quot; unique_id=&quot;10168&quot;&gt;&lt;property id=&quot;20148&quot; value=&quot;5&quot;/&gt;&lt;property id=&quot;20300&quot; value=&quot;Slide 12 - &amp;quot;Таблици&amp;quot;&quot;/&gt;&lt;property id=&quot;20307&quot; value=&quot;270&quot;/&gt;&lt;/object&gt;&lt;object type=&quot;3&quot; unique_id=&quot;10169&quot;&gt;&lt;property id=&quot;20148&quot; value=&quot;5&quot;/&gt;&lt;property id=&quot;20300&quot; value=&quot;Slide 13 - &amp;quot;Таблици&amp;quot;&quot;/&gt;&lt;property id=&quot;20307&quot; value=&quot;313&quot;/&gt;&lt;/object&gt;&lt;object type=&quot;3&quot; unique_id=&quot;10170&quot;&gt;&lt;property id=&quot;20148&quot; value=&quot;5&quot;/&gt;&lt;property id=&quot;20300&quot; value=&quot;Slide 14 - &amp;quot;Таблици&amp;quot;&quot;/&gt;&lt;property id=&quot;20307&quot; value=&quot;312&quot;/&gt;&lt;/object&gt;&lt;object type=&quot;3&quot; unique_id=&quot;10171&quot;&gt;&lt;property id=&quot;20148&quot; value=&quot;5&quot;/&gt;&lt;property id=&quot;20300&quot; value=&quot;Slide 15 - &amp;quot;Таблици&amp;quot;&quot;/&gt;&lt;property id=&quot;20307&quot; value=&quot;318&quot;/&gt;&lt;/object&gt;&lt;object type=&quot;3&quot; unique_id=&quot;10172&quot;&gt;&lt;property id=&quot;20148&quot; value=&quot;5&quot;/&gt;&lt;property id=&quot;20300&quot; value=&quot;Slide 16 - &amp;quot;Списъци&amp;quot;&quot;/&gt;&lt;property id=&quot;20307&quot; value=&quot;275&quot;/&gt;&lt;/object&gt;&lt;object type=&quot;3&quot; unique_id=&quot;10173&quot;&gt;&lt;property id=&quot;20148&quot; value=&quot;5&quot;/&gt;&lt;property id=&quot;20300&quot; value=&quot;Slide 17 - &amp;quot;Списъци&amp;quot;&quot;/&gt;&lt;property id=&quot;20307&quot; value=&quot;276&quot;/&gt;&lt;/object&gt;&lt;object type=&quot;3&quot; unique_id=&quot;10174&quot;&gt;&lt;property id=&quot;20148&quot; value=&quot;5&quot;/&gt;&lt;property id=&quot;20300&quot; value=&quot;Slide 18 - &amp;quot;Списъци&amp;quot;&quot;/&gt;&lt;property id=&quot;20307&quot; value=&quot;277&quot;/&gt;&lt;/object&gt;&lt;object type=&quot;3&quot; unique_id=&quot;10175&quot;&gt;&lt;property id=&quot;20148&quot; value=&quot;5&quot;/&gt;&lt;property id=&quot;20300&quot; value=&quot;Slide 19 - &amp;quot;Списъци&amp;quot;&quot;/&gt;&lt;property id=&quot;20307&quot; value=&quot;319&quot;/&gt;&lt;/object&gt;&lt;object type=&quot;3&quot; unique_id=&quot;10176&quot;&gt;&lt;property id=&quot;20148&quot; value=&quot;5&quot;/&gt;&lt;property id=&quot;20300&quot; value=&quot;Slide 20 - &amp;quot;Форми&amp;quot;&quot;/&gt;&lt;property id=&quot;20307&quot; value=&quot;278&quot;/&gt;&lt;/object&gt;&lt;object type=&quot;3&quot; unique_id=&quot;10177&quot;&gt;&lt;property id=&quot;20148&quot; value=&quot;5&quot;/&gt;&lt;property id=&quot;20300&quot; value=&quot;Slide 21 - &amp;quot;Форми&amp;quot;&quot;/&gt;&lt;property id=&quot;20307&quot; value=&quot;279&quot;/&gt;&lt;/object&gt;&lt;object type=&quot;3&quot; unique_id=&quot;10178&quot;&gt;&lt;property id=&quot;20148&quot; value=&quot;5&quot;/&gt;&lt;property id=&quot;20300&quot; value=&quot;Slide 22 - &amp;quot;Форми&amp;quot;&quot;/&gt;&lt;property id=&quot;20307&quot; value=&quot;324&quot;/&gt;&lt;/object&gt;&lt;object type=&quot;3&quot; unique_id=&quot;10179&quot;&gt;&lt;property id=&quot;20148&quot; value=&quot;5&quot;/&gt;&lt;property id=&quot;20300&quot; value=&quot;Slide 23 - &amp;quot;Форми&amp;quot;&quot;/&gt;&lt;property id=&quot;20307&quot; value=&quot;268&quot;/&gt;&lt;/object&gt;&lt;object type=&quot;3&quot; unique_id=&quot;10180&quot;&gt;&lt;property id=&quot;20148&quot; value=&quot;5&quot;/&gt;&lt;property id=&quot;20300&quot; value=&quot;Slide 24 - &amp;quot;Форми&amp;quot;&quot;/&gt;&lt;property id=&quot;20307&quot; value=&quot;280&quot;/&gt;&lt;/object&gt;&lt;object type=&quot;3&quot; unique_id=&quot;10181&quot;&gt;&lt;property id=&quot;20148&quot; value=&quot;5&quot;/&gt;&lt;property id=&quot;20300&quot; value=&quot;Slide 25 - &amp;quot;Форми&amp;quot;&quot;/&gt;&lt;property id=&quot;20307&quot; value=&quot;325&quot;/&gt;&lt;/object&gt;&lt;object type=&quot;3&quot; unique_id=&quot;10182&quot;&gt;&lt;property id=&quot;20148&quot; value=&quot;5&quot;/&gt;&lt;property id=&quot;20300&quot; value=&quot;Slide 26 - &amp;quot;Форми&amp;quot;&quot;/&gt;&lt;property id=&quot;20307&quot; value=&quot;326&quot;/&gt;&lt;/object&gt;&lt;object type=&quot;3&quot; unique_id=&quot;10183&quot;&gt;&lt;property id=&quot;20148&quot; value=&quot;5&quot;/&gt;&lt;property id=&quot;20300&quot; value=&quot;Slide 27 - &amp;quot;Въведение в HTML 5&amp;quot;&quot;/&gt;&lt;property id=&quot;20307&quot; value=&quot;322&quot;/&gt;&lt;/object&gt;&lt;object type=&quot;3&quot; unique_id=&quot;10184&quot;&gt;&lt;property id=&quot;20148&quot; value=&quot;5&quot;/&gt;&lt;property id=&quot;20300&quot; value=&quot;Slide 28 - &amp;quot;Структуриране на страница&amp;quot;&quot;/&gt;&lt;property id=&quot;20307&quot; value=&quot;285&quot;/&gt;&lt;/object&gt;&lt;object type=&quot;3&quot; unique_id=&quot;10185&quot;&gt;&lt;property id=&quot;20148&quot; value=&quot;5&quot;/&gt;&lt;property id=&quot;20300&quot; value=&quot;Slide 29 - &amp;quot;Структуриране на страница&amp;quot;&quot;/&gt;&lt;property id=&quot;20307&quot; value=&quot;286&quot;/&gt;&lt;/object&gt;&lt;object type=&quot;3&quot; unique_id=&quot;10186&quot;&gt;&lt;property id=&quot;20148&quot; value=&quot;5&quot;/&gt;&lt;property id=&quot;20300&quot; value=&quot;Slide 30 - &amp;quot;Форми и валидиране&amp;quot;&quot;/&gt;&lt;property id=&quot;20307&quot; value=&quot;287&quot;/&gt;&lt;/object&gt;&lt;object type=&quot;3&quot; unique_id=&quot;10187&quot;&gt;&lt;property id=&quot;20148&quot; value=&quot;5&quot;/&gt;&lt;property id=&quot;20300&quot; value=&quot;Slide 31 - &amp;quot;Форми и валидиране&amp;quot;&quot;/&gt;&lt;property id=&quot;20307&quot; value=&quot;327&quot;/&gt;&lt;/object&gt;&lt;object type=&quot;3&quot; unique_id=&quot;10188&quot;&gt;&lt;property id=&quot;20148&quot; value=&quot;5&quot;/&gt;&lt;property id=&quot;20300&quot; value=&quot;Slide 32 - &amp;quot;Форми и валидиране&amp;quot;&quot;/&gt;&lt;property id=&quot;20307&quot; value=&quot;288&quot;/&gt;&lt;/object&gt;&lt;object type=&quot;3&quot; unique_id=&quot;10189&quot;&gt;&lt;property id=&quot;20148&quot; value=&quot;5&quot;/&gt;&lt;property id=&quot;20300&quot; value=&quot;Slide 33 - &amp;quot;Аудио и видео&amp;quot;&quot;/&gt;&lt;property id=&quot;20307&quot; value=&quot;289&quot;/&gt;&lt;/object&gt;&lt;object type=&quot;3&quot; unique_id=&quot;10190&quot;&gt;&lt;property id=&quot;20148&quot; value=&quot;5&quot;/&gt;&lt;property id=&quot;20300&quot; value=&quot;Slide 34 - &amp;quot;Аудио и видео&amp;quot;&quot;/&gt;&lt;property id=&quot;20307&quot; value=&quot;290&quot;/&gt;&lt;/object&gt;&lt;object type=&quot;3&quot; unique_id=&quot;10191&quot;&gt;&lt;property id=&quot;20148&quot; value=&quot;5&quot;/&gt;&lt;property id=&quot;20300&quot; value=&quot;Slide 35 - &amp;quot;Въведение в HTML 5&amp;quot;&quot;/&gt;&lt;property id=&quot;20307&quot; value=&quot;328&quot;/&gt;&lt;/object&gt;&lt;object type=&quot;3&quot; unique_id=&quot;10192&quot;&gt;&lt;property id=&quot;20148&quot; value=&quot;5&quot;/&gt;&lt;property id=&quot;20300&quot; value=&quot;Slide 36 - &amp;quot;Въпроси?&amp;quot;&quot;/&gt;&lt;property id=&quot;20307&quot; value=&quot;297&quot;/&gt;&lt;/object&gt;&lt;object type=&quot;3&quot; unique_id=&quot;10193&quot;&gt;&lt;property id=&quot;20148&quot; value=&quot;5&quot;/&gt;&lt;property id=&quot;20300&quot; value=&quot;Slide 37 - &amp;quot;Благодаря!&amp;quot;&quot;/&gt;&lt;property id=&quot;20307&quot; value=&quot;30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ДАВИД академия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- Примерна презентация.pptx" id="{23DCDE6A-5958-49E8-8217-5BF567850D9F}" vid="{683FA731-7B0E-4E5A-BA82-DE0B28A95F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2014</Template>
  <TotalTime>2329</TotalTime>
  <Words>1694</Words>
  <Application>Microsoft Office PowerPoint</Application>
  <PresentationFormat>Widescreen</PresentationFormat>
  <Paragraphs>309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Century Gothic</vt:lpstr>
      <vt:lpstr>Consolas</vt:lpstr>
      <vt:lpstr>Segoe UI</vt:lpstr>
      <vt:lpstr>Segoe WP Black</vt:lpstr>
      <vt:lpstr>ДАВИД академия 2014</vt:lpstr>
      <vt:lpstr>Курс по уеб програмиране</vt:lpstr>
      <vt:lpstr>Структуриране на текст</vt:lpstr>
      <vt:lpstr>Структуриране на текст</vt:lpstr>
      <vt:lpstr>Структуриране на текст</vt:lpstr>
      <vt:lpstr>Структуриране на текст</vt:lpstr>
      <vt:lpstr>Структуриране на текст</vt:lpstr>
      <vt:lpstr>Структуриране на текст</vt:lpstr>
      <vt:lpstr>Хипервръзки</vt:lpstr>
      <vt:lpstr>Хипервръзки</vt:lpstr>
      <vt:lpstr>Изображения</vt:lpstr>
      <vt:lpstr>Изображения</vt:lpstr>
      <vt:lpstr>Таблици</vt:lpstr>
      <vt:lpstr>Таблици</vt:lpstr>
      <vt:lpstr>Таблици</vt:lpstr>
      <vt:lpstr>Таблици</vt:lpstr>
      <vt:lpstr>Списъци</vt:lpstr>
      <vt:lpstr>Списъци</vt:lpstr>
      <vt:lpstr>Списъци</vt:lpstr>
      <vt:lpstr>Списъци</vt:lpstr>
      <vt:lpstr>Форми</vt:lpstr>
      <vt:lpstr>Форми</vt:lpstr>
      <vt:lpstr>Форми</vt:lpstr>
      <vt:lpstr>Форми</vt:lpstr>
      <vt:lpstr>Форми</vt:lpstr>
      <vt:lpstr>Форми</vt:lpstr>
      <vt:lpstr>Форми</vt:lpstr>
      <vt:lpstr>Въведение в HTML 5</vt:lpstr>
      <vt:lpstr>Структуриране на страница</vt:lpstr>
      <vt:lpstr>Структуриране на страница</vt:lpstr>
      <vt:lpstr>Форми и валидиране</vt:lpstr>
      <vt:lpstr>Форми и валидиране</vt:lpstr>
      <vt:lpstr>Форми и валидиране</vt:lpstr>
      <vt:lpstr>Аудио и видео</vt:lpstr>
      <vt:lpstr>Аудио и видео</vt:lpstr>
      <vt:lpstr>Въведение в HTML 5</vt:lpstr>
      <vt:lpstr>Въпроси?</vt:lpstr>
      <vt:lpstr>Благодаря!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уеб програмиране</dc:title>
  <dc:creator>Todor Pashov; Valery Dachev</dc:creator>
  <cp:lastModifiedBy>Nikolai Halachev</cp:lastModifiedBy>
  <cp:revision>337</cp:revision>
  <dcterms:created xsi:type="dcterms:W3CDTF">2014-04-11T09:43:14Z</dcterms:created>
  <dcterms:modified xsi:type="dcterms:W3CDTF">2015-12-11T09:04:10Z</dcterms:modified>
</cp:coreProperties>
</file>