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6"/>
  </p:notesMasterIdLst>
  <p:sldIdLst>
    <p:sldId id="293" r:id="rId2"/>
    <p:sldId id="349" r:id="rId3"/>
    <p:sldId id="352" r:id="rId4"/>
    <p:sldId id="390" r:id="rId5"/>
    <p:sldId id="389" r:id="rId6"/>
    <p:sldId id="391" r:id="rId7"/>
    <p:sldId id="397" r:id="rId8"/>
    <p:sldId id="392" r:id="rId9"/>
    <p:sldId id="394" r:id="rId10"/>
    <p:sldId id="393" r:id="rId11"/>
    <p:sldId id="395" r:id="rId12"/>
    <p:sldId id="399" r:id="rId13"/>
    <p:sldId id="396" r:id="rId14"/>
    <p:sldId id="413" r:id="rId15"/>
    <p:sldId id="355" r:id="rId16"/>
    <p:sldId id="357" r:id="rId17"/>
    <p:sldId id="378" r:id="rId18"/>
    <p:sldId id="376" r:id="rId19"/>
    <p:sldId id="362" r:id="rId20"/>
    <p:sldId id="381" r:id="rId21"/>
    <p:sldId id="384" r:id="rId22"/>
    <p:sldId id="356" r:id="rId23"/>
    <p:sldId id="358" r:id="rId24"/>
    <p:sldId id="359" r:id="rId25"/>
    <p:sldId id="361" r:id="rId26"/>
    <p:sldId id="363" r:id="rId27"/>
    <p:sldId id="364" r:id="rId28"/>
    <p:sldId id="365" r:id="rId29"/>
    <p:sldId id="366" r:id="rId30"/>
    <p:sldId id="367" r:id="rId31"/>
    <p:sldId id="368" r:id="rId32"/>
    <p:sldId id="388" r:id="rId33"/>
    <p:sldId id="398" r:id="rId34"/>
    <p:sldId id="371" r:id="rId35"/>
    <p:sldId id="377" r:id="rId36"/>
    <p:sldId id="373" r:id="rId37"/>
    <p:sldId id="380" r:id="rId38"/>
    <p:sldId id="379" r:id="rId39"/>
    <p:sldId id="374" r:id="rId40"/>
    <p:sldId id="383" r:id="rId41"/>
    <p:sldId id="385" r:id="rId42"/>
    <p:sldId id="387" r:id="rId43"/>
    <p:sldId id="338" r:id="rId44"/>
    <p:sldId id="340" r:id="rId45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D7DA41C1-EEC4-4B1E-8169-CC07DD840D2C}">
          <p14:sldIdLst>
            <p14:sldId id="293"/>
            <p14:sldId id="349"/>
          </p14:sldIdLst>
        </p14:section>
        <p14:section name="Функции (продължение)" id="{8A7140F3-3599-4328-A471-B11918FABC10}">
          <p14:sldIdLst>
            <p14:sldId id="352"/>
            <p14:sldId id="390"/>
            <p14:sldId id="389"/>
            <p14:sldId id="391"/>
            <p14:sldId id="397"/>
            <p14:sldId id="392"/>
            <p14:sldId id="394"/>
            <p14:sldId id="393"/>
            <p14:sldId id="395"/>
            <p14:sldId id="399"/>
            <p14:sldId id="396"/>
            <p14:sldId id="413"/>
          </p14:sldIdLst>
        </p14:section>
        <p14:section name="Масиви" id="{7D789959-5B19-4011-A993-DBF38C244352}">
          <p14:sldIdLst>
            <p14:sldId id="355"/>
            <p14:sldId id="357"/>
            <p14:sldId id="378"/>
            <p14:sldId id="376"/>
            <p14:sldId id="362"/>
            <p14:sldId id="381"/>
            <p14:sldId id="384"/>
            <p14:sldId id="356"/>
            <p14:sldId id="358"/>
            <p14:sldId id="359"/>
            <p14:sldId id="361"/>
            <p14:sldId id="363"/>
            <p14:sldId id="364"/>
            <p14:sldId id="365"/>
            <p14:sldId id="366"/>
            <p14:sldId id="367"/>
            <p14:sldId id="368"/>
            <p14:sldId id="388"/>
            <p14:sldId id="398"/>
          </p14:sldIdLst>
        </p14:section>
        <p14:section name="Асоциативни масиви" id="{12003B13-BE97-4675-A7DC-E973A4755074}">
          <p14:sldIdLst>
            <p14:sldId id="371"/>
            <p14:sldId id="377"/>
            <p14:sldId id="373"/>
            <p14:sldId id="380"/>
            <p14:sldId id="379"/>
            <p14:sldId id="374"/>
            <p14:sldId id="383"/>
            <p14:sldId id="385"/>
            <p14:sldId id="387"/>
          </p14:sldIdLst>
        </p14:section>
        <p14:section name="Край" id="{4A096E73-50D1-478E-9C31-09A109888C03}">
          <p14:sldIdLst>
            <p14:sldId id="338"/>
            <p14:sldId id="34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A31515"/>
    <a:srgbClr val="008000"/>
    <a:srgbClr val="8FC78F"/>
    <a:srgbClr val="800000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81229" autoAdjust="0"/>
  </p:normalViewPr>
  <p:slideViewPr>
    <p:cSldViewPr>
      <p:cViewPr>
        <p:scale>
          <a:sx n="100" d="100"/>
          <a:sy n="100" d="100"/>
        </p:scale>
        <p:origin x="564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0BECF-6E25-4FA2-AAE7-96F1287C9AA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15F6A-B284-4AC1-AD58-08FB4962E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9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11"/>
          <p:cNvSpPr txBox="1"/>
          <p:nvPr userDrawn="1"/>
        </p:nvSpPr>
        <p:spPr>
          <a:xfrm>
            <a:off x="8770055" y="5735364"/>
            <a:ext cx="3595638" cy="704396"/>
          </a:xfrm>
          <a:prstGeom prst="rect">
            <a:avLst/>
          </a:prstGeom>
          <a:noFill/>
        </p:spPr>
        <p:txBody>
          <a:bodyPr wrap="square"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93D9"/>
                </a:solidFill>
                <a:latin typeface="Segoe WP Black" pitchFamily="34" charset="0"/>
              </a:rPr>
              <a:t>2015/2016</a:t>
            </a:r>
            <a:endParaRPr lang="bg-BG" sz="4000" dirty="0">
              <a:solidFill>
                <a:srgbClr val="0093D9"/>
              </a:solidFill>
              <a:latin typeface="Segoe WP Black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bg-BG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acad@david.bg" TargetMode="External"/><Relationship Id="rId2" Type="http://schemas.openxmlformats.org/officeDocument/2006/relationships/hyperlink" Target="mailto:halachev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acebook.com/DavidAcademy" TargetMode="External"/><Relationship Id="rId5" Type="http://schemas.openxmlformats.org/officeDocument/2006/relationships/hyperlink" Target="https://twitter.com/david_academy" TargetMode="External"/><Relationship Id="rId4" Type="http://schemas.openxmlformats.org/officeDocument/2006/relationships/hyperlink" Target="http://acad.david.b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</a:t>
            </a:r>
            <a:r>
              <a:rPr lang="ru-RU" sz="2800" dirty="0" smtClean="0"/>
              <a:t>№</a:t>
            </a:r>
            <a:r>
              <a:rPr lang="en-US" dirty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JavaScript (</a:t>
            </a:r>
            <a:r>
              <a:rPr lang="bg-BG" dirty="0" smtClean="0"/>
              <a:t>част</a:t>
            </a:r>
            <a:r>
              <a:rPr lang="en-US" smtClean="0"/>
              <a:t> </a:t>
            </a:r>
            <a:r>
              <a:rPr lang="en-US" smtClean="0"/>
              <a:t>3)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подадената като </a:t>
            </a:r>
            <a:r>
              <a:rPr lang="bg-BG" sz="2400" dirty="0"/>
              <a:t>аргумент функция </a:t>
            </a:r>
            <a:r>
              <a:rPr lang="bg-BG" sz="2400" dirty="0" smtClean="0"/>
              <a:t>да се изпълнява </a:t>
            </a:r>
            <a:r>
              <a:rPr lang="bg-BG" sz="2400" b="1" dirty="0" smtClean="0"/>
              <a:t>еднократно след </a:t>
            </a:r>
            <a:r>
              <a:rPr lang="bg-BG" sz="2400" dirty="0" smtClean="0"/>
              <a:t>посочен интервал от време </a:t>
            </a:r>
            <a:r>
              <a:rPr lang="bg-BG" sz="2400" dirty="0"/>
              <a:t>и връща идентификатор на таймера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милисекунди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след 10 секунди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 </a:t>
            </a:r>
            <a:r>
              <a:rPr lang="en-US" sz="20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конзолата ще се появява ред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„Хоп!“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timeoutTimerId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{ console.log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Хоп!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},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1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237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отказва еднократното извикване указано от посочения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timeoutTimerId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38962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Връщане на функции като резултат от други функции</a:t>
            </a:r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getFunctionForOperation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(op)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(op)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(a, b) {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+ b; };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(a, b) {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b;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006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Връщане на функции като резултат от други функции</a:t>
            </a:r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1"/>
            <a:r>
              <a:rPr lang="bg-BG" sz="2400" dirty="0" smtClean="0"/>
              <a:t>Функциите позволяват </a:t>
            </a:r>
            <a:r>
              <a:rPr lang="bg-BG" sz="2400" b="1" dirty="0" smtClean="0"/>
              <a:t>затваряне (</a:t>
            </a:r>
            <a:r>
              <a:rPr lang="en-US" sz="2400" b="1" dirty="0" smtClean="0"/>
              <a:t>closure)</a:t>
            </a:r>
            <a:r>
              <a:rPr lang="bg-BG" sz="2400" dirty="0" smtClean="0"/>
              <a:t> – запазване областта на видимост (свободни, нелокални променливи) – функцията работи в своя </a:t>
            </a:r>
            <a:r>
              <a:rPr lang="bg-BG" sz="2400" b="1" dirty="0" smtClean="0"/>
              <a:t>лексикален</a:t>
            </a:r>
            <a:r>
              <a:rPr lang="en-US" sz="2400" b="1" dirty="0" smtClean="0"/>
              <a:t> </a:t>
            </a:r>
            <a:r>
              <a:rPr lang="bg-BG" sz="2400" b="1" dirty="0" smtClean="0"/>
              <a:t>обсег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getTextFunc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Курс по програмиране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name;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getTextFunc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alert(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func.call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0557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Функцията </a:t>
            </a:r>
            <a:r>
              <a:rPr lang="en-US" sz="28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Изпълнява</a:t>
            </a:r>
            <a:r>
              <a:rPr lang="en-US" sz="2400" dirty="0" smtClean="0"/>
              <a:t> JavaScript </a:t>
            </a:r>
            <a:r>
              <a:rPr lang="bg-BG" sz="2400" dirty="0" smtClean="0"/>
              <a:t>код подаден като низов аргумент</a:t>
            </a:r>
          </a:p>
          <a:p>
            <a:pPr lvl="1"/>
            <a:r>
              <a:rPr lang="bg-BG" sz="2400" dirty="0" smtClean="0"/>
              <a:t>Кодът може да представлява променлива, израз, съждение или множество от съждения</a:t>
            </a:r>
          </a:p>
          <a:p>
            <a:pPr lvl="1"/>
            <a:r>
              <a:rPr lang="bg-BG" sz="2400" dirty="0" smtClean="0"/>
              <a:t>Функцията връща като резултат резултата от изпълнението на кода</a:t>
            </a: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4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</a:t>
            </a:r>
            <a:r>
              <a:rPr lang="bg-BG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code = prompt(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Въведете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JavaScript 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код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(code !== null &amp;&amp; code !==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(code);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alert(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Резултатът е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'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+ result);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„масив“?</a:t>
            </a:r>
          </a:p>
          <a:p>
            <a:pPr lvl="1"/>
            <a:r>
              <a:rPr lang="ru-RU" sz="2400" dirty="0"/>
              <a:t>Структура от </a:t>
            </a:r>
            <a:r>
              <a:rPr lang="ru-RU" sz="2400" dirty="0" smtClean="0"/>
              <a:t>данни, от тип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endParaRPr lang="ru-RU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Представлява м</a:t>
            </a:r>
            <a:r>
              <a:rPr lang="ru-RU" sz="2400" dirty="0" smtClean="0"/>
              <a:t>ножество </a:t>
            </a:r>
            <a:r>
              <a:rPr lang="ru-RU" sz="2400" dirty="0"/>
              <a:t>от </a:t>
            </a:r>
            <a:r>
              <a:rPr lang="ru-RU" sz="2400" dirty="0" smtClean="0"/>
              <a:t>стойности</a:t>
            </a:r>
          </a:p>
          <a:p>
            <a:pPr lvl="1"/>
            <a:r>
              <a:rPr lang="bg-BG" sz="2400" dirty="0" smtClean="0"/>
              <a:t>Само едно измерение</a:t>
            </a:r>
          </a:p>
          <a:p>
            <a:pPr lvl="1"/>
            <a:r>
              <a:rPr lang="bg-BG" sz="2400" dirty="0" smtClean="0"/>
              <a:t>Обръщението към всяка стойност става по </a:t>
            </a:r>
            <a:r>
              <a:rPr lang="bg-BG" sz="2400" b="1" dirty="0" smtClean="0"/>
              <a:t>номер</a:t>
            </a:r>
            <a:endParaRPr lang="bg-BG" sz="2400" dirty="0" smtClean="0"/>
          </a:p>
          <a:p>
            <a:pPr lvl="1"/>
            <a:r>
              <a:rPr lang="bg-BG" sz="2400" dirty="0" smtClean="0"/>
              <a:t>Могат да бъдат добавяни и премахвани стойности</a:t>
            </a:r>
          </a:p>
          <a:p>
            <a:r>
              <a:rPr lang="bg-BG" sz="2800" dirty="0"/>
              <a:t>Характеристики на масивите в </a:t>
            </a:r>
            <a:r>
              <a:rPr lang="en-US" sz="2800" dirty="0"/>
              <a:t>JavaScript</a:t>
            </a:r>
            <a:endParaRPr lang="bg-BG" sz="2800" dirty="0"/>
          </a:p>
          <a:p>
            <a:pPr lvl="1"/>
            <a:r>
              <a:rPr lang="bg-BG" sz="2400" dirty="0"/>
              <a:t>Референтен тип данни</a:t>
            </a:r>
            <a:endParaRPr lang="ru-RU" sz="2400" b="1" dirty="0"/>
          </a:p>
          <a:p>
            <a:pPr lvl="1"/>
            <a:r>
              <a:rPr lang="bg-BG" sz="2400" dirty="0" smtClean="0"/>
              <a:t>Размерност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6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</a:t>
            </a:r>
            <a:endParaRPr lang="en-US" sz="2800" dirty="0" smtClean="0"/>
          </a:p>
          <a:p>
            <a:pPr lvl="1"/>
            <a:r>
              <a:rPr lang="bg-BG" sz="2400" dirty="0" smtClean="0"/>
              <a:t>С оператора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 smtClean="0">
                <a:highlight>
                  <a:srgbClr val="FFFFFF"/>
                </a:highlight>
              </a:rPr>
              <a:t>и думата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празен масив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големина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 с посочена големина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 от подадени стойности</a:t>
            </a:r>
            <a:endParaRPr lang="bg-BG" sz="2000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Array(2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3, 5, 7,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11)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64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В квадратни скоби се изброяват нула или повече стойности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масив от 5 прости числа и го запазва променлива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[2, 3, 5, 7, 11];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Взимане големината на масив</a:t>
            </a: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текущия брой елементи в масива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броя елементи в масива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primeNumbers.length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Достъпване на елемент от масив</a:t>
            </a:r>
          </a:p>
          <a:p>
            <a:pPr lvl="1"/>
            <a:r>
              <a:rPr lang="bg-BG" sz="2400" dirty="0" smtClean="0"/>
              <a:t>След променлива или израз, който връща масива, в квадратни скоби се указва поредният номер (индексът) на елемента (броенето започва от 0)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елемента с индекс 3 (т.е. 4-ти по ред)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[3]);</a:t>
            </a:r>
          </a:p>
        </p:txBody>
      </p:sp>
    </p:spTree>
    <p:extLst>
      <p:ext uri="{BB962C8B-B14F-4D97-AF65-F5344CB8AC3E}">
        <p14:creationId xmlns:p14="http://schemas.microsoft.com/office/powerpoint/2010/main" val="8503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Функции (продължение)</a:t>
            </a:r>
          </a:p>
          <a:p>
            <a:r>
              <a:rPr lang="bg-BG" sz="2800" dirty="0" smtClean="0"/>
              <a:t>Масиви</a:t>
            </a:r>
            <a:endParaRPr lang="bg-BG" sz="2800" dirty="0"/>
          </a:p>
          <a:p>
            <a:r>
              <a:rPr lang="bg-BG" sz="2800" dirty="0" smtClean="0"/>
              <a:t>Асоциативни масиви</a:t>
            </a:r>
          </a:p>
          <a:p>
            <a:r>
              <a:rPr lang="bg-BG" sz="2800" dirty="0" smtClean="0"/>
              <a:t>Обекти</a:t>
            </a:r>
            <a:endParaRPr lang="bg-BG" sz="2800" dirty="0"/>
          </a:p>
          <a:p>
            <a:r>
              <a:rPr lang="en-US" sz="2800" dirty="0"/>
              <a:t>Document Object Model (DOM)</a:t>
            </a:r>
            <a:endParaRPr lang="bg-BG" sz="2800" dirty="0"/>
          </a:p>
          <a:p>
            <a:r>
              <a:rPr lang="en-US" sz="2800" dirty="0"/>
              <a:t>jQuery</a:t>
            </a:r>
          </a:p>
        </p:txBody>
      </p:sp>
    </p:spTree>
    <p:extLst>
      <p:ext uri="{BB962C8B-B14F-4D97-AF65-F5344CB8AC3E}">
        <p14:creationId xmlns:p14="http://schemas.microsoft.com/office/powerpoint/2010/main" val="25504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Цикъл за обхождане на масив 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for…in</a:t>
            </a:r>
            <a:r>
              <a:rPr lang="bg-BG" sz="2800" dirty="0" smtClean="0"/>
              <a:t>)</a:t>
            </a:r>
          </a:p>
          <a:p>
            <a:pPr lvl="1"/>
            <a:r>
              <a:rPr lang="bg-BG" sz="2400" dirty="0" smtClean="0"/>
              <a:t>Обхожда </a:t>
            </a:r>
            <a:r>
              <a:rPr lang="bg-BG" sz="2400" b="1" dirty="0" smtClean="0"/>
              <a:t>изброимите</a:t>
            </a:r>
            <a:r>
              <a:rPr lang="en-US" sz="2400" b="1" dirty="0" smtClean="0"/>
              <a:t> </a:t>
            </a:r>
            <a:r>
              <a:rPr lang="bg-BG" sz="2400" dirty="0" smtClean="0"/>
              <a:t>елементи на масива</a:t>
            </a:r>
            <a:endParaRPr lang="en-US" sz="2400" dirty="0" smtClean="0"/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съждение-или-блок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console.log(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['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primeNumbers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Изтриване на елемент</a:t>
            </a:r>
            <a:r>
              <a:rPr lang="en-US" sz="2800" dirty="0" smtClean="0"/>
              <a:t> </a:t>
            </a:r>
            <a:r>
              <a:rPr lang="bg-BG" sz="2800" dirty="0" smtClean="0"/>
              <a:t>с оператора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Присвоява специалната стойност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задава стойност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undefined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 елемента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 индекс 3 (т.е. 4-ти по ред)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стойност към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добавя стойност към края на масива и връща новата му големина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.push(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primeNumbers.push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(13);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добавя стойност към </a:t>
            </a:r>
            <a:r>
              <a:rPr lang="bg-BG" sz="2400" dirty="0" smtClean="0"/>
              <a:t>началото на </a:t>
            </a:r>
            <a:r>
              <a:rPr lang="bg-BG" sz="2400" dirty="0"/>
              <a:t>масива и връща новата му </a:t>
            </a:r>
            <a:r>
              <a:rPr lang="bg-BG" sz="2400" dirty="0" smtClean="0"/>
              <a:t>големина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primeNumbers.unshift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(13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333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стойност от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премахва стойност от края на масива и връща стойността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.pop(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meNumber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primeNumbers.pop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shift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премахва стойност от началото на </a:t>
            </a:r>
            <a:r>
              <a:rPr lang="bg-BG" sz="2400" dirty="0"/>
              <a:t>масива и връща </a:t>
            </a:r>
            <a:r>
              <a:rPr lang="bg-BG" sz="2400" dirty="0" smtClean="0"/>
              <a:t>стойността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.shift(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meNumber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primeNumbers.shift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Добавяне/премахване на стойности от съществуващ 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splice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добавя/премахва стойности от масива и връща получилия се масив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.splice(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индекс, брой-елементи-за-премахване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премахва един (1) елемент от позиция 0 (началото) на масива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 добавя два елемента (1 и 2)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(0,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1,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премахва нула (0) елемента от позиция 3 на масива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 добавя един елемент (3)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два (2)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елемента от позиция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5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масива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primeNumbers.splice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2);</a:t>
            </a:r>
          </a:p>
        </p:txBody>
      </p:sp>
    </p:spTree>
    <p:extLst>
      <p:ext uri="{BB962C8B-B14F-4D97-AF65-F5344CB8AC3E}">
        <p14:creationId xmlns:p14="http://schemas.microsoft.com/office/powerpoint/2010/main" val="26183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Извличане на </a:t>
            </a:r>
            <a:r>
              <a:rPr lang="bg-BG" sz="2800" dirty="0" err="1" smtClean="0"/>
              <a:t>подмасив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slice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връща </a:t>
            </a:r>
            <a:r>
              <a:rPr lang="bg-BG" sz="2400" dirty="0" err="1" smtClean="0"/>
              <a:t>подмасив</a:t>
            </a:r>
            <a:r>
              <a:rPr lang="bg-BG" sz="2400" dirty="0" smtClean="0"/>
              <a:t> на съществуващ масив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.slice(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индекс-начало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x-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край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3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до края на масива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5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до елемента с индекс 7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подмасива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от елемента с индекс 5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до предпоследния елемент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someP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rimeNumbers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primeNumbers.slice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-1);</a:t>
            </a:r>
          </a:p>
        </p:txBody>
      </p:sp>
    </p:spTree>
    <p:extLst>
      <p:ext uri="{BB962C8B-B14F-4D97-AF65-F5344CB8AC3E}">
        <p14:creationId xmlns:p14="http://schemas.microsoft.com/office/powerpoint/2010/main" val="39808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Слепване на масиви</a:t>
            </a:r>
            <a:endParaRPr lang="en-US" sz="28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/>
              <a:t>– връща слепен от множество масиви масив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масив-1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масив-3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[, …]]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връща слят масив от прости числа, четни числа и числа на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Фибоначи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umbers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evenNumbers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fibonacciNumbers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573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Търсене в масив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indexOf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търси стойност в масива, като започва търсенето </a:t>
            </a:r>
            <a:r>
              <a:rPr lang="bg-BG" sz="2400" b="1" dirty="0" smtClean="0"/>
              <a:t>от началото </a:t>
            </a:r>
            <a:r>
              <a:rPr lang="bg-BG" sz="2400" dirty="0" smtClean="0"/>
              <a:t>(или посочен индекс) </a:t>
            </a:r>
            <a:r>
              <a:rPr lang="bg-BG" sz="2400" b="1" dirty="0" smtClean="0"/>
              <a:t>към края</a:t>
            </a:r>
            <a:r>
              <a:rPr lang="bg-BG" sz="2400" dirty="0" smtClean="0"/>
              <a:t>, </a:t>
            </a:r>
            <a:r>
              <a:rPr lang="bg-BG" sz="2400" dirty="0"/>
              <a:t>и връща нейния </a:t>
            </a:r>
            <a:r>
              <a:rPr lang="bg-BG" sz="2400" dirty="0" smtClean="0"/>
              <a:t>индекс (или -1, ако стойността не е намерена)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търси числото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масив от прости числа,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като започва от числото с индекс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indexOf2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(2, 3);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Търсене в масив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lastIndexOf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търси стойност в масива, като започва търсенето </a:t>
            </a:r>
            <a:r>
              <a:rPr lang="bg-BG" sz="2400" b="1" dirty="0" smtClean="0"/>
              <a:t>от края </a:t>
            </a:r>
            <a:r>
              <a:rPr lang="bg-BG" sz="2400" dirty="0" smtClean="0"/>
              <a:t>(или посочен индекс) </a:t>
            </a:r>
            <a:r>
              <a:rPr lang="bg-BG" sz="2400" b="1" dirty="0" smtClean="0"/>
              <a:t>към началото</a:t>
            </a:r>
            <a:r>
              <a:rPr lang="bg-BG" sz="2400" dirty="0" smtClean="0"/>
              <a:t>, </a:t>
            </a:r>
            <a:r>
              <a:rPr lang="bg-BG" sz="2400" dirty="0"/>
              <a:t>и връща нейния </a:t>
            </a:r>
            <a:r>
              <a:rPr lang="bg-BG" sz="2400" dirty="0" smtClean="0"/>
              <a:t>индекс (или -1, ако стойността не е намерена)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индекс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търси числото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отзад-напред в масив от прости числа,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като започва от числото с индекс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indexOf2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primeNumbers.lastIndexOf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(2, 3);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Други операции с масиви</a:t>
            </a:r>
            <a:endParaRPr lang="en-US" sz="2800" dirty="0"/>
          </a:p>
          <a:p>
            <a:pPr lvl="1"/>
            <a:r>
              <a:rPr lang="bg-BG" sz="2400" dirty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dirty="0"/>
              <a:t>– </a:t>
            </a:r>
            <a:r>
              <a:rPr lang="bg-BG" sz="2400" dirty="0" smtClean="0"/>
              <a:t>обръща масива отзад-напред</a:t>
            </a:r>
            <a:endParaRPr lang="en-US" sz="2400" dirty="0" smtClean="0"/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сортира масива (по подразбиране, като низове, или по подадено правило)</a:t>
            </a:r>
          </a:p>
          <a:p>
            <a:pPr lvl="1"/>
            <a:r>
              <a:rPr lang="bg-BG" sz="24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слива стойностите на масив в низ (по подразбиране със запетая или с подаден делител)</a:t>
            </a:r>
            <a:endParaRPr lang="en-US" sz="2400" dirty="0"/>
          </a:p>
          <a:p>
            <a:pPr lvl="2"/>
            <a:r>
              <a:rPr lang="bg-BG" sz="2000" dirty="0" smtClean="0"/>
              <a:t>Синтаксис</a:t>
            </a:r>
          </a:p>
          <a:p>
            <a:pPr marL="914400" lvl="2" indent="0">
              <a:buNone/>
            </a:pP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.join(</a:t>
            </a:r>
            <a:r>
              <a:rPr lang="en-US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делител</a:t>
            </a:r>
            <a:r>
              <a:rPr lang="en-US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bg-BG" sz="2000" i="1" dirty="0" smtClean="0"/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tags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Ябълки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Круши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Домати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Краставици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променлива записваме низ от всички думи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 масива разделени със запетая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displayText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tags.join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bg-BG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Наименованията на функциите </a:t>
            </a:r>
            <a:r>
              <a:rPr lang="bg-BG" sz="2800" dirty="0" smtClean="0"/>
              <a:t>са </a:t>
            </a:r>
            <a:r>
              <a:rPr lang="bg-BG" sz="2800" b="1" dirty="0" smtClean="0"/>
              <a:t>променливи</a:t>
            </a:r>
            <a:endParaRPr lang="bg-BG" sz="2800" b="1" dirty="0"/>
          </a:p>
          <a:p>
            <a:r>
              <a:rPr lang="bg-BG" sz="2800" dirty="0" smtClean="0"/>
              <a:t>Функциите са </a:t>
            </a:r>
            <a:r>
              <a:rPr lang="bg-BG" sz="2800" b="1" dirty="0" smtClean="0"/>
              <a:t>стойности </a:t>
            </a:r>
            <a:r>
              <a:rPr lang="bg-BG" sz="2800" dirty="0" smtClean="0"/>
              <a:t>(от тип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800" dirty="0" smtClean="0"/>
              <a:t>)</a:t>
            </a:r>
            <a:endParaRPr lang="bg-BG" sz="2800" dirty="0" smtClean="0"/>
          </a:p>
          <a:p>
            <a:r>
              <a:rPr lang="bg-BG" sz="2800" dirty="0" smtClean="0"/>
              <a:t>Функциите </a:t>
            </a:r>
            <a:r>
              <a:rPr lang="bg-BG" sz="2800" dirty="0"/>
              <a:t>могат да бъдат анонимни</a:t>
            </a:r>
            <a:r>
              <a:rPr lang="en-US" sz="2800" dirty="0"/>
              <a:t> (</a:t>
            </a:r>
            <a:r>
              <a:rPr lang="bg-BG" sz="2800" dirty="0"/>
              <a:t>без наименование</a:t>
            </a:r>
            <a:r>
              <a:rPr lang="bg-BG" sz="2800" dirty="0" smtClean="0"/>
              <a:t>)</a:t>
            </a:r>
            <a:endParaRPr lang="en-US" sz="2800" dirty="0" smtClean="0"/>
          </a:p>
          <a:p>
            <a:r>
              <a:rPr lang="bg-BG" sz="2800" dirty="0" smtClean="0"/>
              <a:t>Като </a:t>
            </a:r>
            <a:r>
              <a:rPr lang="bg-BG" sz="2800" dirty="0"/>
              <a:t>следствие, функциите могат да се</a:t>
            </a:r>
            <a:endParaRPr lang="en-US" sz="2800" dirty="0"/>
          </a:p>
          <a:p>
            <a:pPr lvl="1"/>
            <a:r>
              <a:rPr lang="bg-BG" sz="2400" dirty="0" smtClean="0"/>
              <a:t>съхраняват </a:t>
            </a:r>
            <a:r>
              <a:rPr lang="bg-BG" sz="2400" dirty="0"/>
              <a:t>в </a:t>
            </a:r>
            <a:r>
              <a:rPr lang="bg-BG" sz="2400" dirty="0" smtClean="0"/>
              <a:t>променливи</a:t>
            </a:r>
          </a:p>
          <a:p>
            <a:pPr lvl="1"/>
            <a:r>
              <a:rPr lang="bg-BG" sz="2400" dirty="0"/>
              <a:t>извикват с методите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bg-BG" sz="2400" dirty="0"/>
              <a:t>и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предават </a:t>
            </a:r>
            <a:r>
              <a:rPr lang="bg-BG" sz="2400" dirty="0"/>
              <a:t>като </a:t>
            </a:r>
            <a:r>
              <a:rPr lang="bg-BG" sz="2400" dirty="0" smtClean="0"/>
              <a:t>аргументи към </a:t>
            </a:r>
            <a:r>
              <a:rPr lang="bg-BG" sz="2400" dirty="0"/>
              <a:t>други функции</a:t>
            </a:r>
          </a:p>
          <a:p>
            <a:pPr lvl="1"/>
            <a:r>
              <a:rPr lang="bg-BG" sz="2400" dirty="0"/>
              <a:t>връщат като резултат от изпълнението на други функции</a:t>
            </a:r>
          </a:p>
          <a:p>
            <a:r>
              <a:rPr lang="bg-BG" sz="2800" dirty="0" smtClean="0"/>
              <a:t>Функциите могат да бъдат влагани </a:t>
            </a:r>
            <a:r>
              <a:rPr lang="en-US" sz="2800" dirty="0" smtClean="0"/>
              <a:t>(closures)</a:t>
            </a:r>
          </a:p>
          <a:p>
            <a:pPr lvl="1"/>
            <a:r>
              <a:rPr lang="bg-BG" sz="2400" dirty="0" smtClean="0"/>
              <a:t>Тялото на една функция може да съдържа други функции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274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Масиви от масиви (назъбени масиви)</a:t>
            </a:r>
          </a:p>
          <a:p>
            <a:pPr lvl="1"/>
            <a:r>
              <a:rPr lang="bg-BG" sz="2600" dirty="0" smtClean="0"/>
              <a:t>Масиви, стойностите в които са</a:t>
            </a:r>
            <a:r>
              <a:rPr lang="en-US" sz="2600" dirty="0" smtClean="0"/>
              <a:t> </a:t>
            </a:r>
            <a:r>
              <a:rPr lang="bg-BG" sz="2600" dirty="0" smtClean="0"/>
              <a:t>масиви</a:t>
            </a:r>
          </a:p>
          <a:p>
            <a:pPr lvl="1"/>
            <a:r>
              <a:rPr lang="bg-BG" sz="2600" dirty="0" smtClean="0"/>
              <a:t>Всеки масив в масива може да има</a:t>
            </a:r>
            <a:r>
              <a:rPr lang="en-US" sz="2600" dirty="0" smtClean="0"/>
              <a:t> </a:t>
            </a:r>
            <a:r>
              <a:rPr lang="bg-BG" sz="2600" dirty="0" smtClean="0"/>
              <a:t>различна големина</a:t>
            </a:r>
          </a:p>
          <a:p>
            <a:pPr lvl="1"/>
            <a:r>
              <a:rPr lang="bg-BG" sz="2600" dirty="0" smtClean="0"/>
              <a:t>Когато големината на всички масиви е еднаква, ефективно се получава двумерен масив</a:t>
            </a:r>
            <a:endParaRPr lang="en-US" sz="2600" dirty="0"/>
          </a:p>
          <a:p>
            <a:r>
              <a:rPr lang="bg-BG" sz="2800" dirty="0" smtClean="0"/>
              <a:t>Приложение на масивите от масиви</a:t>
            </a:r>
          </a:p>
          <a:p>
            <a:pPr lvl="1"/>
            <a:r>
              <a:rPr lang="bg-BG" sz="2600" dirty="0" smtClean="0"/>
              <a:t>Могат </a:t>
            </a:r>
            <a:r>
              <a:rPr lang="bg-BG" sz="2600" dirty="0"/>
              <a:t>да бъдат </a:t>
            </a:r>
            <a:r>
              <a:rPr lang="bg-BG" sz="2600" dirty="0" smtClean="0"/>
              <a:t>използвани за</a:t>
            </a:r>
            <a:br>
              <a:rPr lang="bg-BG" sz="2600" dirty="0" smtClean="0"/>
            </a:br>
            <a:r>
              <a:rPr lang="bg-BG" sz="2600" dirty="0" smtClean="0"/>
              <a:t>симулиране </a:t>
            </a:r>
            <a:r>
              <a:rPr lang="bg-BG" sz="2600" dirty="0"/>
              <a:t>на двумерни </a:t>
            </a:r>
            <a:r>
              <a:rPr lang="bg-BG" sz="2600" dirty="0" smtClean="0"/>
              <a:t>масиви</a:t>
            </a:r>
            <a:endParaRPr lang="en-US" sz="2600" dirty="0" smtClean="0"/>
          </a:p>
          <a:p>
            <a:pPr lvl="1"/>
            <a:r>
              <a:rPr lang="bg-BG" sz="2600" dirty="0" smtClean="0"/>
              <a:t>Съхранение на еднотипни (със</a:t>
            </a:r>
            <a:br>
              <a:rPr lang="bg-BG" sz="2600" dirty="0" smtClean="0"/>
            </a:br>
            <a:r>
              <a:rPr lang="bg-BG" sz="2600" dirty="0" smtClean="0"/>
              <a:t>сходен смисъл масиви) с различна</a:t>
            </a:r>
            <a:br>
              <a:rPr lang="bg-BG" sz="2600" dirty="0" smtClean="0"/>
            </a:br>
            <a:r>
              <a:rPr lang="bg-BG" sz="2600" dirty="0" smtClean="0"/>
              <a:t>големина</a:t>
            </a:r>
          </a:p>
        </p:txBody>
      </p:sp>
      <p:pic>
        <p:nvPicPr>
          <p:cNvPr id="4" name="Jagged Array" descr="http://i.stack.imgur.com/KDfn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37" y="3140968"/>
            <a:ext cx="4286664" cy="316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масив от масиви</a:t>
            </a:r>
            <a:endParaRPr lang="en-US" sz="2800" dirty="0" smtClean="0"/>
          </a:p>
          <a:p>
            <a:pPr lvl="1"/>
            <a:r>
              <a:rPr lang="bg-BG" sz="2400" dirty="0" smtClean="0"/>
              <a:t>Създаването става като на обикновен масив, но всяка от стойностите може да бъде новосъздаден масив, променлива или израз даващ като резултат масив</a:t>
            </a:r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масив от оценките на учениците в един клас,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като първият индекс е поредният номер на ученика (започващ от 0),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а вторият индекс е поредната оценка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studentMarks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[6, 6, 3, 5],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0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marksFromKeyboard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1,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marksFromKeyboard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– масив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existingMarks.concat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marksFromDatabase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 №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2,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добавяме от БД</a:t>
            </a:r>
            <a:b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Променливата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</a:t>
            </a:r>
            <a:endParaRPr lang="bg-BG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Съществува в тялото на всяка функция</a:t>
            </a:r>
          </a:p>
          <a:p>
            <a:pPr lvl="1"/>
            <a:r>
              <a:rPr lang="bg-BG" sz="2400" b="1" dirty="0" smtClean="0"/>
              <a:t>Прилича на </a:t>
            </a:r>
            <a:r>
              <a:rPr lang="bg-BG" sz="2400" dirty="0" smtClean="0"/>
              <a:t>масив от подадените на функцията аргументи</a:t>
            </a:r>
          </a:p>
          <a:p>
            <a:pPr lvl="1"/>
            <a:r>
              <a:rPr lang="bg-BG" sz="2400" dirty="0" smtClean="0"/>
              <a:t>Позволява реализирането на функции с произволен брой параметри</a:t>
            </a: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pushMany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(array)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bg-BG" sz="2400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arguments</a:t>
            </a:r>
            <a:r>
              <a:rPr lang="bg-BG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0)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array.push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(arguments[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}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Масиви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Променливата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</a:t>
            </a:r>
            <a:endParaRPr lang="bg-BG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</a:t>
            </a:r>
            <a:r>
              <a:rPr lang="en-US" sz="24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връща описание на </a:t>
            </a:r>
            <a:r>
              <a:rPr lang="bg-BG" sz="2400" b="1" dirty="0" smtClean="0"/>
              <a:t>извиканата </a:t>
            </a:r>
            <a:r>
              <a:rPr lang="bg-BG" sz="2400" dirty="0" smtClean="0"/>
              <a:t>функция</a:t>
            </a:r>
          </a:p>
          <a:p>
            <a:pPr lvl="1"/>
            <a:r>
              <a:rPr lang="bg-BG" sz="2400" dirty="0" smtClean="0"/>
              <a:t>Свойството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callee.caller</a:t>
            </a:r>
            <a:r>
              <a:rPr lang="en-US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/>
              <a:t>– </a:t>
            </a:r>
            <a:r>
              <a:rPr lang="bg-BG" sz="2400" dirty="0" smtClean="0"/>
              <a:t>връща описание на </a:t>
            </a:r>
            <a:r>
              <a:rPr lang="bg-BG" sz="2400" b="1" dirty="0" smtClean="0"/>
              <a:t>извикващата </a:t>
            </a:r>
            <a:r>
              <a:rPr lang="bg-BG" sz="2400" dirty="0" smtClean="0"/>
              <a:t>функция</a:t>
            </a: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 smtClean="0"/>
              <a:t> (</a:t>
            </a:r>
            <a:r>
              <a:rPr lang="bg-BG" sz="2400" dirty="0" smtClean="0"/>
              <a:t>свойството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 </a:t>
            </a:r>
            <a:r>
              <a:rPr lang="bg-BG" sz="2400" dirty="0" smtClean="0"/>
              <a:t>не се поддържа в </a:t>
            </a:r>
            <a:r>
              <a:rPr lang="en-US" sz="2400" dirty="0" smtClean="0"/>
              <a:t>Internet Explorer)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eyore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me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arguments.callee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they =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me.caller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console.log(they.name +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4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called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+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me.name);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pooh() {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eeyore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„асоциативен масив“?</a:t>
            </a:r>
          </a:p>
          <a:p>
            <a:pPr lvl="1"/>
            <a:r>
              <a:rPr lang="ru-RU" sz="2400" dirty="0"/>
              <a:t>Структура от данни, от тип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endParaRPr lang="ru-RU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/>
              <a:t>Представлява м</a:t>
            </a:r>
            <a:r>
              <a:rPr lang="ru-RU" sz="2400" dirty="0"/>
              <a:t>ножество от </a:t>
            </a:r>
            <a:r>
              <a:rPr lang="bg-BG" sz="2400" dirty="0" smtClean="0"/>
              <a:t>двойки ключ-</a:t>
            </a:r>
            <a:r>
              <a:rPr lang="ru-RU" sz="2400" dirty="0" smtClean="0"/>
              <a:t>стойност</a:t>
            </a:r>
            <a:endParaRPr lang="ru-RU" sz="2400" dirty="0"/>
          </a:p>
          <a:p>
            <a:pPr lvl="1"/>
            <a:r>
              <a:rPr lang="bg-BG" sz="2400" dirty="0"/>
              <a:t>Само едно измерение</a:t>
            </a:r>
          </a:p>
          <a:p>
            <a:pPr lvl="1"/>
            <a:r>
              <a:rPr lang="bg-BG" sz="2400" dirty="0"/>
              <a:t>Обръщението към всяка стойност става </a:t>
            </a:r>
            <a:r>
              <a:rPr lang="bg-BG" sz="2400" dirty="0" smtClean="0"/>
              <a:t>по </a:t>
            </a:r>
            <a:r>
              <a:rPr lang="bg-BG" sz="2400" b="1" dirty="0" smtClean="0"/>
              <a:t>ключ</a:t>
            </a:r>
            <a:endParaRPr lang="bg-BG" sz="2400" dirty="0"/>
          </a:p>
          <a:p>
            <a:pPr lvl="1"/>
            <a:r>
              <a:rPr lang="bg-BG" sz="2400" dirty="0"/>
              <a:t>Могат да бъдат добавяни и премахвани стойности</a:t>
            </a:r>
          </a:p>
          <a:p>
            <a:r>
              <a:rPr lang="bg-BG" sz="2800" dirty="0"/>
              <a:t>Характеристики </a:t>
            </a:r>
            <a:r>
              <a:rPr lang="bg-BG" sz="2800" dirty="0" smtClean="0"/>
              <a:t>на асоциативните </a:t>
            </a:r>
            <a:r>
              <a:rPr lang="bg-BG" sz="2800" dirty="0"/>
              <a:t>масивите в </a:t>
            </a:r>
            <a:r>
              <a:rPr lang="en-US" sz="2800" dirty="0"/>
              <a:t>JavaScript</a:t>
            </a:r>
            <a:endParaRPr lang="bg-BG" sz="2800" dirty="0"/>
          </a:p>
          <a:p>
            <a:pPr lvl="1"/>
            <a:r>
              <a:rPr lang="bg-BG" sz="2400" dirty="0"/>
              <a:t>Референтен тип </a:t>
            </a:r>
            <a:r>
              <a:rPr lang="bg-BG" sz="2400" dirty="0" smtClean="0"/>
              <a:t>данни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176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800" dirty="0" smtClean="0"/>
          </a:p>
          <a:p>
            <a:pPr lvl="1"/>
            <a:r>
              <a:rPr lang="bg-BG" sz="2400" dirty="0"/>
              <a:t>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highlight>
                  <a:srgbClr val="FFFFFF"/>
                </a:highlight>
              </a:rPr>
              <a:t>и думата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endParaRPr lang="en-US" sz="2400" dirty="0">
              <a:solidFill>
                <a:schemeClr val="tx1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празен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асоциативен масив</a:t>
            </a:r>
            <a:endParaRPr lang="en-US" sz="2000" dirty="0" smtClean="0">
              <a:highlight>
                <a:srgbClr val="FFFFFF"/>
              </a:highlight>
            </a:endParaRPr>
          </a:p>
          <a:p>
            <a:pPr lvl="2"/>
            <a:r>
              <a:rPr lang="bg-BG" sz="2000" dirty="0" smtClean="0"/>
              <a:t>Пример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Object()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6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низови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низ-2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</a:t>
            </a:r>
            <a:r>
              <a:rPr lang="bg-BG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англо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-български речник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dictionary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"example"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'I. (n)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Пример, образец, модел;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II. (n)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Назидание, поука, урок;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III. (v) 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Служа за пример, давам като пример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excelsior"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'I. (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лат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(все) по-нагоре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II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ru-RU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фин талаш (за опаковка)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идентификатори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информация за ученик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names: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Иванчо </a:t>
            </a:r>
            <a:r>
              <a:rPr lang="bg-BG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Марийкин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marks: [2, 2, 4, 3, 4]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Създаване на асоциативен масив</a:t>
            </a:r>
            <a:endParaRPr lang="en-US" sz="2000" dirty="0" smtClean="0"/>
          </a:p>
          <a:p>
            <a:pPr lvl="1"/>
            <a:r>
              <a:rPr lang="bg-BG" sz="2400" dirty="0" smtClean="0"/>
              <a:t>Ключът и стойността за разделени с </a:t>
            </a:r>
            <a:r>
              <a:rPr lang="bg-BG" sz="2400" dirty="0" err="1" smtClean="0"/>
              <a:t>двуеточие</a:t>
            </a:r>
            <a:r>
              <a:rPr lang="bg-BG" sz="2400" dirty="0" smtClean="0"/>
              <a:t> </a:t>
            </a:r>
            <a:r>
              <a:rPr lang="en-US" sz="2400" dirty="0" smtClean="0"/>
              <a:t>(“:”)</a:t>
            </a:r>
            <a:endParaRPr lang="bg-BG" sz="2400" dirty="0" smtClean="0"/>
          </a:p>
          <a:p>
            <a:pPr lvl="1"/>
            <a:r>
              <a:rPr lang="bg-BG" sz="2400" dirty="0" smtClean="0"/>
              <a:t>Различните двойки са разделени със запетая (</a:t>
            </a:r>
            <a:r>
              <a:rPr lang="en-US" sz="2400" dirty="0" smtClean="0"/>
              <a:t>“,”)</a:t>
            </a:r>
            <a:endParaRPr lang="bg-BG" sz="2400" dirty="0" smtClean="0"/>
          </a:p>
          <a:p>
            <a:pPr lvl="1"/>
            <a:r>
              <a:rPr lang="bg-BG" sz="2400" dirty="0" smtClean="0"/>
              <a:t>Във фигурни скоби се изброяват двойки ключ-стойности</a:t>
            </a:r>
            <a:endParaRPr lang="en-US" sz="2400" dirty="0" smtClean="0"/>
          </a:p>
          <a:p>
            <a:pPr lvl="1"/>
            <a:r>
              <a:rPr lang="bg-BG" sz="2400" dirty="0" smtClean="0"/>
              <a:t>Ключовете могат да са </a:t>
            </a:r>
            <a:r>
              <a:rPr lang="bg-BG" sz="2400" b="1" dirty="0" smtClean="0"/>
              <a:t>смесени</a:t>
            </a:r>
          </a:p>
          <a:p>
            <a:pPr lvl="2"/>
            <a:r>
              <a:rPr lang="bg-BG" sz="2000" dirty="0" smtClean="0"/>
              <a:t>Синтаксис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ключ-1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създава асоциативен масив описващ информация за ученик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names: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Иванчо </a:t>
            </a:r>
            <a:r>
              <a:rPr lang="bg-BG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Марийкин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b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"marks"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[2, 2, 4, 3, 4]</a:t>
            </a:r>
            <a:b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Достъпване на елемент от асоциативен масив</a:t>
            </a:r>
          </a:p>
          <a:p>
            <a:pPr lvl="1"/>
            <a:r>
              <a:rPr lang="bg-BG" sz="2400" dirty="0"/>
              <a:t>След променлива или израз, който връща масива, в квадратни скоби се указва </a:t>
            </a:r>
            <a:r>
              <a:rPr lang="bg-BG" sz="2400" dirty="0" smtClean="0"/>
              <a:t>низовият ключ </a:t>
            </a:r>
            <a:r>
              <a:rPr lang="bg-BG" sz="2400" dirty="0"/>
              <a:t>на </a:t>
            </a:r>
            <a:r>
              <a:rPr lang="bg-BG" sz="2400" dirty="0" smtClean="0"/>
              <a:t>елемента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извежда в конзолата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превода на думата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“example”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console.log(dictionary[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"example"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  <a:endParaRPr lang="bg-BG" sz="2400" dirty="0"/>
          </a:p>
          <a:p>
            <a:pPr lvl="1"/>
            <a:r>
              <a:rPr lang="bg-BG" sz="2400" dirty="0" smtClean="0"/>
              <a:t>След променлива или израз, който връща масива, и оператора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smtClean="0"/>
              <a:t>”, </a:t>
            </a:r>
            <a:r>
              <a:rPr lang="bg-BG" sz="2400" dirty="0" smtClean="0"/>
              <a:t>указва идентификатора на елемента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endParaRPr lang="bg-BG" sz="2000" i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</a:t>
            </a:r>
            <a:r>
              <a:rPr lang="bg-BG" sz="2000" dirty="0" smtClean="0"/>
              <a:t>ример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извежда в конзолата имената на ученика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studentInfo.names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43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Създаване на </a:t>
            </a:r>
            <a:r>
              <a:rPr lang="bg-BG" sz="2800" dirty="0" smtClean="0"/>
              <a:t>анонимна функция</a:t>
            </a:r>
            <a:endParaRPr lang="en-US" sz="2800" dirty="0"/>
          </a:p>
          <a:p>
            <a:pPr lvl="1"/>
            <a:r>
              <a:rPr lang="bg-BG" sz="2400" dirty="0" smtClean="0"/>
              <a:t>Със стандартна декларация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([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bg-BG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параметър-2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]]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0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тяло-на-функцията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sz="2000" dirty="0" smtClean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"Hello!"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(a, b) {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Цикъл за обхождане на асоциативен масив 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for…in</a:t>
            </a:r>
            <a:r>
              <a:rPr lang="bg-BG" sz="2800" dirty="0" smtClean="0"/>
              <a:t>)</a:t>
            </a:r>
          </a:p>
          <a:p>
            <a:pPr lvl="1"/>
            <a:r>
              <a:rPr lang="bg-BG" sz="2400" dirty="0"/>
              <a:t>Обхожда </a:t>
            </a:r>
            <a:r>
              <a:rPr lang="bg-BG" sz="2400" b="1" dirty="0"/>
              <a:t>изброимите</a:t>
            </a:r>
            <a:r>
              <a:rPr lang="en-US" sz="2400" b="1" dirty="0"/>
              <a:t> </a:t>
            </a:r>
            <a:r>
              <a:rPr lang="bg-BG" sz="2400" dirty="0"/>
              <a:t>елементи на масива</a:t>
            </a:r>
            <a:endParaRPr lang="en-US" sz="2400" dirty="0"/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масив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b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съждение-или-блок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bg-BG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b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console.log(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studentInfo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key + 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'"]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 </a:t>
            </a:r>
            <a:r>
              <a:rPr lang="en-US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studentInfo</a:t>
            </a:r>
            <a:r>
              <a:rPr lang="en-US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[key]);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Премахване на елемент</a:t>
            </a:r>
            <a:r>
              <a:rPr lang="en-US" sz="2800" dirty="0" smtClean="0"/>
              <a:t> </a:t>
            </a:r>
            <a:r>
              <a:rPr lang="bg-BG" sz="2800" dirty="0" smtClean="0"/>
              <a:t>с оператора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en-US" sz="2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Премахва напълно посочения елемент от асоциативния масив</a:t>
            </a:r>
            <a:endParaRPr lang="en-US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ключ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елемента с ключ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“names”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studentInfo.names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премахва елемента с ключ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“marks”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 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"marks"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Асоциативни масиви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Разлика между обикновените и асоциативните масиви</a:t>
            </a:r>
          </a:p>
          <a:p>
            <a:pPr lvl="1"/>
            <a:r>
              <a:rPr lang="bg-BG" sz="2400" dirty="0" smtClean="0"/>
              <a:t>Асоциативните масиви нямат свойство за определяне на големина</a:t>
            </a:r>
          </a:p>
          <a:p>
            <a:pPr lvl="1"/>
            <a:r>
              <a:rPr lang="bg-BG" sz="2400" dirty="0"/>
              <a:t>Асоциативните масиви нямат редица методи достъпни при обикновените списъци</a:t>
            </a:r>
          </a:p>
          <a:p>
            <a:pPr lvl="1"/>
            <a:r>
              <a:rPr lang="bg-BG" sz="2400" dirty="0" smtClean="0"/>
              <a:t>Елементите </a:t>
            </a:r>
            <a:r>
              <a:rPr lang="bg-BG" sz="2400" dirty="0"/>
              <a:t>на асоциативните масиви могат да се </a:t>
            </a:r>
            <a:r>
              <a:rPr lang="bg-BG" sz="2400" dirty="0" smtClean="0"/>
              <a:t>изтриват 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2093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Николай Халачев</a:t>
            </a:r>
          </a:p>
          <a:p>
            <a:pPr lvl="1"/>
            <a:r>
              <a:rPr lang="en-US" dirty="0" smtClean="0">
                <a:hlinkClick r:id="rId2"/>
              </a:rPr>
              <a:t>halachev@david.bg</a:t>
            </a:r>
            <a:endParaRPr lang="en-US" dirty="0"/>
          </a:p>
          <a:p>
            <a:r>
              <a:rPr lang="bg-BG" dirty="0" smtClean="0"/>
              <a:t>ДАВИД </a:t>
            </a:r>
            <a:r>
              <a:rPr lang="bg-BG" dirty="0"/>
              <a:t>академия</a:t>
            </a:r>
          </a:p>
          <a:p>
            <a:pPr lvl="1"/>
            <a:r>
              <a:rPr lang="en-US" dirty="0">
                <a:hlinkClick r:id="rId3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@</a:t>
            </a:r>
            <a:r>
              <a:rPr lang="en-US" dirty="0" err="1">
                <a:hlinkClick r:id="rId5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https://facebook.com/DavidAcademy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Създаване на </a:t>
            </a:r>
            <a:r>
              <a:rPr lang="bg-BG" sz="2800" dirty="0" smtClean="0"/>
              <a:t>анонимна функция</a:t>
            </a:r>
            <a:endParaRPr lang="en-US" sz="2800" dirty="0"/>
          </a:p>
          <a:p>
            <a:pPr lvl="1"/>
            <a:r>
              <a:rPr lang="bg-BG" sz="2400" dirty="0"/>
              <a:t>С оператора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dirty="0">
                <a:highlight>
                  <a:srgbClr val="FFFFFF"/>
                </a:highlight>
              </a:rPr>
              <a:t>и </a:t>
            </a:r>
            <a:r>
              <a:rPr lang="bg-BG" sz="2400" dirty="0" smtClean="0">
                <a:highlight>
                  <a:srgbClr val="FFFFFF"/>
                </a:highlight>
              </a:rPr>
              <a:t>идентификатора 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 smtClean="0">
                <a:highlight>
                  <a:srgbClr val="FFFFFF"/>
                </a:highlight>
              </a:rPr>
              <a:t>– </a:t>
            </a:r>
            <a:r>
              <a:rPr lang="bg-BG" sz="2400" dirty="0" smtClean="0">
                <a:highlight>
                  <a:srgbClr val="FFFFFF"/>
                </a:highlight>
              </a:rPr>
              <a:t>като низови аргументи се подават наименованията на параметрите (ако има такива) и тялото на функцията</a:t>
            </a:r>
            <a:endParaRPr lang="en-US" sz="2400" b="1" dirty="0">
              <a:highlight>
                <a:srgbClr val="FFFFFF"/>
              </a:highlight>
            </a:endParaRP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Function()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празна функция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-2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[…]]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тяло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/>
          </a:p>
          <a:p>
            <a:pPr lvl="2"/>
            <a:r>
              <a:rPr lang="bg-BG" sz="2000" dirty="0" smtClean="0"/>
              <a:t>Пример</a:t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Function()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"Hello!")'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a + b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49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Съхраняване на функции в променливи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променлива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стойност-или-израз-връщащ-</a:t>
            </a:r>
            <a:r>
              <a:rPr lang="bg-BG" sz="2000" i="1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lvl="2"/>
            <a:r>
              <a:rPr lang="bg-BG" sz="2000" dirty="0" smtClean="0"/>
              <a:t>Пример (следните съждения правят едно и също нещо</a:t>
            </a:r>
            <a:br>
              <a:rPr lang="bg-BG" sz="2000" dirty="0" smtClean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стандартна декларация на функция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(a, b)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return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присвояване на анонимна функция на променлива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(a, b)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+ b;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присвояване на създадена с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анонимна функция на променлива</a:t>
            </a:r>
            <a: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'b'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'return a + b'</a:t>
            </a:r>
            <a:r>
              <a:rPr lang="en-US" sz="20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Функциите могат да се извикват</a:t>
            </a:r>
            <a:r>
              <a:rPr lang="bg-BG" sz="2800" dirty="0"/>
              <a:t> с методите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bg-BG" sz="2800" dirty="0"/>
              <a:t>и </a:t>
            </a:r>
            <a:r>
              <a:rPr lang="en-US" sz="28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</a:t>
            </a:r>
          </a:p>
          <a:p>
            <a:pPr lvl="1"/>
            <a:r>
              <a:rPr lang="bg-BG" sz="2600" dirty="0" smtClean="0"/>
              <a:t>Методът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600" dirty="0" smtClean="0"/>
              <a:t>– </a:t>
            </a:r>
            <a:r>
              <a:rPr lang="bg-BG" sz="2600" dirty="0" smtClean="0"/>
              <a:t>извиква функцията с подадени аргументи</a:t>
            </a:r>
          </a:p>
          <a:p>
            <a:pPr lvl="2"/>
            <a:r>
              <a:rPr lang="bg-BG" sz="2000" dirty="0" smtClean="0"/>
              <a:t>Синтаксис</a:t>
            </a:r>
            <a:br>
              <a:rPr lang="bg-BG" sz="2000" dirty="0" smtClean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контекст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аргумент-1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аргумент-2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…]]]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Пример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call(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3, 5)</a:t>
            </a:r>
            <a:endParaRPr lang="bg-BG" sz="2000" dirty="0" smtClean="0"/>
          </a:p>
          <a:p>
            <a:pPr lvl="1"/>
            <a:r>
              <a:rPr lang="bg-BG" sz="2600" dirty="0" smtClean="0"/>
              <a:t>Методът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 </a:t>
            </a:r>
            <a:r>
              <a:rPr lang="en-US" sz="2600" dirty="0" smtClean="0"/>
              <a:t>– </a:t>
            </a:r>
            <a:r>
              <a:rPr lang="bg-BG" sz="2600" dirty="0" smtClean="0"/>
              <a:t>извиква функцията с подаден масив от аргументи</a:t>
            </a:r>
            <a:endParaRPr lang="en-US" sz="2600" dirty="0" smtClean="0"/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контекст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масив-от-аргументи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bg-BG" sz="20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bg-BG" sz="2000" dirty="0"/>
              <a:t>Пример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sumFunc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apply(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5])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275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указва подадена като аргумент функция да се изпълнява </a:t>
            </a:r>
            <a:r>
              <a:rPr lang="bg-BG" sz="2400" b="1" dirty="0" smtClean="0"/>
              <a:t>периодично през </a:t>
            </a:r>
            <a:r>
              <a:rPr lang="bg-BG" sz="2400" dirty="0" smtClean="0"/>
              <a:t>посочен интервал от време и връща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функция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милисекунди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език</a:t>
            </a:r>
            <a:r>
              <a:rPr lang="en-US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bg-BG" sz="20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всяка секунда (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1000 </a:t>
            </a:r>
            <a:r>
              <a:rPr lang="en-US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bg-BG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в конзолата ще се появява ред „Тик-так.“</a:t>
            </a:r>
            <a:r>
              <a:rPr lang="bg-BG" sz="2000" dirty="0" smtClean="0"/>
              <a:t/>
            </a:r>
            <a:br>
              <a:rPr lang="bg-BG" sz="2000" dirty="0" smtClean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intervalTimerId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 console.log(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Тик-так.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 },</a:t>
            </a:r>
            <a:b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1000);</a:t>
            </a:r>
          </a:p>
        </p:txBody>
      </p:sp>
    </p:spTree>
    <p:extLst>
      <p:ext uri="{BB962C8B-B14F-4D97-AF65-F5344CB8AC3E}">
        <p14:creationId xmlns:p14="http://schemas.microsoft.com/office/powerpoint/2010/main" val="35960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Предаване на функции като аргумент</a:t>
            </a:r>
            <a:endParaRPr lang="en-US" sz="2800" dirty="0" smtClean="0"/>
          </a:p>
          <a:p>
            <a:pPr lvl="1"/>
            <a:r>
              <a:rPr lang="bg-BG" sz="2400" dirty="0" smtClean="0"/>
              <a:t>Става по същия начин, като с променливи от друг тип</a:t>
            </a:r>
            <a:endParaRPr lang="en-US" sz="2400" dirty="0" smtClean="0"/>
          </a:p>
          <a:p>
            <a:pPr lvl="1"/>
            <a:r>
              <a:rPr lang="bg-BG" sz="2400" dirty="0" smtClean="0"/>
              <a:t>Функцията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bg-BG" sz="2400" dirty="0" smtClean="0"/>
              <a:t>прекратява периодичните извиквания указани от посочения идентификатор на таймера</a:t>
            </a:r>
          </a:p>
          <a:p>
            <a:pPr lvl="2"/>
            <a:r>
              <a:rPr lang="bg-BG" sz="2000" dirty="0"/>
              <a:t>Синтаксис</a:t>
            </a:r>
            <a:br>
              <a:rPr lang="bg-BG" sz="2000" dirty="0"/>
            </a:b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идентификатор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bg-BG" sz="2000" dirty="0"/>
              <a:t>Пример</a:t>
            </a:r>
            <a:br>
              <a:rPr lang="bg-BG" sz="2000" dirty="0"/>
            </a:b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intervalTimerId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3327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6259</TotalTime>
  <Words>1195</Words>
  <Application>Microsoft Office PowerPoint</Application>
  <PresentationFormat>Custom</PresentationFormat>
  <Paragraphs>266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ДАВИД академия 2014</vt:lpstr>
      <vt:lpstr>Курс по уеб програмиране</vt:lpstr>
      <vt:lpstr>Съдържание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Асоциативни масиви</vt:lpstr>
      <vt:lpstr>Въпроси?</vt:lpstr>
      <vt:lpstr>Благодаря!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Nikolai Halachev</cp:lastModifiedBy>
  <cp:revision>1094</cp:revision>
  <dcterms:created xsi:type="dcterms:W3CDTF">2014-04-11T09:43:14Z</dcterms:created>
  <dcterms:modified xsi:type="dcterms:W3CDTF">2016-01-05T14:12:02Z</dcterms:modified>
</cp:coreProperties>
</file>