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9"/>
  </p:notesMasterIdLst>
  <p:sldIdLst>
    <p:sldId id="293" r:id="rId2"/>
    <p:sldId id="349" r:id="rId3"/>
    <p:sldId id="352" r:id="rId4"/>
    <p:sldId id="390" r:id="rId5"/>
    <p:sldId id="389" r:id="rId6"/>
    <p:sldId id="391" r:id="rId7"/>
    <p:sldId id="397" r:id="rId8"/>
    <p:sldId id="392" r:id="rId9"/>
    <p:sldId id="394" r:id="rId10"/>
    <p:sldId id="393" r:id="rId11"/>
    <p:sldId id="395" r:id="rId12"/>
    <p:sldId id="399" r:id="rId13"/>
    <p:sldId id="396" r:id="rId14"/>
    <p:sldId id="413" r:id="rId15"/>
    <p:sldId id="401" r:id="rId16"/>
    <p:sldId id="355" r:id="rId17"/>
    <p:sldId id="357" r:id="rId18"/>
    <p:sldId id="378" r:id="rId19"/>
    <p:sldId id="376" r:id="rId20"/>
    <p:sldId id="362" r:id="rId21"/>
    <p:sldId id="381" r:id="rId22"/>
    <p:sldId id="384" r:id="rId23"/>
    <p:sldId id="356" r:id="rId24"/>
    <p:sldId id="358" r:id="rId25"/>
    <p:sldId id="359" r:id="rId26"/>
    <p:sldId id="361" r:id="rId27"/>
    <p:sldId id="363" r:id="rId28"/>
    <p:sldId id="364" r:id="rId29"/>
    <p:sldId id="365" r:id="rId30"/>
    <p:sldId id="366" r:id="rId31"/>
    <p:sldId id="367" r:id="rId32"/>
    <p:sldId id="368" r:id="rId33"/>
    <p:sldId id="388" r:id="rId34"/>
    <p:sldId id="398" r:id="rId35"/>
    <p:sldId id="370" r:id="rId36"/>
    <p:sldId id="369" r:id="rId37"/>
    <p:sldId id="371" r:id="rId38"/>
    <p:sldId id="377" r:id="rId39"/>
    <p:sldId id="373" r:id="rId40"/>
    <p:sldId id="380" r:id="rId41"/>
    <p:sldId id="379" r:id="rId42"/>
    <p:sldId id="374" r:id="rId43"/>
    <p:sldId id="383" r:id="rId44"/>
    <p:sldId id="385" r:id="rId45"/>
    <p:sldId id="387" r:id="rId46"/>
    <p:sldId id="386" r:id="rId47"/>
    <p:sldId id="400" r:id="rId48"/>
    <p:sldId id="402" r:id="rId49"/>
    <p:sldId id="403" r:id="rId50"/>
    <p:sldId id="404" r:id="rId51"/>
    <p:sldId id="406" r:id="rId52"/>
    <p:sldId id="405" r:id="rId53"/>
    <p:sldId id="407" r:id="rId54"/>
    <p:sldId id="408" r:id="rId55"/>
    <p:sldId id="409" r:id="rId56"/>
    <p:sldId id="412" r:id="rId57"/>
    <p:sldId id="411" r:id="rId58"/>
    <p:sldId id="410" r:id="rId59"/>
    <p:sldId id="414" r:id="rId60"/>
    <p:sldId id="462" r:id="rId61"/>
    <p:sldId id="416" r:id="rId62"/>
    <p:sldId id="415" r:id="rId63"/>
    <p:sldId id="350" r:id="rId64"/>
    <p:sldId id="417" r:id="rId65"/>
    <p:sldId id="418" r:id="rId66"/>
    <p:sldId id="425" r:id="rId67"/>
    <p:sldId id="420" r:id="rId68"/>
    <p:sldId id="424" r:id="rId69"/>
    <p:sldId id="422" r:id="rId70"/>
    <p:sldId id="450" r:id="rId71"/>
    <p:sldId id="426" r:id="rId72"/>
    <p:sldId id="427" r:id="rId73"/>
    <p:sldId id="428" r:id="rId74"/>
    <p:sldId id="423" r:id="rId75"/>
    <p:sldId id="429" r:id="rId76"/>
    <p:sldId id="419" r:id="rId77"/>
    <p:sldId id="434" r:id="rId78"/>
    <p:sldId id="435" r:id="rId79"/>
    <p:sldId id="433" r:id="rId80"/>
    <p:sldId id="431" r:id="rId81"/>
    <p:sldId id="436" r:id="rId82"/>
    <p:sldId id="440" r:id="rId83"/>
    <p:sldId id="451" r:id="rId84"/>
    <p:sldId id="441" r:id="rId85"/>
    <p:sldId id="442" r:id="rId86"/>
    <p:sldId id="443" r:id="rId87"/>
    <p:sldId id="444" r:id="rId88"/>
    <p:sldId id="445" r:id="rId89"/>
    <p:sldId id="446" r:id="rId90"/>
    <p:sldId id="447" r:id="rId91"/>
    <p:sldId id="449" r:id="rId92"/>
    <p:sldId id="448" r:id="rId93"/>
    <p:sldId id="437" r:id="rId94"/>
    <p:sldId id="438" r:id="rId95"/>
    <p:sldId id="439" r:id="rId96"/>
    <p:sldId id="454" r:id="rId97"/>
    <p:sldId id="452" r:id="rId98"/>
    <p:sldId id="455" r:id="rId99"/>
    <p:sldId id="453" r:id="rId100"/>
    <p:sldId id="456" r:id="rId101"/>
    <p:sldId id="457" r:id="rId102"/>
    <p:sldId id="460" r:id="rId103"/>
    <p:sldId id="458" r:id="rId104"/>
    <p:sldId id="459" r:id="rId105"/>
    <p:sldId id="461" r:id="rId106"/>
    <p:sldId id="338" r:id="rId107"/>
    <p:sldId id="340" r:id="rId108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D7DA41C1-EEC4-4B1E-8169-CC07DD840D2C}">
          <p14:sldIdLst>
            <p14:sldId id="293"/>
            <p14:sldId id="349"/>
          </p14:sldIdLst>
        </p14:section>
        <p14:section name="Функции (продължение)" id="{8A7140F3-3599-4328-A471-B11918FABC10}">
          <p14:sldIdLst>
            <p14:sldId id="352"/>
            <p14:sldId id="390"/>
            <p14:sldId id="389"/>
            <p14:sldId id="391"/>
            <p14:sldId id="397"/>
            <p14:sldId id="392"/>
            <p14:sldId id="394"/>
            <p14:sldId id="393"/>
            <p14:sldId id="395"/>
            <p14:sldId id="399"/>
            <p14:sldId id="396"/>
            <p14:sldId id="413"/>
            <p14:sldId id="401"/>
          </p14:sldIdLst>
        </p14:section>
        <p14:section name="Масиви" id="{7D789959-5B19-4011-A993-DBF38C244352}">
          <p14:sldIdLst>
            <p14:sldId id="355"/>
            <p14:sldId id="357"/>
            <p14:sldId id="378"/>
            <p14:sldId id="376"/>
            <p14:sldId id="362"/>
            <p14:sldId id="381"/>
            <p14:sldId id="384"/>
            <p14:sldId id="356"/>
            <p14:sldId id="358"/>
            <p14:sldId id="359"/>
            <p14:sldId id="361"/>
            <p14:sldId id="363"/>
            <p14:sldId id="364"/>
            <p14:sldId id="365"/>
            <p14:sldId id="366"/>
            <p14:sldId id="367"/>
            <p14:sldId id="368"/>
            <p14:sldId id="388"/>
            <p14:sldId id="398"/>
            <p14:sldId id="370"/>
            <p14:sldId id="369"/>
          </p14:sldIdLst>
        </p14:section>
        <p14:section name="Асоциативни масиви" id="{12003B13-BE97-4675-A7DC-E973A4755074}">
          <p14:sldIdLst>
            <p14:sldId id="371"/>
            <p14:sldId id="377"/>
            <p14:sldId id="373"/>
            <p14:sldId id="380"/>
            <p14:sldId id="379"/>
            <p14:sldId id="374"/>
            <p14:sldId id="383"/>
            <p14:sldId id="385"/>
            <p14:sldId id="387"/>
            <p14:sldId id="386"/>
          </p14:sldIdLst>
        </p14:section>
        <p14:section name="Обекти" id="{42781392-11FC-4535-BD8C-13D22A038EAF}">
          <p14:sldIdLst>
            <p14:sldId id="400"/>
            <p14:sldId id="402"/>
            <p14:sldId id="403"/>
            <p14:sldId id="404"/>
            <p14:sldId id="406"/>
            <p14:sldId id="405"/>
            <p14:sldId id="407"/>
            <p14:sldId id="408"/>
            <p14:sldId id="409"/>
            <p14:sldId id="412"/>
            <p14:sldId id="411"/>
            <p14:sldId id="410"/>
            <p14:sldId id="414"/>
            <p14:sldId id="462"/>
            <p14:sldId id="416"/>
            <p14:sldId id="415"/>
            <p14:sldId id="350"/>
            <p14:sldId id="417"/>
          </p14:sldIdLst>
        </p14:section>
        <p14:section name="Document Object Model (DOM)" id="{848A3E43-471D-47EB-A702-5C95CCA659CE}">
          <p14:sldIdLst>
            <p14:sldId id="418"/>
            <p14:sldId id="425"/>
            <p14:sldId id="420"/>
            <p14:sldId id="424"/>
            <p14:sldId id="422"/>
            <p14:sldId id="450"/>
            <p14:sldId id="426"/>
            <p14:sldId id="427"/>
            <p14:sldId id="428"/>
            <p14:sldId id="423"/>
            <p14:sldId id="429"/>
            <p14:sldId id="419"/>
            <p14:sldId id="434"/>
            <p14:sldId id="435"/>
            <p14:sldId id="433"/>
            <p14:sldId id="431"/>
            <p14:sldId id="436"/>
            <p14:sldId id="440"/>
            <p14:sldId id="451"/>
            <p14:sldId id="441"/>
            <p14:sldId id="442"/>
            <p14:sldId id="443"/>
            <p14:sldId id="444"/>
            <p14:sldId id="445"/>
            <p14:sldId id="446"/>
            <p14:sldId id="447"/>
            <p14:sldId id="449"/>
            <p14:sldId id="448"/>
            <p14:sldId id="437"/>
          </p14:sldIdLst>
        </p14:section>
        <p14:section name="jQuery" id="{2341EC75-6097-4332-A2B7-9A3C181A440C}">
          <p14:sldIdLst>
            <p14:sldId id="438"/>
            <p14:sldId id="439"/>
            <p14:sldId id="454"/>
            <p14:sldId id="452"/>
            <p14:sldId id="455"/>
            <p14:sldId id="453"/>
            <p14:sldId id="456"/>
            <p14:sldId id="457"/>
            <p14:sldId id="460"/>
            <p14:sldId id="458"/>
            <p14:sldId id="459"/>
            <p14:sldId id="461"/>
          </p14:sldIdLst>
        </p14:section>
        <p14:section name="Край" id="{4A096E73-50D1-478E-9C31-09A109888C03}">
          <p14:sldIdLst>
            <p14:sldId id="338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A31515"/>
    <a:srgbClr val="008000"/>
    <a:srgbClr val="8FC78F"/>
    <a:srgbClr val="800000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1229" autoAdjust="0"/>
  </p:normalViewPr>
  <p:slideViewPr>
    <p:cSldViewPr>
      <p:cViewPr varScale="1">
        <p:scale>
          <a:sx n="59" d="100"/>
          <a:sy n="59" d="100"/>
        </p:scale>
        <p:origin x="4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0BECF-6E25-4FA2-AAE7-96F1287C9AA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15F6A-B284-4AC1-AD58-08FB4962E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9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1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Можем да споменем още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ondblclick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onkeydown</a:t>
            </a:r>
            <a:r>
              <a:rPr lang="en-US" b="1" baseline="0" dirty="0" smtClean="0"/>
              <a:t> </a:t>
            </a:r>
            <a:r>
              <a:rPr lang="bg-BG" baseline="0" dirty="0" smtClean="0"/>
              <a:t>и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onkeyup</a:t>
            </a:r>
            <a:r>
              <a:rPr lang="en-US" baseline="0" dirty="0" smtClean="0"/>
              <a:t>, </a:t>
            </a:r>
            <a:r>
              <a:rPr lang="bg-BG" baseline="0" dirty="0" smtClean="0"/>
              <a:t> както и </a:t>
            </a:r>
            <a:r>
              <a:rPr lang="en-US" b="1" baseline="0" dirty="0" err="1" smtClean="0"/>
              <a:t>onmousedown</a:t>
            </a:r>
            <a:r>
              <a:rPr lang="en-US" baseline="0" dirty="0" smtClean="0"/>
              <a:t> </a:t>
            </a:r>
            <a:r>
              <a:rPr lang="bg-BG" baseline="0" dirty="0" smtClean="0"/>
              <a:t>и </a:t>
            </a:r>
            <a:r>
              <a:rPr lang="en-US" b="1" baseline="0" dirty="0" err="1" smtClean="0"/>
              <a:t>onmouseup</a:t>
            </a:r>
            <a:r>
              <a:rPr lang="bg-BG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За </a:t>
            </a:r>
            <a:r>
              <a:rPr lang="bg-BG" baseline="0" dirty="0" err="1" smtClean="0"/>
              <a:t>целита</a:t>
            </a:r>
            <a:r>
              <a:rPr lang="bg-BG" baseline="0" dirty="0" smtClean="0"/>
              <a:t> на </a:t>
            </a:r>
            <a:r>
              <a:rPr lang="en-US" baseline="0" dirty="0" smtClean="0"/>
              <a:t>drag ‘n drop</a:t>
            </a:r>
            <a:r>
              <a:rPr lang="bg-BG" baseline="0" dirty="0" smtClean="0"/>
              <a:t>, се използват </a:t>
            </a:r>
            <a:r>
              <a:rPr lang="en-US" b="1" baseline="0" dirty="0" err="1" smtClean="0"/>
              <a:t>ondrag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ondragend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ondragenter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ondragexit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ondragleave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ondragover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ondragstart</a:t>
            </a:r>
            <a:r>
              <a:rPr lang="en-US" baseline="0" dirty="0" smtClean="0"/>
              <a:t>, </a:t>
            </a:r>
            <a:r>
              <a:rPr lang="en-US" b="1" baseline="0" dirty="0" err="1" smtClean="0"/>
              <a:t>ondrop</a:t>
            </a:r>
            <a:r>
              <a:rPr lang="en-US" baseline="0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04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Може да се използва следната функция:</a:t>
            </a:r>
            <a:br>
              <a:rPr lang="bg-BG" baseline="0" dirty="0" smtClean="0"/>
            </a:br>
            <a:r>
              <a:rPr lang="en-US" dirty="0" smtClean="0"/>
              <a:t>function pulse(</a:t>
            </a:r>
            <a:r>
              <a:rPr lang="en-US" dirty="0" err="1" smtClean="0"/>
              <a:t>obj</a:t>
            </a:r>
            <a:r>
              <a:rPr lang="en-US" dirty="0" smtClean="0"/>
              <a:t>, duration, easing, </a:t>
            </a:r>
            <a:r>
              <a:rPr lang="en-US" dirty="0" err="1" smtClean="0"/>
              <a:t>fromProperties</a:t>
            </a:r>
            <a:r>
              <a:rPr lang="en-US" dirty="0" smtClean="0"/>
              <a:t>, </a:t>
            </a:r>
            <a:r>
              <a:rPr lang="en-US" dirty="0" err="1" smtClean="0"/>
              <a:t>toProperties</a:t>
            </a:r>
            <a:r>
              <a:rPr lang="en-US" dirty="0" smtClean="0"/>
              <a:t>, </a:t>
            </a:r>
            <a:r>
              <a:rPr lang="en-US" dirty="0" err="1" smtClean="0"/>
              <a:t>isStoppedFunc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obj.animate</a:t>
            </a:r>
            <a:r>
              <a:rPr lang="en-US" dirty="0" smtClean="0"/>
              <a:t>(</a:t>
            </a:r>
            <a:r>
              <a:rPr lang="en-US" dirty="0" err="1" smtClean="0"/>
              <a:t>toProperties</a:t>
            </a:r>
            <a:r>
              <a:rPr lang="en-US" dirty="0" smtClean="0"/>
              <a:t>, duration, easing, function() {</a:t>
            </a:r>
            <a:br>
              <a:rPr lang="en-US" dirty="0" smtClean="0"/>
            </a:br>
            <a:r>
              <a:rPr lang="en-US" dirty="0" smtClean="0"/>
              <a:t>		if (!</a:t>
            </a:r>
            <a:r>
              <a:rPr lang="en-US" dirty="0" err="1" smtClean="0"/>
              <a:t>isStoppedFunc</a:t>
            </a:r>
            <a:r>
              <a:rPr lang="en-US" dirty="0" smtClean="0"/>
              <a:t> || !</a:t>
            </a:r>
            <a:r>
              <a:rPr lang="en-US" dirty="0" err="1" smtClean="0"/>
              <a:t>isStoppedFunc</a:t>
            </a:r>
            <a:r>
              <a:rPr lang="en-US" dirty="0" smtClean="0"/>
              <a:t>()) {</a:t>
            </a:r>
            <a:br>
              <a:rPr lang="en-US" dirty="0" smtClean="0"/>
            </a:br>
            <a:r>
              <a:rPr lang="en-US" dirty="0" smtClean="0"/>
              <a:t>			pulse(</a:t>
            </a:r>
            <a:r>
              <a:rPr lang="en-US" dirty="0" err="1" smtClean="0"/>
              <a:t>obj</a:t>
            </a:r>
            <a:r>
              <a:rPr lang="en-US" dirty="0" smtClean="0"/>
              <a:t>, duration, easing, </a:t>
            </a:r>
            <a:r>
              <a:rPr lang="en-US" dirty="0" err="1" smtClean="0"/>
              <a:t>toProperties</a:t>
            </a:r>
            <a:r>
              <a:rPr lang="en-US" dirty="0" smtClean="0"/>
              <a:t>, </a:t>
            </a:r>
            <a:r>
              <a:rPr lang="en-US" dirty="0" err="1" smtClean="0"/>
              <a:t>fromProperties</a:t>
            </a:r>
            <a:r>
              <a:rPr lang="en-US" dirty="0" smtClean="0"/>
              <a:t>, </a:t>
            </a:r>
            <a:r>
              <a:rPr lang="en-US" dirty="0" err="1" smtClean="0"/>
              <a:t>isStoppedFunc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		}</a:t>
            </a:r>
            <a:br>
              <a:rPr lang="en-US" dirty="0" smtClean="0"/>
            </a:br>
            <a:r>
              <a:rPr lang="en-US" dirty="0" smtClean="0"/>
              <a:t>	});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Текущото време можем да вземем с </a:t>
            </a:r>
            <a:r>
              <a:rPr lang="en-US" b="1" dirty="0" smtClean="0"/>
              <a:t>(new Date).</a:t>
            </a:r>
            <a:r>
              <a:rPr lang="en-US" b="1" dirty="0" err="1" smtClean="0"/>
              <a:t>toLocaleTimeString</a:t>
            </a:r>
            <a:r>
              <a:rPr lang="en-US" b="1" dirty="0" smtClean="0"/>
              <a:t>()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1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Числата на </a:t>
            </a:r>
            <a:r>
              <a:rPr lang="bg-BG" dirty="0" err="1" smtClean="0"/>
              <a:t>Фибоначи</a:t>
            </a:r>
            <a:r>
              <a:rPr lang="bg-BG" dirty="0" smtClean="0"/>
              <a:t> са онези числа, за които </a:t>
            </a:r>
            <a:r>
              <a:rPr lang="en-US" dirty="0" smtClean="0"/>
              <a:t>F(n) = F(n-1)</a:t>
            </a:r>
            <a:r>
              <a:rPr lang="en-US" baseline="0" dirty="0" smtClean="0"/>
              <a:t> + F(n-2), F(1) = 1, F(0)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4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3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Използването на декларация на функция </a:t>
            </a:r>
            <a:r>
              <a:rPr lang="bg-BG" b="1" dirty="0" smtClean="0"/>
              <a:t>дава възможност</a:t>
            </a:r>
            <a:r>
              <a:rPr lang="bg-BG" dirty="0" smtClean="0"/>
              <a:t> за деклариране на конструктор, но </a:t>
            </a:r>
            <a:r>
              <a:rPr lang="bg-BG" b="1" dirty="0" smtClean="0"/>
              <a:t>не дава възможност </a:t>
            </a:r>
            <a:r>
              <a:rPr lang="bg-BG" b="0" dirty="0" smtClean="0"/>
              <a:t>за деклариране на прототипни променливи</a:t>
            </a:r>
            <a:endParaRPr lang="bg-BG" baseline="0" dirty="0" smtClean="0"/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Използването на декларация с асоциативен масив </a:t>
            </a:r>
            <a:r>
              <a:rPr lang="bg-BG" b="1" baseline="0" dirty="0" smtClean="0"/>
              <a:t>дава възможност</a:t>
            </a:r>
            <a:r>
              <a:rPr lang="bg-BG" baseline="0" dirty="0" smtClean="0"/>
              <a:t> за </a:t>
            </a:r>
            <a:r>
              <a:rPr lang="bg-BG" b="0" dirty="0" smtClean="0"/>
              <a:t>деклариране </a:t>
            </a:r>
            <a:r>
              <a:rPr lang="bg-BG" baseline="0" dirty="0" smtClean="0"/>
              <a:t>на прототипни променливи при декларацията, но </a:t>
            </a:r>
            <a:r>
              <a:rPr lang="bg-BG" b="1" dirty="0" smtClean="0"/>
              <a:t>не дава възможност</a:t>
            </a:r>
            <a:r>
              <a:rPr lang="bg-BG" dirty="0" smtClean="0"/>
              <a:t> за деклариране на конструктор</a:t>
            </a:r>
            <a:r>
              <a:rPr lang="bg-BG" baseline="0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0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7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Вградените функции, които приемат контекста като параметър са:</a:t>
            </a: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Function.prototype.apply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argArray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Function.prototype.call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arg1[, arg2[, ...]]])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Function.prototype.bind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arg1[, arg2[, ...]]])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Array.prototype.every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callBackFn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Array.prototype.some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callBackFn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Array.prototype.forEach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callBackFn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Array.prototype.map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callBackFn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</a:t>
            </a:r>
            <a:endParaRPr lang="bg-BG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Tx/>
              <a:buChar char="-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Array.prototype.filter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callBackFn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thisArg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97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Въпреки</a:t>
            </a:r>
            <a:r>
              <a:rPr lang="bg-BG" baseline="0" dirty="0" smtClean="0"/>
              <a:t> че спецификацията изисква </a:t>
            </a:r>
            <a:r>
              <a:rPr lang="en-US" b="1" baseline="0" dirty="0" err="1" smtClean="0"/>
              <a:t>className</a:t>
            </a:r>
            <a:r>
              <a:rPr lang="en-US" b="0" baseline="0" dirty="0" smtClean="0"/>
              <a:t> </a:t>
            </a:r>
            <a:r>
              <a:rPr lang="bg-BG" b="0" baseline="0" dirty="0" smtClean="0"/>
              <a:t>да е дефиниран за </a:t>
            </a:r>
            <a:r>
              <a:rPr lang="en-US" b="1" baseline="0" dirty="0" smtClean="0"/>
              <a:t>Element</a:t>
            </a:r>
            <a:r>
              <a:rPr lang="en-US" b="0" baseline="0" dirty="0" smtClean="0"/>
              <a:t>, Gecko-</a:t>
            </a:r>
            <a:r>
              <a:rPr lang="bg-BG" b="0" baseline="0" dirty="0" smtClean="0"/>
              <a:t>базираните браузери имплементират това свойство само за интерфейса </a:t>
            </a:r>
            <a:r>
              <a:rPr lang="en-US" b="1" baseline="0" dirty="0" err="1" smtClean="0"/>
              <a:t>HTMLElement</a:t>
            </a:r>
            <a:endParaRPr lang="en-US" b="1" baseline="0" dirty="0" smtClean="0"/>
          </a:p>
          <a:p>
            <a:pPr marL="171450" indent="-171450">
              <a:buFontTx/>
              <a:buChar char="-"/>
            </a:pP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1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8" name="TextBox 11"/>
          <p:cNvSpPr txBox="1"/>
          <p:nvPr/>
        </p:nvSpPr>
        <p:spPr>
          <a:xfrm>
            <a:off x="8983663" y="5464175"/>
            <a:ext cx="3143250" cy="1104900"/>
          </a:xfrm>
          <a:prstGeom prst="rect">
            <a:avLst/>
          </a:prstGeom>
          <a:noFill/>
        </p:spPr>
        <p:txBody>
          <a:bodyPr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6600" dirty="0" smtClean="0">
                <a:solidFill>
                  <a:srgbClr val="0093D9"/>
                </a:solidFill>
                <a:latin typeface="Segoe WP Black" pitchFamily="34" charset="0"/>
              </a:rPr>
              <a:t>2015</a:t>
            </a:r>
            <a:endParaRPr lang="bg-BG" sz="48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bg-BG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removeClass/" TargetMode="External"/><Relationship Id="rId3" Type="http://schemas.openxmlformats.org/officeDocument/2006/relationships/hyperlink" Target="http://api.jquery.com/val/" TargetMode="External"/><Relationship Id="rId7" Type="http://schemas.openxmlformats.org/officeDocument/2006/relationships/hyperlink" Target="http://api.jquery.com/addClass/" TargetMode="External"/><Relationship Id="rId2" Type="http://schemas.openxmlformats.org/officeDocument/2006/relationships/hyperlink" Target="http://api.jquery.com/attr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pi.jquery.com/toggle/" TargetMode="External"/><Relationship Id="rId5" Type="http://schemas.openxmlformats.org/officeDocument/2006/relationships/hyperlink" Target="http://api.jquery.com/hide/" TargetMode="External"/><Relationship Id="rId4" Type="http://schemas.openxmlformats.org/officeDocument/2006/relationships/hyperlink" Target="http://api.jquery.com/show/" TargetMode="External"/><Relationship Id="rId9" Type="http://schemas.openxmlformats.org/officeDocument/2006/relationships/hyperlink" Target="http://api.jquery.com/css/" TargetMode="External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after/" TargetMode="External"/><Relationship Id="rId3" Type="http://schemas.openxmlformats.org/officeDocument/2006/relationships/hyperlink" Target="http://api.jquery.com/html/" TargetMode="External"/><Relationship Id="rId7" Type="http://schemas.openxmlformats.org/officeDocument/2006/relationships/hyperlink" Target="http://api.jquery.com/before/" TargetMode="External"/><Relationship Id="rId2" Type="http://schemas.openxmlformats.org/officeDocument/2006/relationships/hyperlink" Target="http://api.jquery.com/tex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pi.jquery.com/appendTo/" TargetMode="External"/><Relationship Id="rId5" Type="http://schemas.openxmlformats.org/officeDocument/2006/relationships/hyperlink" Target="http://api.jquery.com/prepend/" TargetMode="External"/><Relationship Id="rId10" Type="http://schemas.openxmlformats.org/officeDocument/2006/relationships/hyperlink" Target="http://api.jquery.com/insertAfter/" TargetMode="External"/><Relationship Id="rId4" Type="http://schemas.openxmlformats.org/officeDocument/2006/relationships/hyperlink" Target="http://api.jquery.com/append/" TargetMode="External"/><Relationship Id="rId9" Type="http://schemas.openxmlformats.org/officeDocument/2006/relationships/hyperlink" Target="insertBefore" TargetMode="External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slideDown/" TargetMode="External"/><Relationship Id="rId3" Type="http://schemas.openxmlformats.org/officeDocument/2006/relationships/hyperlink" Target="http://api.jquery.com/fadeIn/" TargetMode="External"/><Relationship Id="rId7" Type="http://schemas.openxmlformats.org/officeDocument/2006/relationships/hyperlink" Target="http://api.jquery.com/slideUp/" TargetMode="External"/><Relationship Id="rId2" Type="http://schemas.openxmlformats.org/officeDocument/2006/relationships/hyperlink" Target="http://api.jquery.com/animate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pi.jquery.com/fadeToggle/" TargetMode="External"/><Relationship Id="rId5" Type="http://schemas.openxmlformats.org/officeDocument/2006/relationships/hyperlink" Target="http://api.jquery.com/fadeTo/" TargetMode="External"/><Relationship Id="rId4" Type="http://schemas.openxmlformats.org/officeDocument/2006/relationships/hyperlink" Target="http://api.jquery.com/fadeOut/" TargetMode="External"/><Relationship Id="rId9" Type="http://schemas.openxmlformats.org/officeDocument/2006/relationships/hyperlink" Target="http://api.jquery.com/slideToggle/" TargetMode="External"/></Relationships>
</file>

<file path=ppt/slides/_rels/slide103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click/" TargetMode="External"/><Relationship Id="rId3" Type="http://schemas.openxmlformats.org/officeDocument/2006/relationships/hyperlink" Target="http://api.jquery.com/off/" TargetMode="External"/><Relationship Id="rId7" Type="http://schemas.openxmlformats.org/officeDocument/2006/relationships/hyperlink" Target="http://api.jquery.com/ready/" TargetMode="External"/><Relationship Id="rId2" Type="http://schemas.openxmlformats.org/officeDocument/2006/relationships/hyperlink" Target="http://api.jquery.com/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pi.jquery.com/event.preventdefault/" TargetMode="External"/><Relationship Id="rId5" Type="http://schemas.openxmlformats.org/officeDocument/2006/relationships/hyperlink" Target="http://api.jquery.com/event.stoppropagation/" TargetMode="External"/><Relationship Id="rId4" Type="http://schemas.openxmlformats.org/officeDocument/2006/relationships/hyperlink" Target="http://api.jquery.com/once" TargetMode="External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jQuery.parseXML/" TargetMode="External"/><Relationship Id="rId3" Type="http://schemas.openxmlformats.org/officeDocument/2006/relationships/hyperlink" Target="http://api.jquery.com/data/" TargetMode="External"/><Relationship Id="rId7" Type="http://schemas.openxmlformats.org/officeDocument/2006/relationships/hyperlink" Target="http://api.jquery.com/jQuery.parseJSON/" TargetMode="External"/><Relationship Id="rId2" Type="http://schemas.openxmlformats.org/officeDocument/2006/relationships/hyperlink" Target="http://api.jquery.com/category/ajax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pi.jquery.com/jQuery.parseHTML/" TargetMode="External"/><Relationship Id="rId5" Type="http://schemas.openxmlformats.org/officeDocument/2006/relationships/hyperlink" Target="http://api.jquery.com/toArray/" TargetMode="External"/><Relationship Id="rId4" Type="http://schemas.openxmlformats.org/officeDocument/2006/relationships/hyperlink" Target="http://api.jquery.com/each/" TargetMode="Externa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https://twitter.com/vdachev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vdache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query.com/" TargetMode="External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dirty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JavaScript (</a:t>
            </a:r>
            <a:r>
              <a:rPr lang="bg-BG" dirty="0" smtClean="0"/>
              <a:t>част</a:t>
            </a:r>
            <a:r>
              <a:rPr lang="en-US" dirty="0" smtClean="0"/>
              <a:t> 2)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подадената като </a:t>
            </a:r>
            <a:r>
              <a:rPr lang="bg-BG" sz="2400" dirty="0"/>
              <a:t>аргумент функция </a:t>
            </a:r>
            <a:r>
              <a:rPr lang="bg-BG" sz="2400" dirty="0" smtClean="0"/>
              <a:t>да се изпълнява </a:t>
            </a:r>
            <a:r>
              <a:rPr lang="bg-BG" sz="2400" b="1" dirty="0" smtClean="0"/>
              <a:t>еднократно след </a:t>
            </a:r>
            <a:r>
              <a:rPr lang="bg-BG" sz="2400" dirty="0" smtClean="0"/>
              <a:t>посочен интервал от време </a:t>
            </a:r>
            <a:r>
              <a:rPr lang="bg-BG" sz="2400" dirty="0"/>
              <a:t>и връща идентификатор на таймера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милисекунди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след 10 секунди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 </a:t>
            </a:r>
            <a:r>
              <a:rPr lang="en-US" sz="20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конзолата ще се появява ред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„Хоп!“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timeoutTimerId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{ console.log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Хоп!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1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237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Методи за манипулиране на атрибутите на елемент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attr</a:t>
            </a:r>
            <a:r>
              <a:rPr lang="en-US" sz="2400" dirty="0"/>
              <a:t> – </a:t>
            </a:r>
            <a:r>
              <a:rPr lang="bg-BG" sz="2400" dirty="0"/>
              <a:t>взима или присвоява стойността на посочен атрибут на избрания елемент</a:t>
            </a:r>
            <a:endParaRPr lang="en-US" sz="2400" dirty="0"/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val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– </a:t>
            </a:r>
            <a:r>
              <a:rPr lang="bg-BG" sz="2400" dirty="0"/>
              <a:t>взима или присвоява стойността на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bg-BG" sz="2400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атрибута на избрания елемент</a:t>
            </a:r>
          </a:p>
          <a:p>
            <a:r>
              <a:rPr lang="bg-BG" sz="2800" dirty="0" smtClean="0"/>
              <a:t>Методи за управление на външния вид</a:t>
            </a:r>
            <a:endParaRPr lang="en-US" sz="2800" dirty="0" smtClean="0"/>
          </a:p>
          <a:p>
            <a:pPr lvl="1"/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show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hide</a:t>
            </a:r>
            <a:r>
              <a:rPr lang="en-US" sz="2400" dirty="0"/>
              <a:t> </a:t>
            </a:r>
            <a:r>
              <a:rPr lang="bg-BG" sz="2400" dirty="0"/>
              <a:t>и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toggle</a:t>
            </a:r>
            <a:r>
              <a:rPr lang="en-US" sz="2400" dirty="0"/>
              <a:t> – </a:t>
            </a:r>
            <a:r>
              <a:rPr lang="bg-BG" sz="2400" dirty="0"/>
              <a:t>показва, скрива и превключва видимостта на избрания елемент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addClass</a:t>
            </a:r>
            <a:r>
              <a:rPr lang="bg-BG" sz="2400" dirty="0">
                <a:solidFill>
                  <a:schemeClr val="tx1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removeClass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– </a:t>
            </a:r>
            <a:r>
              <a:rPr lang="bg-BG" sz="2400" dirty="0"/>
              <a:t>добавя и премахва клас от избрания елемент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css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– </a:t>
            </a:r>
            <a:r>
              <a:rPr lang="bg-BG" sz="2400" dirty="0"/>
              <a:t>взима или присвоява стойността на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/>
              <a:t>атрибута </a:t>
            </a:r>
            <a:r>
              <a:rPr lang="bg-BG" sz="2400" dirty="0"/>
              <a:t>на избрания </a:t>
            </a:r>
            <a:r>
              <a:rPr lang="bg-BG" sz="2400" dirty="0" smtClean="0"/>
              <a:t>елемент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6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M</a:t>
            </a:r>
            <a:r>
              <a:rPr lang="bg-BG" sz="2800" dirty="0" err="1" smtClean="0"/>
              <a:t>етоди</a:t>
            </a:r>
            <a:r>
              <a:rPr lang="bg-BG" sz="2800" dirty="0" smtClean="0"/>
              <a:t> на</a:t>
            </a:r>
            <a:r>
              <a:rPr lang="en-US" sz="2800" dirty="0" smtClean="0"/>
              <a:t> </a:t>
            </a:r>
            <a:r>
              <a:rPr lang="bg-BG" sz="2800" dirty="0" smtClean="0"/>
              <a:t>манипулиране на структурата на документа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text</a:t>
            </a:r>
            <a:r>
              <a:rPr lang="en-US" sz="2400" dirty="0" smtClean="0"/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html</a:t>
            </a:r>
            <a:r>
              <a:rPr lang="en-US" sz="2400" dirty="0" smtClean="0"/>
              <a:t> – </a:t>
            </a:r>
            <a:r>
              <a:rPr lang="bg-BG" sz="2400" dirty="0" smtClean="0"/>
              <a:t>връщат или присвояват комбинираното текстово съдържание и </a:t>
            </a:r>
            <a:r>
              <a:rPr lang="en-US" sz="2400" dirty="0" smtClean="0"/>
              <a:t>HTML </a:t>
            </a:r>
            <a:r>
              <a:rPr lang="bg-BG" sz="2400" dirty="0" smtClean="0"/>
              <a:t>съдържанието на избрания елемент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append</a:t>
            </a:r>
            <a:r>
              <a:rPr lang="en-US" sz="2400" dirty="0" smtClean="0"/>
              <a:t> </a:t>
            </a:r>
            <a:r>
              <a:rPr lang="bg-BG" sz="2400" dirty="0"/>
              <a:t>и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prepend</a:t>
            </a:r>
            <a:r>
              <a:rPr lang="en-US" sz="2400" dirty="0"/>
              <a:t> – </a:t>
            </a:r>
            <a:r>
              <a:rPr lang="bg-BG" sz="2400" dirty="0"/>
              <a:t>вмъква елемент в </a:t>
            </a:r>
            <a:r>
              <a:rPr lang="en-US" sz="2400" dirty="0"/>
              <a:t>DOM</a:t>
            </a:r>
            <a:r>
              <a:rPr lang="bg-BG" sz="2400" dirty="0"/>
              <a:t> след и преди избрания </a:t>
            </a:r>
            <a:r>
              <a:rPr lang="bg-BG" sz="2400" dirty="0" smtClean="0"/>
              <a:t>елемент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appendTo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добавя избрания елемент към списъка от </a:t>
            </a:r>
            <a:r>
              <a:rPr lang="bg-BG" sz="2400" dirty="0" err="1" smtClean="0"/>
              <a:t>поделементи</a:t>
            </a:r>
            <a:r>
              <a:rPr lang="bg-BG" sz="2400" dirty="0" smtClean="0"/>
              <a:t> на посочен елемент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before</a:t>
            </a:r>
            <a:r>
              <a:rPr lang="en-US" sz="2400" dirty="0" smtClean="0"/>
              <a:t> </a:t>
            </a:r>
            <a:r>
              <a:rPr lang="bg-BG" sz="2400" dirty="0"/>
              <a:t>и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after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/>
              <a:t>вмъква </a:t>
            </a:r>
            <a:r>
              <a:rPr lang="bg-BG" sz="2400" dirty="0" smtClean="0"/>
              <a:t>посочено в аргумент съдържание преди и след всеки от избраните елементи</a:t>
            </a:r>
            <a:endParaRPr lang="en-US" sz="2400" dirty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9" action="ppaction://hlinkfile"/>
              </a:rPr>
              <a:t>insertBefore</a:t>
            </a:r>
            <a:r>
              <a:rPr lang="en-US" sz="2400" dirty="0" smtClean="0"/>
              <a:t> </a:t>
            </a:r>
            <a:r>
              <a:rPr lang="bg-BG" sz="2400" dirty="0"/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10"/>
              </a:rPr>
              <a:t>insertAfter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/>
              <a:t>вмъква </a:t>
            </a:r>
            <a:r>
              <a:rPr lang="bg-BG" sz="2400" dirty="0" smtClean="0"/>
              <a:t>всеки от посочените елементи преди и след избрания елемент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59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Методи</a:t>
            </a:r>
            <a:r>
              <a:rPr lang="en-US" sz="2800" dirty="0" smtClean="0"/>
              <a:t> </a:t>
            </a:r>
            <a:r>
              <a:rPr lang="bg-BG" sz="2800" dirty="0"/>
              <a:t>за реализиране на ефекти</a:t>
            </a:r>
          </a:p>
          <a:p>
            <a:pPr lvl="1"/>
            <a:r>
              <a:rPr lang="bg-BG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а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nimate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/>
              <a:t>– </a:t>
            </a:r>
            <a:r>
              <a:rPr lang="en-US" sz="2400" dirty="0" smtClean="0"/>
              <a:t>“</a:t>
            </a:r>
            <a:r>
              <a:rPr lang="bg-BG" sz="2400" dirty="0" err="1" smtClean="0"/>
              <a:t>анимира</a:t>
            </a:r>
            <a:r>
              <a:rPr lang="bg-BG" sz="2400" dirty="0" smtClean="0"/>
              <a:t>“ посочени </a:t>
            </a:r>
            <a:r>
              <a:rPr lang="en-US" sz="2400" dirty="0"/>
              <a:t>CSS </a:t>
            </a:r>
            <a:r>
              <a:rPr lang="bg-BG" sz="2400" dirty="0"/>
              <a:t>свойства </a:t>
            </a:r>
            <a:r>
              <a:rPr lang="bg-BG" sz="2400" dirty="0" smtClean="0"/>
              <a:t>на избрания елемент към </a:t>
            </a:r>
            <a:r>
              <a:rPr lang="bg-BG" sz="2400" dirty="0"/>
              <a:t>посочени </a:t>
            </a:r>
            <a:r>
              <a:rPr lang="bg-BG" sz="2400" dirty="0" smtClean="0"/>
              <a:t>стойности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fadeIn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fadeOut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fadeTo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fadeToggle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изменят прозрачността на избрания елемент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slideUp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slideDown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9"/>
              </a:rPr>
              <a:t>slideToggle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скриват, показват и превключват видимостта на избрания елемент с плъзгащо движение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22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Методи</a:t>
            </a:r>
            <a:r>
              <a:rPr lang="en-US" sz="2800" dirty="0" smtClean="0"/>
              <a:t> </a:t>
            </a:r>
            <a:r>
              <a:rPr lang="bg-BG" sz="2800" dirty="0"/>
              <a:t>за работа със събития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</a:t>
            </a:r>
            <a:r>
              <a:rPr lang="en-US" sz="2400" dirty="0"/>
              <a:t> </a:t>
            </a:r>
            <a:r>
              <a:rPr lang="bg-BG" sz="2400" dirty="0"/>
              <a:t>и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off</a:t>
            </a:r>
            <a:r>
              <a:rPr lang="en-US" sz="2400" dirty="0"/>
              <a:t> – </a:t>
            </a:r>
            <a:r>
              <a:rPr lang="bg-BG" sz="2400" dirty="0"/>
              <a:t>закачва се и се откачва от събитие за избрания </a:t>
            </a:r>
            <a:r>
              <a:rPr lang="bg-BG" sz="2400" dirty="0" smtClean="0"/>
              <a:t>елемент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one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/>
              <a:t>закачва </a:t>
            </a:r>
            <a:r>
              <a:rPr lang="bg-BG" sz="2400" dirty="0" smtClean="0"/>
              <a:t>се за еднократно изпълнение при възникване на събитие за избрания елемент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event.stopPropagation</a:t>
            </a:r>
            <a:r>
              <a:rPr lang="en-US" sz="2400" dirty="0" smtClean="0"/>
              <a:t> – </a:t>
            </a:r>
            <a:r>
              <a:rPr lang="bg-BG" sz="2400" dirty="0" smtClean="0"/>
              <a:t>спира прихващането на събитието нагоре по </a:t>
            </a:r>
            <a:r>
              <a:rPr lang="en-US" sz="2400" dirty="0" smtClean="0"/>
              <a:t>DOM </a:t>
            </a:r>
            <a:r>
              <a:rPr lang="bg-BG" sz="2400" dirty="0" smtClean="0"/>
              <a:t>дървото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event.preventDefault</a:t>
            </a:r>
            <a:r>
              <a:rPr lang="en-US" sz="2400" dirty="0" smtClean="0"/>
              <a:t> – </a:t>
            </a:r>
            <a:r>
              <a:rPr lang="bg-BG" sz="2400" dirty="0" smtClean="0"/>
              <a:t>възпрепятства подразбиращото се действие на браузера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7"/>
              </a:rPr>
              <a:t>ready</a:t>
            </a:r>
            <a:r>
              <a:rPr lang="en-US" sz="2400" dirty="0" smtClean="0"/>
              <a:t> – </a:t>
            </a:r>
            <a:r>
              <a:rPr lang="bg-BG" sz="2400" dirty="0" smtClean="0"/>
              <a:t>указва функция, която да се изпълни при пълно зареждане на </a:t>
            </a:r>
            <a:r>
              <a:rPr lang="en-US" sz="2400" dirty="0" smtClean="0"/>
              <a:t>DOM. </a:t>
            </a:r>
            <a:r>
              <a:rPr lang="bg-BG" sz="2400" dirty="0" smtClean="0"/>
              <a:t>Методът е валиден само за документа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click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абонира се за събитието </a:t>
            </a:r>
            <a:r>
              <a:rPr lang="en-US" sz="2400" dirty="0" smtClean="0"/>
              <a:t>“click” </a:t>
            </a:r>
            <a:r>
              <a:rPr lang="bg-BG" sz="2400" dirty="0" smtClean="0"/>
              <a:t>на избрания елемент, или го предизвиква</a:t>
            </a:r>
          </a:p>
          <a:p>
            <a:pPr lvl="1"/>
            <a:r>
              <a:rPr lang="bg-BG" sz="2400" dirty="0" smtClean="0"/>
              <a:t>…</a:t>
            </a:r>
            <a:endParaRPr lang="en-US" sz="2400" dirty="0" smtClean="0"/>
          </a:p>
          <a:p>
            <a:pPr lvl="1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038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Методи за </a:t>
            </a:r>
            <a:r>
              <a:rPr lang="bg-BG" sz="2800" dirty="0" smtClean="0">
                <a:hlinkClick r:id="rId2"/>
              </a:rPr>
              <a:t>работа с </a:t>
            </a:r>
            <a:r>
              <a:rPr lang="en-US" sz="2800" dirty="0" smtClean="0">
                <a:hlinkClick r:id="rId2"/>
              </a:rPr>
              <a:t>AJAX</a:t>
            </a:r>
            <a:r>
              <a:rPr lang="en-US" sz="2800" dirty="0" smtClean="0"/>
              <a:t> (Asynchronous JavaScript and XML)</a:t>
            </a:r>
            <a:endParaRPr lang="en-US" sz="2600" dirty="0" smtClean="0"/>
          </a:p>
          <a:p>
            <a:r>
              <a:rPr lang="bg-BG" sz="2800" dirty="0" smtClean="0"/>
              <a:t>Помощни </a:t>
            </a:r>
            <a:r>
              <a:rPr lang="bg-BG" sz="2800" dirty="0"/>
              <a:t>методи</a:t>
            </a:r>
            <a:endParaRPr lang="en-US" sz="2800" dirty="0"/>
          </a:p>
          <a:p>
            <a:pPr lvl="1"/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ata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взима или съхранява данни асоциирани с елемента или избраните елементи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  <a:hlinkClick r:id="rId4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each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/>
              <a:t>изпълнява посочена функция върху всеки елемент от избрано множество от </a:t>
            </a:r>
            <a:r>
              <a:rPr lang="bg-BG" sz="2400" dirty="0" smtClean="0"/>
              <a:t>елементи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toArray</a:t>
            </a:r>
            <a:r>
              <a:rPr lang="en-US" sz="2400" dirty="0" smtClean="0"/>
              <a:t> – </a:t>
            </a:r>
            <a:r>
              <a:rPr lang="bg-BG" sz="2400" dirty="0" smtClean="0"/>
              <a:t>превръща избраните елементи в масив</a:t>
            </a:r>
            <a:endParaRPr lang="en-US" sz="2400" dirty="0" smtClean="0"/>
          </a:p>
          <a:p>
            <a:pPr lvl="1"/>
            <a:r>
              <a:rPr lang="en-US" sz="2400" dirty="0" err="1" smtClean="0">
                <a:hlinkClick r:id="rId6"/>
              </a:rPr>
              <a:t>parseHTML</a:t>
            </a:r>
            <a:r>
              <a:rPr lang="bg-BG" sz="2400" dirty="0" smtClean="0"/>
              <a:t> – превръща форматиран като </a:t>
            </a:r>
            <a:r>
              <a:rPr lang="en-US" sz="2400" dirty="0" smtClean="0"/>
              <a:t>HTML </a:t>
            </a:r>
            <a:r>
              <a:rPr lang="bg-BG" sz="2400" dirty="0" smtClean="0"/>
              <a:t>низ и го превръща в  </a:t>
            </a:r>
            <a:r>
              <a:rPr lang="en-US" sz="2400" dirty="0" smtClean="0"/>
              <a:t>DOM </a:t>
            </a:r>
            <a:r>
              <a:rPr lang="bg-BG" sz="2400" dirty="0" smtClean="0"/>
              <a:t>възли</a:t>
            </a:r>
          </a:p>
          <a:p>
            <a:pPr lvl="1"/>
            <a:r>
              <a:rPr lang="en-US" sz="2400" dirty="0" err="1" smtClean="0">
                <a:hlinkClick r:id="rId7"/>
              </a:rPr>
              <a:t>parseJSON</a:t>
            </a:r>
            <a:r>
              <a:rPr lang="en-US" sz="2400" dirty="0" smtClean="0"/>
              <a:t> </a:t>
            </a:r>
            <a:r>
              <a:rPr lang="bg-BG" sz="2400" dirty="0" smtClean="0"/>
              <a:t>– превръща форматиран като </a:t>
            </a:r>
            <a:r>
              <a:rPr lang="en-US" sz="2400" dirty="0" smtClean="0"/>
              <a:t>JSON </a:t>
            </a:r>
            <a:r>
              <a:rPr lang="bg-BG" sz="2400" dirty="0" smtClean="0"/>
              <a:t>низ и го превръща в </a:t>
            </a:r>
            <a:r>
              <a:rPr lang="en-US" sz="2400" dirty="0" smtClean="0"/>
              <a:t>JavaScript </a:t>
            </a:r>
            <a:r>
              <a:rPr lang="bg-BG" sz="2400" dirty="0" smtClean="0"/>
              <a:t>обект</a:t>
            </a:r>
          </a:p>
          <a:p>
            <a:pPr lvl="1"/>
            <a:r>
              <a:rPr lang="en-US" sz="2400" dirty="0" err="1" smtClean="0">
                <a:hlinkClick r:id="rId8"/>
              </a:rPr>
              <a:t>parseXML</a:t>
            </a:r>
            <a:r>
              <a:rPr lang="en-US" sz="2400" dirty="0" smtClean="0"/>
              <a:t> – </a:t>
            </a:r>
            <a:r>
              <a:rPr lang="bg-BG" sz="2400" dirty="0" smtClean="0"/>
              <a:t>превръща форматиран като </a:t>
            </a:r>
            <a:r>
              <a:rPr lang="en-US" sz="2400" dirty="0" smtClean="0"/>
              <a:t>XML </a:t>
            </a:r>
            <a:r>
              <a:rPr lang="bg-BG" sz="2400" dirty="0" smtClean="0"/>
              <a:t>низ и го превръща в </a:t>
            </a:r>
            <a:r>
              <a:rPr lang="en-US" sz="2400" dirty="0" smtClean="0"/>
              <a:t>XML </a:t>
            </a:r>
            <a:r>
              <a:rPr lang="bg-BG" sz="2400" dirty="0" smtClean="0"/>
              <a:t>документ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52639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– </a:t>
            </a:r>
            <a:r>
              <a:rPr lang="bg-BG" dirty="0" smtClean="0"/>
              <a:t>упражнение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traffic_lights.html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traffic_lights.css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го реферирайте от файла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traffic_lights.html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”.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Във файла добавете следния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CSS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клас:</a:t>
            </a:r>
            <a:endParaRPr lang="en-US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bg-BG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</a:t>
            </a:r>
            <a:r>
              <a:rPr lang="bg-BG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lights.html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реферирайте 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jQuery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от някой от достъпните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CDN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сървъри</a:t>
            </a:r>
            <a:endParaRPr lang="en-US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нов файл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наименование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traffic_lights.js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го реферирайте от файла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traffic_lights.html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Направете кутийка с черен (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#000000)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фон и три кръга (кутийки от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клас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circle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нея съответно с червен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(#b80021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жълт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(#de9400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зелен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(#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3a6100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фон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стиловете на които също да бъдат в съответните класове</a:t>
            </a:r>
            <a:endParaRPr lang="en-US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Направете функция „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pulse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“, която, използвайки функцията 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animate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jQuery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кара подадени като асоциативен списък свойства да „пулсира“ в подадени граници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Извикайте функцията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pulse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 за трите цветни кутийки, така че да непрозрачността им (свойството „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opacity”)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да „пулсира“ в граници от 0 до 1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Анимацията да се повтаря,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докато не бъде </a:t>
            </a:r>
            <a:r>
              <a:rPr lang="bg-BG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натисната </a:t>
            </a:r>
            <a:r>
              <a:rPr lang="bg-BG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черната кутийка</a:t>
            </a:r>
          </a:p>
        </p:txBody>
      </p:sp>
      <p:sp>
        <p:nvSpPr>
          <p:cNvPr id="6" name="Code block: index.html"/>
          <p:cNvSpPr/>
          <p:nvPr/>
        </p:nvSpPr>
        <p:spPr>
          <a:xfrm>
            <a:off x="767408" y="2204864"/>
            <a:ext cx="1094521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.circle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100px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100px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line-height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100px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font-size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20px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center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27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Валери Дачев</a:t>
            </a:r>
          </a:p>
          <a:p>
            <a:pPr lvl="1"/>
            <a:r>
              <a:rPr lang="en-US" dirty="0">
                <a:hlinkClick r:id="rId2"/>
              </a:rPr>
              <a:t>valery@david.bg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@</a:t>
            </a:r>
            <a:r>
              <a:rPr lang="en-US" dirty="0" err="1">
                <a:hlinkClick r:id="rId3"/>
              </a:rPr>
              <a:t>vdachev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https://facebook.com/vdachev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отказва еднократното извикване указано от посочения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timeoutTimerId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38962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Връщане на функции като резултат от други функции</a:t>
            </a:r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getFunctionForOperation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(op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(op)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(a, b) {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+ b; };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(a, b) {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b;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00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Връщане на функции като резултат от други функции</a:t>
            </a:r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1"/>
            <a:r>
              <a:rPr lang="bg-BG" sz="2400" dirty="0" smtClean="0"/>
              <a:t>Функциите позволяват </a:t>
            </a:r>
            <a:r>
              <a:rPr lang="bg-BG" sz="2400" b="1" dirty="0" smtClean="0"/>
              <a:t>затваряне (</a:t>
            </a:r>
            <a:r>
              <a:rPr lang="en-US" sz="2400" b="1" dirty="0" smtClean="0"/>
              <a:t>closure)</a:t>
            </a:r>
            <a:r>
              <a:rPr lang="bg-BG" sz="2400" dirty="0" smtClean="0"/>
              <a:t> – запазване областта на видимост (свободни, нелокални променливи) – функцията работи в своя </a:t>
            </a:r>
            <a:r>
              <a:rPr lang="bg-BG" sz="2400" b="1" dirty="0" smtClean="0"/>
              <a:t>лексикален</a:t>
            </a:r>
            <a:r>
              <a:rPr lang="en-US" sz="2400" b="1" dirty="0" smtClean="0"/>
              <a:t> </a:t>
            </a:r>
            <a:r>
              <a:rPr lang="bg-BG" sz="2400" b="1" dirty="0" smtClean="0"/>
              <a:t>обсег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getTextFunc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Курс по програмиране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name;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getTextFunc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alert(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func.call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0557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Функцията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Изпълнява</a:t>
            </a:r>
            <a:r>
              <a:rPr lang="en-US" sz="2400" dirty="0" smtClean="0"/>
              <a:t> JavaScript </a:t>
            </a:r>
            <a:r>
              <a:rPr lang="bg-BG" sz="2400" dirty="0" smtClean="0"/>
              <a:t>код подаден като низов аргумент</a:t>
            </a:r>
          </a:p>
          <a:p>
            <a:pPr lvl="1"/>
            <a:r>
              <a:rPr lang="bg-BG" sz="2400" dirty="0" smtClean="0"/>
              <a:t>Кодът може да представлява променлива, израз, съждение или множество от съждения</a:t>
            </a:r>
          </a:p>
          <a:p>
            <a:pPr lvl="1"/>
            <a:r>
              <a:rPr lang="bg-BG" sz="2400" dirty="0" smtClean="0"/>
              <a:t>Функцията връща като резултат резултата от изпълнението на кода</a:t>
            </a: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 = prompt(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Въведете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JavaScript 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код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(code !== null &amp;&amp; code !==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(code);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alert(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Резултатът е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+ result);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–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functions2.html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functions2.js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functions2.html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апишете функция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showTime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която извежда текущото време в конзолата, и функция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showCounter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която увеличава даден брояч при всяко извикване и показва стойността му в конзолата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Напишете функция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startTask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която стартира периодичното извикване на подадена функция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през 1 секунда, функция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stopTask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която го спира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функци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я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toggleTask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която пуска/спира поставена задача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 бутон „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Toggle Clock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който пуска/спира извеждането на текущото време в конзолата, и бутон „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Toggle Counter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който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пуска/спира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извеждането на брояча в конзолата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„масив“?</a:t>
            </a:r>
          </a:p>
          <a:p>
            <a:pPr lvl="1"/>
            <a:r>
              <a:rPr lang="ru-RU" sz="2400" dirty="0"/>
              <a:t>Структура от </a:t>
            </a:r>
            <a:r>
              <a:rPr lang="ru-RU" sz="2400" dirty="0" smtClean="0"/>
              <a:t>данни, от тип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endParaRPr lang="ru-RU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Представлява м</a:t>
            </a:r>
            <a:r>
              <a:rPr lang="ru-RU" sz="2400" dirty="0" smtClean="0"/>
              <a:t>ножество </a:t>
            </a:r>
            <a:r>
              <a:rPr lang="ru-RU" sz="2400" dirty="0"/>
              <a:t>от </a:t>
            </a:r>
            <a:r>
              <a:rPr lang="ru-RU" sz="2400" dirty="0" smtClean="0"/>
              <a:t>стойности</a:t>
            </a:r>
          </a:p>
          <a:p>
            <a:pPr lvl="1"/>
            <a:r>
              <a:rPr lang="bg-BG" sz="2400" dirty="0" smtClean="0"/>
              <a:t>Само едно измерение</a:t>
            </a:r>
          </a:p>
          <a:p>
            <a:pPr lvl="1"/>
            <a:r>
              <a:rPr lang="bg-BG" sz="2400" dirty="0" smtClean="0"/>
              <a:t>Обръщението към всяка стойност става по </a:t>
            </a:r>
            <a:r>
              <a:rPr lang="bg-BG" sz="2400" b="1" dirty="0" smtClean="0"/>
              <a:t>номер</a:t>
            </a:r>
            <a:endParaRPr lang="bg-BG" sz="2400" dirty="0" smtClean="0"/>
          </a:p>
          <a:p>
            <a:pPr lvl="1"/>
            <a:r>
              <a:rPr lang="bg-BG" sz="2400" dirty="0" smtClean="0"/>
              <a:t>Могат да бъдат добавяни и премахвани стойности</a:t>
            </a:r>
          </a:p>
          <a:p>
            <a:r>
              <a:rPr lang="bg-BG" sz="2800" dirty="0"/>
              <a:t>Характеристики на масивите в </a:t>
            </a:r>
            <a:r>
              <a:rPr lang="en-US" sz="2800" dirty="0"/>
              <a:t>JavaScript</a:t>
            </a:r>
            <a:endParaRPr lang="bg-BG" sz="2800" dirty="0"/>
          </a:p>
          <a:p>
            <a:pPr lvl="1"/>
            <a:r>
              <a:rPr lang="bg-BG" sz="2400" dirty="0"/>
              <a:t>Референтен тип данни</a:t>
            </a:r>
            <a:endParaRPr lang="ru-RU" sz="2400" b="1" dirty="0"/>
          </a:p>
          <a:p>
            <a:pPr lvl="1"/>
            <a:r>
              <a:rPr lang="bg-BG" sz="2400" dirty="0" smtClean="0"/>
              <a:t>Размерност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83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</a:t>
            </a:r>
            <a:endParaRPr lang="en-US" sz="2800" dirty="0" smtClean="0"/>
          </a:p>
          <a:p>
            <a:pPr lvl="1"/>
            <a:r>
              <a:rPr lang="bg-BG" sz="2400" dirty="0" smtClean="0"/>
              <a:t>С оператора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 smtClean="0">
                <a:highlight>
                  <a:srgbClr val="FFFFFF"/>
                </a:highlight>
              </a:rPr>
              <a:t>и думата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празен масив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големина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 с посочена големина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 от подадени стойности</a:t>
            </a:r>
            <a:endParaRPr lang="bg-BG" sz="2000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Array(2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3, 5, 7,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64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В квадратни скоби се изброяват нула или повече стойности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масив от 5 прости числа и го запазва променлива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[2, 3, 5, 7, 11];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Взимане големината на масив</a:t>
            </a: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текущия брой елементи в масива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броя елементи в масива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primeNumbers.length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Функции (продължение)</a:t>
            </a:r>
          </a:p>
          <a:p>
            <a:r>
              <a:rPr lang="bg-BG" sz="2800" dirty="0" smtClean="0"/>
              <a:t>Масиви</a:t>
            </a:r>
            <a:endParaRPr lang="bg-BG" sz="2800" dirty="0"/>
          </a:p>
          <a:p>
            <a:r>
              <a:rPr lang="bg-BG" sz="2800" dirty="0" smtClean="0"/>
              <a:t>Асоциативни масиви</a:t>
            </a:r>
          </a:p>
          <a:p>
            <a:r>
              <a:rPr lang="bg-BG" sz="2800" dirty="0" smtClean="0"/>
              <a:t>Обекти</a:t>
            </a:r>
            <a:endParaRPr lang="bg-BG" sz="2800" dirty="0"/>
          </a:p>
          <a:p>
            <a:r>
              <a:rPr lang="en-US" sz="2800" dirty="0"/>
              <a:t>Document Object Model (DOM)</a:t>
            </a:r>
            <a:endParaRPr lang="bg-BG" sz="2800" dirty="0"/>
          </a:p>
          <a:p>
            <a:r>
              <a:rPr lang="en-US" sz="2800" dirty="0"/>
              <a:t>jQuery</a:t>
            </a:r>
          </a:p>
        </p:txBody>
      </p:sp>
    </p:spTree>
    <p:extLst>
      <p:ext uri="{BB962C8B-B14F-4D97-AF65-F5344CB8AC3E}">
        <p14:creationId xmlns:p14="http://schemas.microsoft.com/office/powerpoint/2010/main" val="25504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Достъпване на елемент от масив</a:t>
            </a:r>
          </a:p>
          <a:p>
            <a:pPr lvl="1"/>
            <a:r>
              <a:rPr lang="bg-BG" sz="2400" dirty="0" smtClean="0"/>
              <a:t>След променлива или израз, който връща масива, в квадратни скоби се указва поредният номер (индексът) на елемента (броенето започва от 0)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елемента с индекс 3 (т.е. 4-ти по ред)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[3]);</a:t>
            </a:r>
          </a:p>
        </p:txBody>
      </p:sp>
    </p:spTree>
    <p:extLst>
      <p:ext uri="{BB962C8B-B14F-4D97-AF65-F5344CB8AC3E}">
        <p14:creationId xmlns:p14="http://schemas.microsoft.com/office/powerpoint/2010/main" val="85034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Цикъл за обхождане на масив 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for…in</a:t>
            </a:r>
            <a:r>
              <a:rPr lang="bg-BG" sz="2800" dirty="0" smtClean="0"/>
              <a:t>)</a:t>
            </a:r>
          </a:p>
          <a:p>
            <a:pPr lvl="1"/>
            <a:r>
              <a:rPr lang="bg-BG" sz="2400" dirty="0" smtClean="0"/>
              <a:t>Обхожда </a:t>
            </a:r>
            <a:r>
              <a:rPr lang="bg-BG" sz="2400" b="1" dirty="0" smtClean="0"/>
              <a:t>изброимите</a:t>
            </a:r>
            <a:r>
              <a:rPr lang="en-US" sz="2400" b="1" dirty="0" smtClean="0"/>
              <a:t> </a:t>
            </a:r>
            <a:r>
              <a:rPr lang="bg-BG" sz="2400" dirty="0" smtClean="0"/>
              <a:t>елементи на масива</a:t>
            </a:r>
            <a:endParaRPr lang="en-US" sz="2400" dirty="0" smtClean="0"/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съждение-или-блок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console.log(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['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Изтриване на елемент</a:t>
            </a:r>
            <a:r>
              <a:rPr lang="en-US" sz="2800" dirty="0" smtClean="0"/>
              <a:t> </a:t>
            </a:r>
            <a:r>
              <a:rPr lang="bg-BG" sz="2800" dirty="0" smtClean="0"/>
              <a:t>с оператора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Присвоява специалната стойност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задава стойност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undefined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 елемента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 индекс 3 (т.е. 4-ти по ред)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стойност към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добавя стойност към края на масива и връща новата му големина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.push(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primeNumbers.push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(13);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добавя стойност към </a:t>
            </a:r>
            <a:r>
              <a:rPr lang="bg-BG" sz="2400" dirty="0" smtClean="0"/>
              <a:t>началото на </a:t>
            </a:r>
            <a:r>
              <a:rPr lang="bg-BG" sz="2400" dirty="0"/>
              <a:t>масива и връща новата му </a:t>
            </a:r>
            <a:r>
              <a:rPr lang="bg-BG" sz="2400" dirty="0" smtClean="0"/>
              <a:t>големина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primeNumbers.unshift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(13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3333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стойност от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премахва стойност от края на масива и връща стойността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.pop(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meNumber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primeNumbers.pop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премахва стойност от началото на </a:t>
            </a:r>
            <a:r>
              <a:rPr lang="bg-BG" sz="2400" dirty="0"/>
              <a:t>масива и връща </a:t>
            </a:r>
            <a:r>
              <a:rPr lang="bg-BG" sz="2400" dirty="0" smtClean="0"/>
              <a:t>стойността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.shift(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meNumber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Добавяне/премахване на стойности от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splice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добавя/премахва стойности от масива и връща получилия се масив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.splice(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индекс, брой-елементи-за-премахване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премахва един (1) елемент от позиция 0 (началото) на масива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 добавя два елемента (1 и 2)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1,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премахва нула (0) елемента от позиция 3 на масива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 добавя един елемент (3)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два (2)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елемента от позиция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5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масива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2);</a:t>
            </a:r>
          </a:p>
        </p:txBody>
      </p:sp>
    </p:spTree>
    <p:extLst>
      <p:ext uri="{BB962C8B-B14F-4D97-AF65-F5344CB8AC3E}">
        <p14:creationId xmlns:p14="http://schemas.microsoft.com/office/powerpoint/2010/main" val="261837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Извличане на </a:t>
            </a:r>
            <a:r>
              <a:rPr lang="bg-BG" sz="2800" dirty="0" err="1" smtClean="0"/>
              <a:t>подмасив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slice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връща </a:t>
            </a:r>
            <a:r>
              <a:rPr lang="bg-BG" sz="2400" dirty="0" err="1" smtClean="0"/>
              <a:t>подмасив</a:t>
            </a:r>
            <a:r>
              <a:rPr lang="bg-BG" sz="2400" dirty="0" smtClean="0"/>
              <a:t> на съществуващ масив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.slice(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индекс-начало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x-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край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3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до края на масива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5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до елемента с индекс 7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5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до предпоследния елемент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-1);</a:t>
            </a:r>
          </a:p>
        </p:txBody>
      </p:sp>
    </p:spTree>
    <p:extLst>
      <p:ext uri="{BB962C8B-B14F-4D97-AF65-F5344CB8AC3E}">
        <p14:creationId xmlns:p14="http://schemas.microsoft.com/office/powerpoint/2010/main" val="398081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Слепване на масиви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връща слепен от множество масиви масив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масив-1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масив-3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…]]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слят масив от прости числа, четни числа и числа на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Фибоначи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umbers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fibonacciNumbers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5735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Търсене в масив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indexOf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търси стойност в масива, като започва търсенето </a:t>
            </a:r>
            <a:r>
              <a:rPr lang="bg-BG" sz="2400" b="1" dirty="0" smtClean="0"/>
              <a:t>от началото </a:t>
            </a:r>
            <a:r>
              <a:rPr lang="bg-BG" sz="2400" dirty="0" smtClean="0"/>
              <a:t>(или посочен индекс) </a:t>
            </a:r>
            <a:r>
              <a:rPr lang="bg-BG" sz="2400" b="1" dirty="0" smtClean="0"/>
              <a:t>към края</a:t>
            </a:r>
            <a:r>
              <a:rPr lang="bg-BG" sz="2400" dirty="0" smtClean="0"/>
              <a:t>, </a:t>
            </a:r>
            <a:r>
              <a:rPr lang="bg-BG" sz="2400" dirty="0"/>
              <a:t>и връща нейния </a:t>
            </a:r>
            <a:r>
              <a:rPr lang="bg-BG" sz="2400" dirty="0" smtClean="0"/>
              <a:t>индекс (или -1, ако стойността не е намерена)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търси числото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масив от прости числа,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като започва от числото с индекс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indexOf2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(2, 3);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5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Търсене в масив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lastIndexOf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търси стойност в масива, като започва търсенето </a:t>
            </a:r>
            <a:r>
              <a:rPr lang="bg-BG" sz="2400" b="1" dirty="0" smtClean="0"/>
              <a:t>от края </a:t>
            </a:r>
            <a:r>
              <a:rPr lang="bg-BG" sz="2400" dirty="0" smtClean="0"/>
              <a:t>(или посочен индекс) </a:t>
            </a:r>
            <a:r>
              <a:rPr lang="bg-BG" sz="2400" b="1" dirty="0" smtClean="0"/>
              <a:t>към началото</a:t>
            </a:r>
            <a:r>
              <a:rPr lang="bg-BG" sz="2400" dirty="0" smtClean="0"/>
              <a:t>, </a:t>
            </a:r>
            <a:r>
              <a:rPr lang="bg-BG" sz="2400" dirty="0"/>
              <a:t>и връща нейния </a:t>
            </a:r>
            <a:r>
              <a:rPr lang="bg-BG" sz="2400" dirty="0" smtClean="0"/>
              <a:t>индекс (или -1, ако стойността не е намерена)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търси числото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отзад-напред в масив от прости числа,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като започва от числото с индекс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indexOf2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primeNumbers.lastIndexOf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(2, 3);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4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Наименованията на функциите </a:t>
            </a:r>
            <a:r>
              <a:rPr lang="bg-BG" sz="2800" dirty="0" smtClean="0"/>
              <a:t>са </a:t>
            </a:r>
            <a:r>
              <a:rPr lang="bg-BG" sz="2800" b="1" dirty="0" smtClean="0"/>
              <a:t>променливи</a:t>
            </a:r>
            <a:endParaRPr lang="bg-BG" sz="2800" b="1" dirty="0"/>
          </a:p>
          <a:p>
            <a:r>
              <a:rPr lang="bg-BG" sz="2800" dirty="0" smtClean="0"/>
              <a:t>Функциите са </a:t>
            </a:r>
            <a:r>
              <a:rPr lang="bg-BG" sz="2800" b="1" dirty="0" smtClean="0"/>
              <a:t>стойности </a:t>
            </a:r>
            <a:r>
              <a:rPr lang="bg-BG" sz="2800" dirty="0" smtClean="0"/>
              <a:t>(от тип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800" dirty="0" smtClean="0"/>
              <a:t>)</a:t>
            </a:r>
            <a:endParaRPr lang="bg-BG" sz="2800" dirty="0" smtClean="0"/>
          </a:p>
          <a:p>
            <a:r>
              <a:rPr lang="bg-BG" sz="2800" dirty="0" smtClean="0"/>
              <a:t>Функциите </a:t>
            </a:r>
            <a:r>
              <a:rPr lang="bg-BG" sz="2800" dirty="0"/>
              <a:t>могат да бъдат анонимни</a:t>
            </a:r>
            <a:r>
              <a:rPr lang="en-US" sz="2800" dirty="0"/>
              <a:t> (</a:t>
            </a:r>
            <a:r>
              <a:rPr lang="bg-BG" sz="2800" dirty="0"/>
              <a:t>без наименование</a:t>
            </a:r>
            <a:r>
              <a:rPr lang="bg-BG" sz="2800" dirty="0" smtClean="0"/>
              <a:t>)</a:t>
            </a:r>
            <a:endParaRPr lang="en-US" sz="2800" dirty="0" smtClean="0"/>
          </a:p>
          <a:p>
            <a:r>
              <a:rPr lang="bg-BG" sz="2800" dirty="0" smtClean="0"/>
              <a:t>Като </a:t>
            </a:r>
            <a:r>
              <a:rPr lang="bg-BG" sz="2800" dirty="0"/>
              <a:t>следствие, функциите могат да се</a:t>
            </a:r>
            <a:endParaRPr lang="en-US" sz="2800" dirty="0"/>
          </a:p>
          <a:p>
            <a:pPr lvl="1"/>
            <a:r>
              <a:rPr lang="bg-BG" sz="2400" dirty="0" smtClean="0"/>
              <a:t>съхраняват </a:t>
            </a:r>
            <a:r>
              <a:rPr lang="bg-BG" sz="2400" dirty="0"/>
              <a:t>в </a:t>
            </a:r>
            <a:r>
              <a:rPr lang="bg-BG" sz="2400" dirty="0" smtClean="0"/>
              <a:t>променливи</a:t>
            </a:r>
          </a:p>
          <a:p>
            <a:pPr lvl="1"/>
            <a:r>
              <a:rPr lang="bg-BG" sz="2400" dirty="0"/>
              <a:t>извикват с методите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предават </a:t>
            </a:r>
            <a:r>
              <a:rPr lang="bg-BG" sz="2400" dirty="0"/>
              <a:t>като </a:t>
            </a:r>
            <a:r>
              <a:rPr lang="bg-BG" sz="2400" dirty="0" smtClean="0"/>
              <a:t>аргументи към </a:t>
            </a:r>
            <a:r>
              <a:rPr lang="bg-BG" sz="2400" dirty="0"/>
              <a:t>други функции</a:t>
            </a:r>
          </a:p>
          <a:p>
            <a:pPr lvl="1"/>
            <a:r>
              <a:rPr lang="bg-BG" sz="2400" dirty="0"/>
              <a:t>връщат като резултат от изпълнението на други функции</a:t>
            </a:r>
          </a:p>
          <a:p>
            <a:r>
              <a:rPr lang="bg-BG" sz="2800" dirty="0" smtClean="0"/>
              <a:t>Функциите могат да бъдат влагани </a:t>
            </a:r>
            <a:r>
              <a:rPr lang="en-US" sz="2800" dirty="0" smtClean="0"/>
              <a:t>(closures)</a:t>
            </a:r>
          </a:p>
          <a:p>
            <a:pPr lvl="1"/>
            <a:r>
              <a:rPr lang="bg-BG" sz="2400" dirty="0" smtClean="0"/>
              <a:t>Тялото на една функция може да съдържа други функции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274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Други операции с масиви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обръща масива отзад-напред</a:t>
            </a:r>
            <a:endParaRPr lang="en-US" sz="24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сортира масива (по подразбиране, като низове, или по подадено правило)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слива стойностите на масив в низ (по подразбиране със запетая или с подаден делител)</a:t>
            </a:r>
            <a:endParaRPr lang="en-US" sz="2400" dirty="0"/>
          </a:p>
          <a:p>
            <a:pPr lvl="2"/>
            <a:r>
              <a:rPr lang="bg-BG" sz="2000" dirty="0" smtClean="0"/>
              <a:t>Синтаксис</a:t>
            </a:r>
          </a:p>
          <a:p>
            <a:pPr marL="914400" lvl="2" indent="0">
              <a:buNone/>
            </a:pP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.join(</a:t>
            </a:r>
            <a:r>
              <a:rPr lang="en-US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делител</a:t>
            </a:r>
            <a:r>
              <a:rPr lang="en-US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bg-BG" sz="2000" i="1" dirty="0" smtClean="0"/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tags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Ябълки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Круши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Домати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Краставици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променлива записваме низ от всички думи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 масива разделени със запетая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displayText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tags.join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bg-BG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Масиви от масиви (назъбени масиви)</a:t>
            </a:r>
          </a:p>
          <a:p>
            <a:pPr lvl="1"/>
            <a:r>
              <a:rPr lang="bg-BG" sz="2600" dirty="0" smtClean="0"/>
              <a:t>Масиви, стойностите в които са</a:t>
            </a:r>
            <a:r>
              <a:rPr lang="en-US" sz="2600" dirty="0" smtClean="0"/>
              <a:t> </a:t>
            </a:r>
            <a:r>
              <a:rPr lang="bg-BG" sz="2600" dirty="0" smtClean="0"/>
              <a:t>масиви</a:t>
            </a:r>
          </a:p>
          <a:p>
            <a:pPr lvl="1"/>
            <a:r>
              <a:rPr lang="bg-BG" sz="2600" dirty="0" smtClean="0"/>
              <a:t>Всеки масив в масива може да има</a:t>
            </a:r>
            <a:r>
              <a:rPr lang="en-US" sz="2600" dirty="0" smtClean="0"/>
              <a:t> </a:t>
            </a:r>
            <a:r>
              <a:rPr lang="bg-BG" sz="2600" dirty="0" smtClean="0"/>
              <a:t>различна големина</a:t>
            </a:r>
          </a:p>
          <a:p>
            <a:pPr lvl="1"/>
            <a:r>
              <a:rPr lang="bg-BG" sz="2600" dirty="0" smtClean="0"/>
              <a:t>Когато големината на всички масиви е еднаква, ефективно се получава двумерен масив</a:t>
            </a:r>
            <a:endParaRPr lang="en-US" sz="2600" dirty="0"/>
          </a:p>
          <a:p>
            <a:r>
              <a:rPr lang="bg-BG" sz="2800" dirty="0" smtClean="0"/>
              <a:t>Приложение на масивите от масиви</a:t>
            </a:r>
          </a:p>
          <a:p>
            <a:pPr lvl="1"/>
            <a:r>
              <a:rPr lang="bg-BG" sz="2600" dirty="0" smtClean="0"/>
              <a:t>Могат </a:t>
            </a:r>
            <a:r>
              <a:rPr lang="bg-BG" sz="2600" dirty="0"/>
              <a:t>да бъдат </a:t>
            </a:r>
            <a:r>
              <a:rPr lang="bg-BG" sz="2600" dirty="0" smtClean="0"/>
              <a:t>използвани </a:t>
            </a:r>
            <a:r>
              <a:rPr lang="bg-BG" sz="2600" dirty="0" smtClean="0"/>
              <a:t>за</a:t>
            </a:r>
            <a:br>
              <a:rPr lang="bg-BG" sz="2600" dirty="0" smtClean="0"/>
            </a:br>
            <a:r>
              <a:rPr lang="bg-BG" sz="2600" dirty="0" smtClean="0"/>
              <a:t>симулиране </a:t>
            </a:r>
            <a:r>
              <a:rPr lang="bg-BG" sz="2600" dirty="0"/>
              <a:t>на двумерни </a:t>
            </a:r>
            <a:r>
              <a:rPr lang="bg-BG" sz="2600" dirty="0" smtClean="0"/>
              <a:t>масиви</a:t>
            </a:r>
            <a:endParaRPr lang="en-US" sz="2600" dirty="0" smtClean="0"/>
          </a:p>
          <a:p>
            <a:pPr lvl="1"/>
            <a:r>
              <a:rPr lang="bg-BG" sz="2600" dirty="0" smtClean="0"/>
              <a:t>Съхранение на еднотипни (със</a:t>
            </a:r>
            <a:br>
              <a:rPr lang="bg-BG" sz="2600" dirty="0" smtClean="0"/>
            </a:br>
            <a:r>
              <a:rPr lang="bg-BG" sz="2600" dirty="0" smtClean="0"/>
              <a:t>сходен смисъл масиви) с различна</a:t>
            </a:r>
            <a:br>
              <a:rPr lang="bg-BG" sz="2600" dirty="0" smtClean="0"/>
            </a:br>
            <a:r>
              <a:rPr lang="bg-BG" sz="2600" dirty="0" smtClean="0"/>
              <a:t>големина</a:t>
            </a:r>
          </a:p>
        </p:txBody>
      </p:sp>
      <p:pic>
        <p:nvPicPr>
          <p:cNvPr id="4" name="Jagged Array" descr="http://i.stack.imgur.com/KDfn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37" y="3140968"/>
            <a:ext cx="4286664" cy="316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 от масиви</a:t>
            </a:r>
            <a:endParaRPr lang="en-US" sz="2800" dirty="0" smtClean="0"/>
          </a:p>
          <a:p>
            <a:pPr lvl="1"/>
            <a:r>
              <a:rPr lang="bg-BG" sz="2400" dirty="0" smtClean="0"/>
              <a:t>Създаването става като на обикновен масив, но всяка от стойностите може да бъде новосъздаден масив, променлива или израз даващ като резултат масив</a:t>
            </a:r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масив от оценките на учениците в един клас,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като първият индекс е поредният номер на ученика (започващ от 0),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а вторият индекс е поредната оценка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studentMarks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[6, 6, 3, 5],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0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marksFromKeyboard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1,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marksFromKeyboard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– масив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existingMarks.concat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marksFromDatabase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2,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добавяме от БД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Променливата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</a:t>
            </a:r>
            <a:endParaRPr lang="bg-BG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Съществува в тялото на всяка функция</a:t>
            </a:r>
          </a:p>
          <a:p>
            <a:pPr lvl="1"/>
            <a:r>
              <a:rPr lang="bg-BG" sz="2400" b="1" dirty="0" smtClean="0"/>
              <a:t>Прилича на </a:t>
            </a:r>
            <a:r>
              <a:rPr lang="bg-BG" sz="2400" dirty="0" smtClean="0"/>
              <a:t>масив от подадените на функцията аргументи</a:t>
            </a:r>
          </a:p>
          <a:p>
            <a:pPr lvl="1"/>
            <a:r>
              <a:rPr lang="bg-BG" sz="2400" dirty="0" smtClean="0"/>
              <a:t>Позволява реализирането на функции с произволен брой параметри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pushMany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(array)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bg-BG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arguments</a:t>
            </a:r>
            <a:r>
              <a:rPr lang="bg-BG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0)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array.push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(arguments[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}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Променливата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</a:t>
            </a:r>
            <a:endParaRPr lang="bg-BG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4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връща описание на </a:t>
            </a:r>
            <a:r>
              <a:rPr lang="bg-BG" sz="2400" b="1" dirty="0" smtClean="0"/>
              <a:t>извиканата </a:t>
            </a:r>
            <a:r>
              <a:rPr lang="bg-BG" sz="2400" dirty="0" smtClean="0"/>
              <a:t>функция</a:t>
            </a: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callee.caller</a:t>
            </a:r>
            <a:r>
              <a: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/>
              <a:t>– </a:t>
            </a:r>
            <a:r>
              <a:rPr lang="bg-BG" sz="2400" dirty="0" smtClean="0"/>
              <a:t>връща описание на </a:t>
            </a:r>
            <a:r>
              <a:rPr lang="bg-BG" sz="2400" b="1" dirty="0" smtClean="0"/>
              <a:t>извикващата </a:t>
            </a:r>
            <a:r>
              <a:rPr lang="bg-BG" sz="2400" dirty="0" smtClean="0"/>
              <a:t>функция</a:t>
            </a: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 smtClean="0"/>
              <a:t> (</a:t>
            </a:r>
            <a:r>
              <a:rPr lang="bg-BG" sz="2400" dirty="0" smtClean="0"/>
              <a:t>свойството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 </a:t>
            </a:r>
            <a:r>
              <a:rPr lang="bg-BG" sz="2400" dirty="0" smtClean="0"/>
              <a:t>не се поддържа в </a:t>
            </a:r>
            <a:r>
              <a:rPr lang="en-US" sz="2400" dirty="0" smtClean="0"/>
              <a:t>Internet Explorer)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eyore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arguments.callee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they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me.caller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console.log(they.name +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called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+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me.name);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pooh()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eeyore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 – упражнение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numbers.html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numbers.js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numbers.html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primeNumbers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напишете функция, която да го попълни с простите числа в интервала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[1; 1000)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Оптимизирайте намирането на прости числа така, че търсенето на делители да се извършва само сред прости числа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масива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fibonacciNumbers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напишете функция, която да го попълни с числата на </a:t>
            </a:r>
            <a:r>
              <a:rPr lang="bg-BG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Фибоначи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интервала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[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; 1000)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масива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kewlNumbers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напишете функция, която да го попълни с числат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а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които се повтарят в масивите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primeNumbers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fibonacciNumbers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Изведете трите масива в конзолата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7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 – упражнение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масивите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studentNames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studentMarks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studentAverages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които да съхраняват списъци с имената на ученици, годишните им оценки по различните предмети и средните им годишни оценки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Напишете скрипт, който въвежда информация за ученик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така че: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Подканва потребителя да въведе имената на ученика и ги добавя в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studentNames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Подканва потребителя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да въведе годишните оценки на ученика разделени с интервал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разделя ги и ги записва като масив в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studentMarks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Пита потребителя дали иска да въведе информацията за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друг ученик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(функцията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confirm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”)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Ако потребителят избере да въведе информацията за друг ученик, отива в т.1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масива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studentAverages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записва средните годишни оценки на учениците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Извежда в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HTML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документа данните в табличен вид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6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„асоциативен масив“?</a:t>
            </a:r>
          </a:p>
          <a:p>
            <a:pPr lvl="1"/>
            <a:r>
              <a:rPr lang="ru-RU" sz="2400" dirty="0"/>
              <a:t>Структура от данни, от тип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endParaRPr lang="ru-RU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/>
              <a:t>Представлява м</a:t>
            </a:r>
            <a:r>
              <a:rPr lang="ru-RU" sz="2400" dirty="0"/>
              <a:t>ножество от </a:t>
            </a:r>
            <a:r>
              <a:rPr lang="bg-BG" sz="2400" dirty="0" smtClean="0"/>
              <a:t>двойки ключ-</a:t>
            </a:r>
            <a:r>
              <a:rPr lang="ru-RU" sz="2400" dirty="0" smtClean="0"/>
              <a:t>стойност</a:t>
            </a:r>
            <a:endParaRPr lang="ru-RU" sz="2400" dirty="0"/>
          </a:p>
          <a:p>
            <a:pPr lvl="1"/>
            <a:r>
              <a:rPr lang="bg-BG" sz="2400" dirty="0"/>
              <a:t>Само едно измерение</a:t>
            </a:r>
          </a:p>
          <a:p>
            <a:pPr lvl="1"/>
            <a:r>
              <a:rPr lang="bg-BG" sz="2400" dirty="0"/>
              <a:t>Обръщението към всяка стойност става </a:t>
            </a:r>
            <a:r>
              <a:rPr lang="bg-BG" sz="2400" dirty="0" smtClean="0"/>
              <a:t>по </a:t>
            </a:r>
            <a:r>
              <a:rPr lang="bg-BG" sz="2400" b="1" dirty="0" smtClean="0"/>
              <a:t>ключ</a:t>
            </a:r>
            <a:endParaRPr lang="bg-BG" sz="2400" dirty="0"/>
          </a:p>
          <a:p>
            <a:pPr lvl="1"/>
            <a:r>
              <a:rPr lang="bg-BG" sz="2400" dirty="0"/>
              <a:t>Могат да бъдат добавяни и премахвани стойности</a:t>
            </a:r>
          </a:p>
          <a:p>
            <a:r>
              <a:rPr lang="bg-BG" sz="2800" dirty="0"/>
              <a:t>Характеристики </a:t>
            </a:r>
            <a:r>
              <a:rPr lang="bg-BG" sz="2800" dirty="0" smtClean="0"/>
              <a:t>на асоциативните </a:t>
            </a:r>
            <a:r>
              <a:rPr lang="bg-BG" sz="2800" dirty="0"/>
              <a:t>масивите в </a:t>
            </a:r>
            <a:r>
              <a:rPr lang="en-US" sz="2800" dirty="0"/>
              <a:t>JavaScript</a:t>
            </a:r>
            <a:endParaRPr lang="bg-BG" sz="2800" dirty="0"/>
          </a:p>
          <a:p>
            <a:pPr lvl="1"/>
            <a:r>
              <a:rPr lang="bg-BG" sz="2400" dirty="0"/>
              <a:t>Референтен тип </a:t>
            </a:r>
            <a:r>
              <a:rPr lang="bg-BG" sz="2400" dirty="0" smtClean="0"/>
              <a:t>данни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763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800" dirty="0" smtClean="0"/>
          </a:p>
          <a:p>
            <a:pPr lvl="1"/>
            <a:r>
              <a:rPr lang="bg-BG" sz="2400" dirty="0"/>
              <a:t>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highlight>
                  <a:srgbClr val="FFFFFF"/>
                </a:highlight>
              </a:rPr>
              <a:t>и думата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endParaRPr lang="en-US" sz="2400" dirty="0">
              <a:solidFill>
                <a:schemeClr val="tx1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празен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асоциативен масив</a:t>
            </a:r>
            <a:endParaRPr lang="en-US" sz="2000" dirty="0" smtClean="0">
              <a:highlight>
                <a:srgbClr val="FFFFFF"/>
              </a:highlight>
            </a:endParaRP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6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низови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англо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-български речник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dictionary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"example"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'I. (n)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Пример, образец, модел;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II. (n)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Назидание, поука, урок;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III. (v)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Служа за пример, давам като пример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excelsior"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'I. (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лат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(все) по-нагоре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фин талаш (за опаковка)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Създаване на </a:t>
            </a:r>
            <a:r>
              <a:rPr lang="bg-BG" sz="2800" dirty="0" smtClean="0"/>
              <a:t>анонимна функция</a:t>
            </a:r>
            <a:endParaRPr lang="en-US" sz="2800" dirty="0"/>
          </a:p>
          <a:p>
            <a:pPr lvl="1"/>
            <a:r>
              <a:rPr lang="bg-BG" sz="2400" dirty="0" smtClean="0"/>
              <a:t>Със стандартна декларация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([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параметър-2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]]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тяло-на-функцията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sz="2000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"Hello!"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(a, b)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идентификатори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информация за ученик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names: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Иванчо </a:t>
            </a:r>
            <a:r>
              <a:rPr lang="bg-BG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Марийкин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marks: [2, 2, 4, 3, 4]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смесени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информация за ученик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names: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Иванчо </a:t>
            </a:r>
            <a:r>
              <a:rPr lang="bg-BG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Марийкин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"marks"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[2, 2, 4, 3, 4]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6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Достъпване на елемент от асоциативен масив</a:t>
            </a:r>
          </a:p>
          <a:p>
            <a:pPr lvl="1"/>
            <a:r>
              <a:rPr lang="bg-BG" sz="2400" dirty="0"/>
              <a:t>След променлива или израз, който връща масива, в квадратни скоби се указва </a:t>
            </a:r>
            <a:r>
              <a:rPr lang="bg-BG" sz="2400" dirty="0" smtClean="0"/>
              <a:t>низовият ключ </a:t>
            </a:r>
            <a:r>
              <a:rPr lang="bg-BG" sz="2400" dirty="0"/>
              <a:t>на </a:t>
            </a:r>
            <a:r>
              <a:rPr lang="bg-BG" sz="2400" dirty="0" smtClean="0"/>
              <a:t>елемента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извежда в конзолата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превода на думата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“example”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console.log(dictionary[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"example"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bg-BG" sz="2400" dirty="0"/>
          </a:p>
          <a:p>
            <a:pPr lvl="1"/>
            <a:r>
              <a:rPr lang="bg-BG" sz="2400" dirty="0" smtClean="0"/>
              <a:t>След променлива или израз, който връща масива, и оператора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smtClean="0"/>
              <a:t>”, </a:t>
            </a:r>
            <a:r>
              <a:rPr lang="bg-BG" sz="2400" dirty="0" smtClean="0"/>
              <a:t>указва идентификатора на елемента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endParaRPr lang="bg-BG" sz="20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имената на ученика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studentInfo.names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Цикъл за обхождане на асоциативен масив 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for…in</a:t>
            </a:r>
            <a:r>
              <a:rPr lang="bg-BG" sz="2800" dirty="0" smtClean="0"/>
              <a:t>)</a:t>
            </a:r>
          </a:p>
          <a:p>
            <a:pPr lvl="1"/>
            <a:r>
              <a:rPr lang="bg-BG" sz="2400" dirty="0"/>
              <a:t>Обхожда </a:t>
            </a:r>
            <a:r>
              <a:rPr lang="bg-BG" sz="2400" b="1" dirty="0"/>
              <a:t>изброимите</a:t>
            </a:r>
            <a:r>
              <a:rPr lang="en-US" sz="2400" b="1" dirty="0"/>
              <a:t> </a:t>
            </a:r>
            <a:r>
              <a:rPr lang="bg-BG" sz="2400" dirty="0"/>
              <a:t>елементи на масива</a:t>
            </a:r>
            <a:endParaRPr lang="en-US" sz="2400" dirty="0"/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съждение-или-блок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console.log(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studentInfo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key +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'"]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studentInfo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[key]);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елемент</a:t>
            </a:r>
            <a:r>
              <a:rPr lang="en-US" sz="2800" dirty="0" smtClean="0"/>
              <a:t> </a:t>
            </a:r>
            <a:r>
              <a:rPr lang="bg-BG" sz="2800" dirty="0" smtClean="0"/>
              <a:t>с оператора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Премахва напълно посочения елемент от асоциативния масив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елемента с ключ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“names”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studentInfo.names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елемента с ключ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“marks”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"marks"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3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Разлика между обикновените и асоциативните масиви</a:t>
            </a:r>
          </a:p>
          <a:p>
            <a:pPr lvl="1"/>
            <a:r>
              <a:rPr lang="bg-BG" sz="2400" dirty="0" smtClean="0"/>
              <a:t>Асоциативните масиви нямат свойство за определяне на големина</a:t>
            </a:r>
          </a:p>
          <a:p>
            <a:pPr lvl="1"/>
            <a:r>
              <a:rPr lang="bg-BG" sz="2400" dirty="0"/>
              <a:t>Асоциативните масиви нямат редица методи достъпни при обикновените списъци</a:t>
            </a:r>
          </a:p>
          <a:p>
            <a:pPr lvl="1"/>
            <a:r>
              <a:rPr lang="bg-BG" sz="2400" dirty="0" smtClean="0"/>
              <a:t>Елементите </a:t>
            </a:r>
            <a:r>
              <a:rPr lang="bg-BG" sz="2400" dirty="0"/>
              <a:t>на асоциативните масиви могат да се </a:t>
            </a:r>
            <a:r>
              <a:rPr lang="bg-BG" sz="2400" dirty="0" smtClean="0"/>
              <a:t>изтриват 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2093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 – упражнение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student_info2.html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student_info2.js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student_info2.html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които да съхраняват информацията за учениците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Напишете скрипт, който въвежда информация за ученик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така че: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Създава асоциативен списък с информация за ученик</a:t>
            </a: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Подканва потребителя да въведе имената на ученика и ги добавя с ключ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names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Подканва потребителя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да въведе годишните оценки на ученика разделени с интервал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разделя ги и ги записва с ключ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marks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Пита потребителя дали иска да въведе информацията за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друг ученик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(функцията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confirm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”)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Ако потребителят избере да въведе информацията за друг ученик, отива в т.1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масива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записва средните годишни оценки на учениците с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ключ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average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Извежда в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HTML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документа данните в табличен вид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„обектно-ориентирано програмиране“?</a:t>
            </a:r>
            <a:endParaRPr lang="en-US" sz="2800" dirty="0" smtClean="0"/>
          </a:p>
          <a:p>
            <a:pPr lvl="1"/>
            <a:r>
              <a:rPr lang="ru-RU" sz="2400" dirty="0"/>
              <a:t>Парадигма (подход) в програмирането</a:t>
            </a:r>
          </a:p>
          <a:p>
            <a:pPr lvl="1"/>
            <a:r>
              <a:rPr lang="bg-BG" sz="2400" dirty="0"/>
              <a:t>Програмният код се разбива на части (обекти)</a:t>
            </a:r>
          </a:p>
          <a:p>
            <a:pPr lvl="1"/>
            <a:r>
              <a:rPr lang="bg-BG" sz="2400" dirty="0"/>
              <a:t>Обектите се характеризират с данни и функции (характеристики и поведение)</a:t>
            </a:r>
          </a:p>
          <a:p>
            <a:pPr lvl="1"/>
            <a:r>
              <a:rPr lang="bg-BG" sz="2400" dirty="0" smtClean="0"/>
              <a:t>Обектите </a:t>
            </a:r>
            <a:r>
              <a:rPr lang="bg-BG" sz="2400" dirty="0"/>
              <a:t>си взаимодействат – различни </a:t>
            </a:r>
            <a:r>
              <a:rPr lang="bg-BG" sz="2400" dirty="0" smtClean="0"/>
              <a:t>начини</a:t>
            </a:r>
            <a:endParaRPr lang="en-US" sz="2400" dirty="0" smtClean="0"/>
          </a:p>
          <a:p>
            <a:pPr lvl="1"/>
            <a:r>
              <a:rPr lang="bg-BG" sz="2400" dirty="0"/>
              <a:t>Три основни принципа:</a:t>
            </a:r>
          </a:p>
          <a:p>
            <a:pPr lvl="2"/>
            <a:r>
              <a:rPr lang="bg-BG" sz="2000" dirty="0"/>
              <a:t>Капсулиране</a:t>
            </a:r>
          </a:p>
          <a:p>
            <a:pPr lvl="2"/>
            <a:r>
              <a:rPr lang="bg-BG" sz="2000" dirty="0"/>
              <a:t>Наследяване</a:t>
            </a:r>
          </a:p>
          <a:p>
            <a:pPr lvl="2"/>
            <a:r>
              <a:rPr lang="bg-BG" sz="2000" dirty="0" smtClean="0"/>
              <a:t>Полиморфизъм</a:t>
            </a:r>
          </a:p>
          <a:p>
            <a:pPr lvl="1"/>
            <a:r>
              <a:rPr lang="bg-BG" sz="2200" dirty="0" smtClean="0"/>
              <a:t>Обектите са организирани в класове, които дават техните особености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9555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„прототипно-базирано програмиране“?</a:t>
            </a:r>
          </a:p>
          <a:p>
            <a:pPr lvl="1"/>
            <a:r>
              <a:rPr lang="bg-BG" sz="2400" dirty="0" smtClean="0"/>
              <a:t>Стил в обектно-ориентираното програмиране</a:t>
            </a:r>
          </a:p>
          <a:p>
            <a:pPr lvl="1"/>
            <a:r>
              <a:rPr lang="bg-BG" sz="2400" dirty="0" smtClean="0"/>
              <a:t>Няма класове, има прототипи</a:t>
            </a:r>
          </a:p>
          <a:p>
            <a:pPr lvl="1"/>
            <a:r>
              <a:rPr lang="bg-BG" sz="2400" dirty="0" smtClean="0"/>
              <a:t>Няма наследяване на класове, има клониране и декориране на прототипи</a:t>
            </a:r>
          </a:p>
          <a:p>
            <a:r>
              <a:rPr lang="en-US" sz="2600" dirty="0" smtClean="0"/>
              <a:t>JavaScript </a:t>
            </a:r>
            <a:r>
              <a:rPr lang="bg-BG" sz="2600" dirty="0" smtClean="0"/>
              <a:t>е прототипно-базиран език за програмиране</a:t>
            </a:r>
          </a:p>
          <a:p>
            <a:r>
              <a:rPr lang="bg-BG" sz="2800" dirty="0" smtClean="0"/>
              <a:t>Вградени обекти</a:t>
            </a:r>
          </a:p>
          <a:p>
            <a:pPr lvl="1"/>
            <a:r>
              <a:rPr lang="bg-BG" sz="2400" dirty="0" smtClean="0"/>
              <a:t>Такива са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 smtClean="0"/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</a:t>
            </a:r>
          </a:p>
          <a:p>
            <a:r>
              <a:rPr lang="bg-BG" sz="2800" dirty="0" smtClean="0"/>
              <a:t>Програмистите могат да създават свои обекти</a:t>
            </a:r>
          </a:p>
          <a:p>
            <a:pPr lvl="1"/>
            <a:r>
              <a:rPr lang="bg-BG" sz="2600" dirty="0" smtClean="0"/>
              <a:t>Вместо класове се дефинират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204661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Обектите в </a:t>
            </a:r>
            <a:r>
              <a:rPr lang="en-US" sz="2800" dirty="0" smtClean="0"/>
              <a:t>JavaScript</a:t>
            </a:r>
          </a:p>
          <a:p>
            <a:pPr lvl="1"/>
            <a:r>
              <a:rPr lang="bg-BG" sz="2400" dirty="0" smtClean="0"/>
              <a:t>Обектите са функции и функциите са обекти</a:t>
            </a:r>
          </a:p>
          <a:p>
            <a:pPr lvl="1"/>
            <a:r>
              <a:rPr lang="bg-BG" sz="2400" dirty="0" smtClean="0"/>
              <a:t>Конструктор на обекта е тялото на функцията</a:t>
            </a:r>
          </a:p>
          <a:p>
            <a:pPr lvl="2"/>
            <a:r>
              <a:rPr lang="bg-BG" sz="2000" dirty="0" smtClean="0"/>
              <a:t>Конструктор е кодът изпълняван при създаване на копие на обекта</a:t>
            </a:r>
          </a:p>
          <a:p>
            <a:pPr lvl="1"/>
            <a:r>
              <a:rPr lang="bg-BG" sz="2400" dirty="0" smtClean="0"/>
              <a:t>Данните на обекта са двойки от типа идентификатор-стойност</a:t>
            </a:r>
            <a:endParaRPr lang="en-US" sz="2400" dirty="0" smtClean="0"/>
          </a:p>
          <a:p>
            <a:pPr lvl="2"/>
            <a:r>
              <a:rPr lang="bg-BG" sz="2000" dirty="0" smtClean="0"/>
              <a:t>Реализирани като асоциативен списък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867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Създаване на </a:t>
            </a:r>
            <a:r>
              <a:rPr lang="bg-BG" sz="2800" dirty="0" smtClean="0"/>
              <a:t>анонимна функция</a:t>
            </a:r>
            <a:endParaRPr lang="en-US" sz="2800" dirty="0"/>
          </a:p>
          <a:p>
            <a:pPr lvl="1"/>
            <a:r>
              <a:rPr lang="bg-BG" sz="2400" dirty="0"/>
              <a:t>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highlight>
                  <a:srgbClr val="FFFFFF"/>
                </a:highlight>
              </a:rPr>
              <a:t>и </a:t>
            </a:r>
            <a:r>
              <a:rPr lang="bg-BG" sz="2400" dirty="0" smtClean="0">
                <a:highlight>
                  <a:srgbClr val="FFFFFF"/>
                </a:highlight>
              </a:rPr>
              <a:t>идентификатора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 smtClean="0">
                <a:highlight>
                  <a:srgbClr val="FFFFFF"/>
                </a:highlight>
              </a:rPr>
              <a:t>– </a:t>
            </a:r>
            <a:r>
              <a:rPr lang="bg-BG" sz="2400" dirty="0" smtClean="0">
                <a:highlight>
                  <a:srgbClr val="FFFFFF"/>
                </a:highlight>
              </a:rPr>
              <a:t>като низови аргументи се подават наименованията на параметрите (ако има такива) и тялото на функцията</a:t>
            </a:r>
            <a:endParaRPr lang="en-US" sz="2400" b="1" dirty="0">
              <a:highlight>
                <a:srgbClr val="FFFFFF"/>
              </a:highlight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празна функция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[…]]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тяло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Function()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"Hello!")'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a + b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49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клас</a:t>
            </a:r>
          </a:p>
          <a:p>
            <a:pPr lvl="1"/>
            <a:r>
              <a:rPr lang="bg-BG" sz="2400" dirty="0" smtClean="0"/>
              <a:t>Със стандартна декларация на функция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([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[,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параметър-2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…]]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тяло-на-конструктора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sz="2000" dirty="0"/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Animal(name)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Току-що бе създаден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Animal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обект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 име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name);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r>
              <a:rPr lang="bg-BG" sz="2400" dirty="0"/>
              <a:t>Със стандартна </a:t>
            </a:r>
            <a:r>
              <a:rPr lang="bg-BG" sz="2400" dirty="0" smtClean="0"/>
              <a:t>декларация</a:t>
            </a:r>
            <a:r>
              <a:rPr lang="bg-BG" sz="2400" dirty="0"/>
              <a:t> </a:t>
            </a:r>
            <a:r>
              <a:rPr lang="bg-BG" sz="2400" dirty="0" smtClean="0"/>
              <a:t>на асоциативен масив</a:t>
            </a:r>
          </a:p>
          <a:p>
            <a:pPr lvl="2"/>
            <a:r>
              <a:rPr lang="bg-BG" sz="2200" dirty="0" smtClean="0"/>
              <a:t>Синтаксис</a:t>
            </a:r>
            <a:br>
              <a:rPr lang="bg-BG" sz="22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име-на-клас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};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200" dirty="0" smtClean="0"/>
              <a:t>Пример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 = { };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496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Достъпване на прототипа на клас</a:t>
            </a:r>
          </a:p>
          <a:p>
            <a:pPr lvl="1"/>
            <a:r>
              <a:rPr lang="bg-BG" sz="2400" dirty="0" smtClean="0"/>
              <a:t>Със специалното свойство на класа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"prototype"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bg-BG" sz="2000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Animal.prototype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свойства към прототип</a:t>
            </a:r>
          </a:p>
          <a:p>
            <a:pPr lvl="1"/>
            <a:r>
              <a:rPr lang="bg-BG" sz="2400" dirty="0" smtClean="0"/>
              <a:t>Добавените към </a:t>
            </a:r>
            <a:r>
              <a:rPr lang="bg-BG" sz="2400" b="1" dirty="0" smtClean="0"/>
              <a:t>прототипа</a:t>
            </a:r>
            <a:r>
              <a:rPr lang="bg-BG" sz="2400" dirty="0" smtClean="0"/>
              <a:t> свойства се споделят от всички копия на прототипа</a:t>
            </a:r>
          </a:p>
          <a:p>
            <a:pPr lvl="1"/>
            <a:r>
              <a:rPr lang="bg-BG" sz="2400" dirty="0" smtClean="0"/>
              <a:t>По същите начини като добавяне на стойности към асоциативен масив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prototype.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b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b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b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endParaRPr lang="bg-BG" sz="2000" i="1" dirty="0"/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prototype.makeSound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04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свойства от прототип</a:t>
            </a:r>
          </a:p>
          <a:p>
            <a:pPr lvl="1"/>
            <a:r>
              <a:rPr lang="bg-BG" sz="2400" dirty="0" smtClean="0"/>
              <a:t>Премахнатите от прототипа свойства се премахват от всички копия на прототипа</a:t>
            </a:r>
          </a:p>
          <a:p>
            <a:pPr lvl="1"/>
            <a:r>
              <a:rPr lang="bg-BG" sz="2400" dirty="0" smtClean="0"/>
              <a:t>По същите начини като премахване на стойности от асоциативен масив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prototype.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"prototype"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prototype[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име-на-клас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"prototype"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bg-BG" sz="2000" i="1" dirty="0"/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prototype.makeSound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937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свойства към обекта</a:t>
            </a:r>
          </a:p>
          <a:p>
            <a:pPr lvl="1"/>
            <a:r>
              <a:rPr lang="bg-BG" sz="2400" dirty="0" smtClean="0"/>
              <a:t>Добавено към </a:t>
            </a:r>
            <a:r>
              <a:rPr lang="bg-BG" sz="2400" b="1" dirty="0" smtClean="0"/>
              <a:t>обекта</a:t>
            </a:r>
            <a:r>
              <a:rPr lang="bg-BG" sz="2400" dirty="0" smtClean="0"/>
              <a:t> свойство се добавя само за текущото копия</a:t>
            </a:r>
          </a:p>
          <a:p>
            <a:pPr lvl="1"/>
            <a:r>
              <a:rPr lang="bg-BG" sz="2400" dirty="0" smtClean="0"/>
              <a:t>По същите начини като добавяне на стойности към асоциативен масив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</a:t>
            </a:r>
            <a:r>
              <a:rPr lang="bg-BG" sz="2000" i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обект</a:t>
            </a:r>
            <a:r>
              <a:rPr lang="bg-BG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bg-BG" sz="2000" i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-на-свойство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име-на-обект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endParaRPr lang="bg-BG" sz="2000" i="1" dirty="0"/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Бау!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99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свойства от обект</a:t>
            </a:r>
          </a:p>
          <a:p>
            <a:pPr lvl="1"/>
            <a:r>
              <a:rPr lang="bg-BG" sz="2400" dirty="0" smtClean="0"/>
              <a:t>Премахнато от </a:t>
            </a:r>
            <a:r>
              <a:rPr lang="bg-BG" sz="2400" b="1" dirty="0" smtClean="0"/>
              <a:t>обекта </a:t>
            </a:r>
            <a:r>
              <a:rPr lang="bg-BG" sz="2400" dirty="0" smtClean="0"/>
              <a:t>свойство се премахва само от текущото копие</a:t>
            </a:r>
          </a:p>
          <a:p>
            <a:pPr lvl="1"/>
            <a:r>
              <a:rPr lang="bg-BG" sz="2400" dirty="0" smtClean="0"/>
              <a:t>По същите начини като премахване на стойности от асоциативен масив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име-на-обект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b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име-на-обект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bg-BG" sz="2000" i="1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00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Запазената дума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</a:p>
          <a:p>
            <a:pPr lvl="1"/>
            <a:r>
              <a:rPr lang="bg-BG" sz="2600" dirty="0" smtClean="0"/>
              <a:t>Има различна стойност според контекста</a:t>
            </a:r>
          </a:p>
          <a:p>
            <a:pPr lvl="1"/>
            <a:r>
              <a:rPr lang="bg-BG" sz="2600" dirty="0" smtClean="0"/>
              <a:t>Връща обекта, представляващ настоящия контекст</a:t>
            </a:r>
          </a:p>
          <a:p>
            <a:pPr lvl="1"/>
            <a:r>
              <a:rPr lang="bg-BG" sz="2600" dirty="0" smtClean="0"/>
              <a:t>Според случая, контекстът приема следните стойности:</a:t>
            </a:r>
          </a:p>
          <a:p>
            <a:pPr lvl="2"/>
            <a:r>
              <a:rPr lang="bg-BG" sz="2400" dirty="0" smtClean="0"/>
              <a:t>В глобалния контекст – текущия прозорец</a:t>
            </a:r>
          </a:p>
          <a:p>
            <a:pPr lvl="2"/>
            <a:r>
              <a:rPr lang="bg-BG" sz="2400" dirty="0" smtClean="0"/>
              <a:t>В изпълняван от 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400" dirty="0" smtClean="0"/>
              <a:t>код</a:t>
            </a:r>
            <a:endParaRPr lang="en-US" sz="2400" dirty="0" smtClean="0"/>
          </a:p>
          <a:p>
            <a:pPr lvl="3"/>
            <a:r>
              <a:rPr lang="bg-BG" sz="2000" dirty="0" smtClean="0"/>
              <a:t>При директно извикване – не се променя</a:t>
            </a:r>
          </a:p>
          <a:p>
            <a:pPr lvl="3"/>
            <a:r>
              <a:rPr lang="bg-BG" sz="2000" dirty="0" smtClean="0"/>
              <a:t>При индиректно извикване – все едно е в глобалния контекст</a:t>
            </a:r>
            <a:endParaRPr lang="bg-BG" sz="2200" dirty="0" smtClean="0"/>
          </a:p>
          <a:p>
            <a:pPr lvl="2"/>
            <a:r>
              <a:rPr lang="bg-BG" sz="2400" dirty="0" smtClean="0"/>
              <a:t>В кода на функция</a:t>
            </a:r>
          </a:p>
          <a:p>
            <a:pPr lvl="3"/>
            <a:r>
              <a:rPr lang="bg-BG" sz="2000" dirty="0" smtClean="0"/>
              <a:t>Ако функцията е свойство на обект – обекта, в който е функцията</a:t>
            </a:r>
          </a:p>
          <a:p>
            <a:pPr lvl="3"/>
            <a:r>
              <a:rPr lang="bg-BG" sz="2000" dirty="0" smtClean="0"/>
              <a:t>В някои от вградените функции – подава се като аргумент</a:t>
            </a:r>
          </a:p>
          <a:p>
            <a:pPr lvl="3"/>
            <a:r>
              <a:rPr lang="bg-BG" sz="2000" dirty="0" smtClean="0"/>
              <a:t>В останалите случаи – все едно е в глобалния контекст</a:t>
            </a:r>
          </a:p>
        </p:txBody>
      </p:sp>
    </p:spTree>
    <p:extLst>
      <p:ext uri="{BB962C8B-B14F-4D97-AF65-F5344CB8AC3E}">
        <p14:creationId xmlns:p14="http://schemas.microsoft.com/office/powerpoint/2010/main" val="15191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свойства към обекта в конструктора</a:t>
            </a:r>
          </a:p>
          <a:p>
            <a:pPr lvl="1"/>
            <a:r>
              <a:rPr lang="bg-BG" sz="2400" dirty="0" smtClean="0"/>
              <a:t>В конструктора могат да бъдат добавени свойства с използване на запазената дума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lang="bg-BG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стойност-или-израз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b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име-на-свойство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стойност-или-израз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endParaRPr lang="bg-BG" sz="2000" i="1" dirty="0"/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Animal(name)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 свойството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_name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 му дава стойност от параметъра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name;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.getName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console.log(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Току-що бе създаден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Animal </a:t>
            </a:r>
            <a:r>
              <a:rPr lang="bg-BG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обект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 име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name);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Обекти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Наследяване</a:t>
            </a:r>
          </a:p>
          <a:p>
            <a:pPr lvl="1"/>
            <a:r>
              <a:rPr lang="bg-BG" sz="2400" dirty="0" smtClean="0"/>
              <a:t>Класовете могат да се декларират така, че те (наследниците) да наследяват свойствата на други класове (родители)</a:t>
            </a:r>
          </a:p>
          <a:p>
            <a:pPr lvl="1"/>
            <a:r>
              <a:rPr lang="bg-BG" sz="2400" dirty="0" smtClean="0"/>
              <a:t>Наследниците могат да добавят и премахват наследените от родителите свойства</a:t>
            </a:r>
          </a:p>
          <a:p>
            <a:pPr lvl="1"/>
            <a:r>
              <a:rPr lang="bg-BG" sz="2400" dirty="0" smtClean="0"/>
              <a:t>Наследяването се </a:t>
            </a:r>
            <a:r>
              <a:rPr lang="bg-BG" sz="2400" dirty="0" smtClean="0"/>
              <a:t>реализира </a:t>
            </a:r>
            <a:r>
              <a:rPr lang="bg-BG" sz="2400" dirty="0" smtClean="0"/>
              <a:t>чрез копиране на прототипи</a:t>
            </a:r>
          </a:p>
          <a:p>
            <a:pPr lvl="1"/>
            <a:r>
              <a:rPr lang="bg-BG" sz="2400" dirty="0" smtClean="0"/>
              <a:t>Реализация на наследяването</a:t>
            </a:r>
          </a:p>
          <a:p>
            <a:pPr marL="1371600" lvl="2" indent="-457200">
              <a:buFont typeface="+mj-lt"/>
              <a:buAutoNum type="arabicPeriod"/>
            </a:pPr>
            <a:r>
              <a:rPr lang="bg-BG" sz="2000" dirty="0" smtClean="0"/>
              <a:t>Създаваме функция/асоциативен списък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клас-наследник</a:t>
            </a:r>
            <a:endParaRPr lang="en-US" sz="2000" i="1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bg-BG" sz="2000" dirty="0" smtClean="0"/>
              <a:t>Подменяме прототипа ѝ с обект от клас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клас-родител</a:t>
            </a:r>
          </a:p>
          <a:p>
            <a:pPr marL="1371600" lvl="2" indent="-457200">
              <a:buFont typeface="+mj-lt"/>
              <a:buAutoNum type="arabicPeriod"/>
            </a:pPr>
            <a:r>
              <a:rPr lang="bg-BG" sz="2000" dirty="0"/>
              <a:t>Подменяме </a:t>
            </a:r>
            <a:r>
              <a:rPr lang="bg-BG" sz="2000" dirty="0" smtClean="0"/>
              <a:t>конструктора в прототипа на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клас-наследник</a:t>
            </a:r>
            <a:r>
              <a:rPr lang="bg-BG" sz="2000" dirty="0" smtClean="0"/>
              <a:t> с нов</a:t>
            </a:r>
          </a:p>
          <a:p>
            <a:pPr marL="1371600" lvl="2" indent="-457200">
              <a:buFont typeface="+mj-lt"/>
              <a:buAutoNum type="arabicPeriod"/>
            </a:pPr>
            <a:r>
              <a:rPr lang="bg-BG" sz="2000" dirty="0" smtClean="0"/>
              <a:t>В конструктора на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клас-наследник</a:t>
            </a:r>
            <a:r>
              <a:rPr lang="bg-BG" sz="2000" dirty="0" smtClean="0"/>
              <a:t> се осъществява извикване към конструктора на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клас-родител</a:t>
            </a:r>
            <a:endParaRPr lang="bg-BG" sz="26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8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Обекти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Наследяване</a:t>
            </a:r>
          </a:p>
          <a:p>
            <a:pPr lvl="1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Animal(name)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name;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създаваме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обща за всички обекти от клас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функция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Animal.prototype.getName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създаваме клас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с конструктор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name) {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Animal.prototype.constructor.call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name);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подменяме прототипа на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с този на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Dog.prototype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Animal();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възстановяваме конструктора на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Dog.prototype.constructor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Dog;</a:t>
            </a:r>
            <a:endParaRPr lang="bg-BG" sz="24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8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Съхраняване на функции в променливи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променлива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стойност-или-израз-връщащ-</a:t>
            </a: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lvl="2"/>
            <a:r>
              <a:rPr lang="bg-BG" sz="2000" dirty="0" smtClean="0"/>
              <a:t>Пример (следните съждения правят едно и също нещо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стандартна декларация на функция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(a, b)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return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присвояване на анонимна функция на променлива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(a, b)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присвояване на създадена 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анонимна функция на променлива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'b'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'return a + b'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Обекти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Проверка за наследници</a:t>
            </a:r>
          </a:p>
          <a:p>
            <a:pPr lvl="1"/>
            <a:r>
              <a:rPr lang="bg-BG" sz="2400" dirty="0" smtClean="0"/>
              <a:t>Често се налага проверка дали един обект наследява друг обект</a:t>
            </a:r>
            <a:endParaRPr lang="bg-BG" sz="24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Запазената дума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обект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конструктор</a:t>
            </a:r>
          </a:p>
          <a:p>
            <a:pPr lvl="2"/>
            <a:r>
              <a:rPr lang="bg-BG" sz="2000" dirty="0" smtClean="0"/>
              <a:t>Пример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Animal(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'Sparky'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console.log(animal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Animal);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console.log(animal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Dog);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Dog(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'Barky'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console.log(dog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Animal);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console.log(dog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Dog.prototype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321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Обекти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Методът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Object.create</a:t>
            </a:r>
            <a:r>
              <a:rPr lang="bg-BG" sz="2800" dirty="0"/>
              <a:t> (</a:t>
            </a:r>
            <a:r>
              <a:rPr lang="en-US" sz="2800" dirty="0" err="1"/>
              <a:t>ECMAScript</a:t>
            </a:r>
            <a:r>
              <a:rPr lang="en-US" sz="2800" dirty="0"/>
              <a:t> 5.1+)</a:t>
            </a:r>
            <a:endParaRPr lang="bg-BG" sz="2800" dirty="0" smtClean="0"/>
          </a:p>
          <a:p>
            <a:pPr lvl="1"/>
            <a:r>
              <a:rPr lang="bg-BG" sz="2400" dirty="0" smtClean="0"/>
              <a:t>Създава обект с подаден прототип (и свойства)</a:t>
            </a: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Object.create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прототип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асоциативен-списък-от-свойства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Object.create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"_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Кучо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"_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3,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"_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sound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Джаф!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bg-BG" sz="24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8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Обекти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Наследяване с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Object.create</a:t>
            </a:r>
            <a:r>
              <a:rPr lang="bg-BG" sz="2800" dirty="0"/>
              <a:t> </a:t>
            </a:r>
            <a:r>
              <a:rPr lang="bg-BG" sz="2800" dirty="0" smtClean="0"/>
              <a:t>(</a:t>
            </a:r>
            <a:r>
              <a:rPr lang="en-US" sz="2800" dirty="0" err="1" smtClean="0"/>
              <a:t>ECMAScript</a:t>
            </a:r>
            <a:r>
              <a:rPr lang="en-US" sz="2800" dirty="0" smtClean="0"/>
              <a:t> </a:t>
            </a:r>
            <a:r>
              <a:rPr lang="en-US" sz="2800" dirty="0"/>
              <a:t>5.1+)</a:t>
            </a:r>
            <a:endParaRPr lang="bg-BG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Animal(name)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name;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създаваме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обща за всички обекти от клас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Animal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функция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Animal.prototype.getName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създаваме клас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Dog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 конструктор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(name)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Animal.prototype.constructor.call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name);</a:t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създаваме нов обект с подаден прототип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Dog.prototype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Object.create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Animal.prototype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възстановяваме конструктора на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Dog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Dog.prototype.constructor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Dog;</a:t>
            </a:r>
            <a:endParaRPr lang="bg-BG" sz="24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8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Обобщение на малко терминология</a:t>
            </a:r>
          </a:p>
          <a:p>
            <a:pPr lvl="1"/>
            <a:r>
              <a:rPr lang="bg-BG" sz="2400" b="1" dirty="0" smtClean="0"/>
              <a:t>Функция </a:t>
            </a:r>
            <a:r>
              <a:rPr lang="bg-BG" sz="2400" dirty="0" smtClean="0"/>
              <a:t>– член на типа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400" dirty="0" smtClean="0"/>
              <a:t>, </a:t>
            </a:r>
            <a:r>
              <a:rPr lang="bg-BG" sz="2400" dirty="0" smtClean="0"/>
              <a:t>наследник на стандартния вграден конструктор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</a:p>
          <a:p>
            <a:pPr lvl="1"/>
            <a:r>
              <a:rPr lang="bg-BG" sz="2400" b="1" dirty="0" smtClean="0"/>
              <a:t>Вградена функция </a:t>
            </a:r>
            <a:r>
              <a:rPr lang="bg-BG" sz="2400" dirty="0" smtClean="0"/>
              <a:t>– вграден обект, който е функция</a:t>
            </a:r>
          </a:p>
          <a:p>
            <a:pPr lvl="1"/>
            <a:r>
              <a:rPr lang="bg-BG" sz="2400" b="1" dirty="0" smtClean="0"/>
              <a:t>Свойство </a:t>
            </a:r>
            <a:r>
              <a:rPr lang="bg-BG" sz="2400" dirty="0" smtClean="0"/>
              <a:t>– асоциация между наименование и стойност, която е част от обект</a:t>
            </a:r>
            <a:endParaRPr lang="en-US" sz="2400" dirty="0"/>
          </a:p>
          <a:p>
            <a:pPr lvl="1"/>
            <a:r>
              <a:rPr lang="bg-BG" sz="2400" b="1" dirty="0"/>
              <a:t>Метод </a:t>
            </a:r>
            <a:r>
              <a:rPr lang="bg-BG" sz="2400" dirty="0"/>
              <a:t>– функция, която е стойност на свойство</a:t>
            </a:r>
          </a:p>
          <a:p>
            <a:pPr lvl="1"/>
            <a:r>
              <a:rPr lang="bg-BG" sz="2400" b="1" dirty="0"/>
              <a:t>Вграден метод </a:t>
            </a:r>
            <a:r>
              <a:rPr lang="bg-BG" sz="2400" dirty="0"/>
              <a:t>– метод, който е вградена функция</a:t>
            </a:r>
          </a:p>
          <a:p>
            <a:pPr lvl="1"/>
            <a:r>
              <a:rPr lang="bg-BG" sz="2400" b="1" dirty="0"/>
              <a:t>Собствено свойство </a:t>
            </a:r>
            <a:r>
              <a:rPr lang="bg-BG" sz="2400" dirty="0"/>
              <a:t>– свойство директно съдържано от обект</a:t>
            </a:r>
          </a:p>
          <a:p>
            <a:pPr lvl="1"/>
            <a:r>
              <a:rPr lang="bg-BG" sz="2400" b="1" dirty="0"/>
              <a:t>Наследено свойство </a:t>
            </a:r>
            <a:r>
              <a:rPr lang="bg-BG" sz="2400" dirty="0"/>
              <a:t>– свойство на обект, което не негово собствено, а собствено или наследено от прототипа </a:t>
            </a:r>
            <a:r>
              <a:rPr lang="bg-BG" sz="2400" dirty="0" smtClean="0"/>
              <a:t>му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5300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 –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cosmos.html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cosmos.js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cosmos.html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клас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CelestialBody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със свойства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_name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_coordinates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_mass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_age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както и конструктор, който приема като параметър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name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Наследете класа 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CelestialBody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с клас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Sun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 със свойства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_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isSupernova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metallicity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както и конструктор, който приема като параметри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name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isSupernova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Наследете класа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CelestialBody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с клас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Planet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 със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свойства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_sun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hasAtmosphere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както и конструктор, който приема като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параметри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name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”,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sun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hasAtmosphere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Подменете метода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toLocaleString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 прототипа на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CelestialBody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така че да върне низ с информацията за съответния обект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масив от няколко различни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Sun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Planet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обекта и изведете в информацията от метода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toLocaleString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 всички елементи в масива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3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</a:t>
            </a:r>
            <a:r>
              <a:rPr lang="en-US" sz="2800" dirty="0" smtClean="0"/>
              <a:t>Document Object Model”?</a:t>
            </a:r>
          </a:p>
          <a:p>
            <a:pPr lvl="1"/>
            <a:r>
              <a:rPr lang="bg-BG" sz="2600" dirty="0" smtClean="0"/>
              <a:t>Програмен интерфейс за връзка с </a:t>
            </a:r>
            <a:r>
              <a:rPr lang="en-US" sz="2600" dirty="0" smtClean="0"/>
              <a:t>HTML </a:t>
            </a:r>
            <a:r>
              <a:rPr lang="bg-BG" sz="2600" dirty="0" smtClean="0"/>
              <a:t>и </a:t>
            </a:r>
            <a:r>
              <a:rPr lang="en-US" sz="2600" dirty="0" smtClean="0"/>
              <a:t>XML</a:t>
            </a:r>
            <a:r>
              <a:rPr lang="bg-BG" sz="2600" dirty="0" smtClean="0"/>
              <a:t> документи</a:t>
            </a:r>
          </a:p>
          <a:p>
            <a:pPr lvl="1"/>
            <a:r>
              <a:rPr lang="bg-BG" sz="2600" dirty="0" smtClean="0"/>
              <a:t>Структурирано йерархично</a:t>
            </a:r>
            <a:r>
              <a:rPr lang="en-US" sz="2600" dirty="0" smtClean="0"/>
              <a:t> </a:t>
            </a:r>
            <a:r>
              <a:rPr lang="bg-BG" sz="2600" dirty="0" smtClean="0"/>
              <a:t>представяне на документа</a:t>
            </a:r>
          </a:p>
          <a:p>
            <a:pPr lvl="1"/>
            <a:r>
              <a:rPr lang="bg-BG" sz="2600" dirty="0" smtClean="0"/>
              <a:t>Структурата и свойствата в </a:t>
            </a:r>
            <a:r>
              <a:rPr lang="en-US" sz="2600" dirty="0" smtClean="0"/>
              <a:t>DOM </a:t>
            </a:r>
            <a:r>
              <a:rPr lang="bg-BG" sz="2600" dirty="0" smtClean="0"/>
              <a:t>мога да бъдат променяни</a:t>
            </a:r>
          </a:p>
          <a:p>
            <a:pPr lvl="1"/>
            <a:r>
              <a:rPr lang="bg-BG" sz="2600" dirty="0" smtClean="0"/>
              <a:t>Промяната може да промени</a:t>
            </a:r>
            <a:r>
              <a:rPr lang="en-US" sz="2600" dirty="0" smtClean="0"/>
              <a:t> </a:t>
            </a:r>
            <a:r>
              <a:rPr lang="bg-BG" sz="2600" dirty="0" smtClean="0"/>
              <a:t>структурата, съдържанието и оформлението на документа</a:t>
            </a:r>
          </a:p>
          <a:p>
            <a:pPr lvl="1"/>
            <a:r>
              <a:rPr lang="bg-BG" sz="2600" dirty="0" smtClean="0"/>
              <a:t>Свързващо звено между документа и езика за програмиране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04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</a:t>
            </a:r>
            <a:r>
              <a:rPr lang="en-US" sz="2800" dirty="0" smtClean="0"/>
              <a:t>Document Object Model”?</a:t>
            </a:r>
          </a:p>
        </p:txBody>
      </p:sp>
      <p:pic>
        <p:nvPicPr>
          <p:cNvPr id="1026" name="Document Object Model - example" descr="http://www.w3schools.com/js/pic_htmlt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36" y="1628800"/>
            <a:ext cx="8554329" cy="46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Основни положения в </a:t>
            </a:r>
            <a:r>
              <a:rPr lang="en-US" sz="2800" dirty="0" smtClean="0"/>
              <a:t>Document Object Model</a:t>
            </a:r>
            <a:endParaRPr lang="bg-BG" sz="2800" dirty="0" smtClean="0"/>
          </a:p>
          <a:p>
            <a:pPr marL="742950" lvl="2" indent="-342900"/>
            <a:r>
              <a:rPr lang="bg-BG" sz="2400" dirty="0"/>
              <a:t>Структурата е </a:t>
            </a:r>
            <a:r>
              <a:rPr lang="bg-BG" sz="2400" dirty="0" smtClean="0"/>
              <a:t>обектно-ориентирана</a:t>
            </a:r>
            <a:endParaRPr lang="en-US" sz="2400" dirty="0" smtClean="0"/>
          </a:p>
          <a:p>
            <a:pPr marL="742950" lvl="2" indent="-342900"/>
            <a:r>
              <a:rPr lang="bg-BG" sz="2400" dirty="0" smtClean="0"/>
              <a:t>Всичко в </a:t>
            </a:r>
            <a:r>
              <a:rPr lang="en-US" sz="2400" dirty="0" smtClean="0"/>
              <a:t>Document Object Model </a:t>
            </a:r>
            <a:r>
              <a:rPr lang="bg-BG" sz="2400" dirty="0" smtClean="0"/>
              <a:t>е вид </a:t>
            </a:r>
            <a:r>
              <a:rPr lang="bg-BG" sz="2400" b="1" dirty="0" smtClean="0"/>
              <a:t>възел</a:t>
            </a:r>
            <a:r>
              <a:rPr lang="bg-BG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marL="1200150" lvl="3" indent="-342900"/>
            <a:r>
              <a:rPr lang="bg-BG" sz="2000" dirty="0" smtClean="0"/>
              <a:t>Документът, като такъв, е документен възел</a:t>
            </a:r>
          </a:p>
          <a:p>
            <a:pPr marL="1200150" lvl="3" indent="-342900"/>
            <a:r>
              <a:rPr lang="bg-BG" sz="2000" dirty="0" smtClean="0"/>
              <a:t>Всички елементи са </a:t>
            </a:r>
            <a:r>
              <a:rPr lang="bg-BG" sz="2000" dirty="0" err="1" smtClean="0"/>
              <a:t>елементни</a:t>
            </a:r>
            <a:r>
              <a:rPr lang="bg-BG" sz="2000" dirty="0" smtClean="0"/>
              <a:t> възли</a:t>
            </a:r>
          </a:p>
          <a:p>
            <a:pPr marL="1200150" lvl="3" indent="-342900"/>
            <a:r>
              <a:rPr lang="bg-BG" sz="2000" dirty="0" smtClean="0"/>
              <a:t>Всички атрибути са атрибутни възли</a:t>
            </a:r>
          </a:p>
          <a:p>
            <a:pPr marL="1200150" lvl="3" indent="-342900"/>
            <a:r>
              <a:rPr lang="bg-BG" sz="2000" dirty="0" smtClean="0"/>
              <a:t>Текстът в елементите са текстови възли</a:t>
            </a:r>
          </a:p>
          <a:p>
            <a:pPr marL="1200150" lvl="3" indent="-342900"/>
            <a:r>
              <a:rPr lang="bg-BG" sz="2000" dirty="0" smtClean="0"/>
              <a:t>Коментарите </a:t>
            </a:r>
            <a:r>
              <a:rPr lang="bg-BG" sz="2000" dirty="0" smtClean="0"/>
              <a:t>са </a:t>
            </a:r>
            <a:r>
              <a:rPr lang="bg-BG" sz="2000" dirty="0" smtClean="0"/>
              <a:t>коментарни възли</a:t>
            </a:r>
          </a:p>
          <a:p>
            <a:pPr marL="742950" lvl="2" indent="-342900"/>
            <a:r>
              <a:rPr lang="bg-BG" sz="2400" dirty="0" smtClean="0"/>
              <a:t>Всеки вид възел има своите свойства и методи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41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Йерархия на класовете в </a:t>
            </a:r>
            <a:r>
              <a:rPr lang="en-US" sz="2800" dirty="0" smtClean="0"/>
              <a:t>Document Object Model</a:t>
            </a:r>
            <a:endParaRPr lang="bg-BG" sz="2800" dirty="0" smtClean="0"/>
          </a:p>
        </p:txBody>
      </p:sp>
      <p:pic>
        <p:nvPicPr>
          <p:cNvPr id="4" name="Document Object Model" descr="http://www.stanford.edu/class/cs98si/img/dom_ty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46" y="1844824"/>
            <a:ext cx="7080509" cy="446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2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</a:p>
          <a:p>
            <a:pPr marL="742950" lvl="2" indent="-342900"/>
            <a:r>
              <a:rPr lang="bg-BG" sz="2400" dirty="0" smtClean="0"/>
              <a:t>Представлява възел</a:t>
            </a:r>
            <a:r>
              <a:rPr lang="en-US" sz="2400" dirty="0" smtClean="0"/>
              <a:t>, </a:t>
            </a:r>
            <a:r>
              <a:rPr lang="bg-BG" sz="2400" dirty="0" smtClean="0"/>
              <a:t>основен обект за </a:t>
            </a:r>
            <a:r>
              <a:rPr lang="en-US" sz="2400" dirty="0" smtClean="0"/>
              <a:t>Document Object Model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свойства</a:t>
            </a:r>
            <a:endParaRPr lang="en-US" sz="24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attributes </a:t>
            </a:r>
            <a:r>
              <a:rPr lang="en-US" sz="2000" dirty="0" smtClean="0"/>
              <a:t>– </a:t>
            </a:r>
            <a:r>
              <a:rPr lang="bg-BG" sz="2000" dirty="0" smtClean="0"/>
              <a:t>масив от атрибутите на възела</a:t>
            </a:r>
            <a:endParaRPr lang="en-US" sz="20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childNodes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– </a:t>
            </a:r>
            <a:r>
              <a:rPr lang="bg-BG" sz="2000" dirty="0" smtClean="0"/>
              <a:t>масив от </a:t>
            </a:r>
            <a:r>
              <a:rPr lang="bg-BG" sz="2000" dirty="0" err="1" smtClean="0"/>
              <a:t>подвъзли</a:t>
            </a:r>
            <a:endParaRPr lang="en-US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първи </a:t>
            </a:r>
            <a:r>
              <a:rPr lang="bg-BG" sz="2000" dirty="0" err="1" smtClean="0"/>
              <a:t>подвъзел</a:t>
            </a:r>
            <a:endParaRPr lang="bg-BG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последен </a:t>
            </a:r>
            <a:r>
              <a:rPr lang="bg-BG" sz="2000" dirty="0" err="1" smtClean="0"/>
              <a:t>подвъзел</a:t>
            </a:r>
            <a:endParaRPr lang="bg-BG" sz="20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nextSibling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следващ възел на същото ниво</a:t>
            </a:r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nodeType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указва вида на възела</a:t>
            </a:r>
            <a:endParaRPr lang="en-US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родителски възел</a:t>
            </a:r>
            <a:endParaRPr lang="en-US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previousSibling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предишен възел </a:t>
            </a:r>
            <a:r>
              <a:rPr lang="bg-BG" sz="2000" dirty="0"/>
              <a:t>на същото </a:t>
            </a:r>
            <a:r>
              <a:rPr lang="bg-BG" sz="2000" dirty="0" smtClean="0"/>
              <a:t>ниво</a:t>
            </a:r>
          </a:p>
        </p:txBody>
      </p:sp>
    </p:spTree>
    <p:extLst>
      <p:ext uri="{BB962C8B-B14F-4D97-AF65-F5344CB8AC3E}">
        <p14:creationId xmlns:p14="http://schemas.microsoft.com/office/powerpoint/2010/main" val="20198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Функциите могат да се извикват</a:t>
            </a:r>
            <a:r>
              <a:rPr lang="bg-BG" sz="2800" dirty="0"/>
              <a:t> с методите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bg-BG" sz="2800" dirty="0"/>
              <a:t>и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</a:p>
          <a:p>
            <a:pPr lvl="1"/>
            <a:r>
              <a:rPr lang="bg-BG" sz="2600" dirty="0" smtClean="0"/>
              <a:t>Методът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600" dirty="0" smtClean="0"/>
              <a:t>– </a:t>
            </a:r>
            <a:r>
              <a:rPr lang="bg-BG" sz="2600" dirty="0" smtClean="0"/>
              <a:t>извиква функцията с подадени аргументи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контекст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Пример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call(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3, 5)</a:t>
            </a:r>
            <a:endParaRPr lang="bg-BG" sz="2000" dirty="0" smtClean="0"/>
          </a:p>
          <a:p>
            <a:pPr lvl="1"/>
            <a:r>
              <a:rPr lang="bg-BG" sz="26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 </a:t>
            </a:r>
            <a:r>
              <a:rPr lang="en-US" sz="2600" dirty="0" smtClean="0"/>
              <a:t>– </a:t>
            </a:r>
            <a:r>
              <a:rPr lang="bg-BG" sz="2600" dirty="0" smtClean="0"/>
              <a:t>извиква функцията с подаден масив от аргументи</a:t>
            </a:r>
            <a:endParaRPr lang="en-US" sz="2600" dirty="0" smtClean="0"/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контекст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масив-от-аргументи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apply(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5])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2753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</a:p>
          <a:p>
            <a:pPr marL="742950" lvl="2" indent="-342900"/>
            <a:r>
              <a:rPr lang="bg-BG" sz="2400" dirty="0" smtClean="0"/>
              <a:t>Представлява възел</a:t>
            </a:r>
            <a:r>
              <a:rPr lang="en-US" sz="2400" dirty="0" smtClean="0"/>
              <a:t>, </a:t>
            </a:r>
            <a:r>
              <a:rPr lang="bg-BG" sz="2400" dirty="0" smtClean="0"/>
              <a:t>основен обект за </a:t>
            </a:r>
            <a:r>
              <a:rPr lang="en-US" sz="2400" dirty="0" smtClean="0"/>
              <a:t>Document Object Model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методи</a:t>
            </a:r>
            <a:endParaRPr lang="en-US" sz="2400" dirty="0" smtClean="0"/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добавя </a:t>
            </a:r>
            <a:r>
              <a:rPr lang="bg-BG" sz="2000" dirty="0" err="1" smtClean="0"/>
              <a:t>подвъзел</a:t>
            </a:r>
            <a:r>
              <a:rPr lang="bg-BG" sz="2000" dirty="0" smtClean="0"/>
              <a:t> към списъка </a:t>
            </a:r>
            <a:r>
              <a:rPr lang="bg-BG" sz="2000" dirty="0" err="1" smtClean="0"/>
              <a:t>подвъзли</a:t>
            </a:r>
            <a:endParaRPr lang="bg-BG" sz="2000" dirty="0" smtClean="0"/>
          </a:p>
          <a:p>
            <a:pPr marL="1200150" lvl="3" indent="-342900"/>
            <a:r>
              <a:rPr lang="bg-BG" sz="2000" dirty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cloneNode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клонира възела</a:t>
            </a:r>
          </a:p>
          <a:p>
            <a:pPr marL="1200150" lvl="3" indent="-342900"/>
            <a:r>
              <a:rPr lang="bg-BG" sz="2000" dirty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премахва </a:t>
            </a:r>
            <a:r>
              <a:rPr lang="bg-BG" sz="2000" dirty="0" err="1" smtClean="0"/>
              <a:t>подвъзел</a:t>
            </a:r>
            <a:r>
              <a:rPr lang="bg-BG" sz="2000" dirty="0" smtClean="0"/>
              <a:t> от </a:t>
            </a:r>
            <a:r>
              <a:rPr lang="bg-BG" sz="2000" dirty="0"/>
              <a:t>списъка </a:t>
            </a:r>
            <a:r>
              <a:rPr lang="bg-BG" sz="2000" dirty="0" err="1"/>
              <a:t>подвъзли</a:t>
            </a:r>
            <a:endParaRPr lang="bg-BG" sz="2000" dirty="0"/>
          </a:p>
          <a:p>
            <a:pPr marL="1200150" lvl="3" indent="-342900"/>
            <a:r>
              <a:rPr lang="bg-BG" sz="2000" dirty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replaceChild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подменя </a:t>
            </a:r>
            <a:r>
              <a:rPr lang="bg-BG" sz="2000" dirty="0" err="1" smtClean="0"/>
              <a:t>подвъзел</a:t>
            </a:r>
            <a:r>
              <a:rPr lang="bg-BG" sz="2000" dirty="0" smtClean="0"/>
              <a:t> в </a:t>
            </a:r>
            <a:r>
              <a:rPr lang="bg-BG" sz="2000" dirty="0"/>
              <a:t>списъка </a:t>
            </a:r>
            <a:r>
              <a:rPr lang="bg-BG" sz="2000" dirty="0" err="1" smtClean="0"/>
              <a:t>подвъзли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3537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Представлява възел</a:t>
            </a:r>
            <a:r>
              <a:rPr lang="en-US" sz="2400" dirty="0" smtClean="0"/>
              <a:t>, </a:t>
            </a:r>
            <a:r>
              <a:rPr lang="bg-BG" sz="2400" dirty="0" smtClean="0"/>
              <a:t>който може да има </a:t>
            </a:r>
            <a:r>
              <a:rPr lang="bg-BG" sz="2400" dirty="0" err="1" smtClean="0"/>
              <a:t>подвъзли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  <a:endParaRPr lang="en-US" sz="24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children </a:t>
            </a:r>
            <a:r>
              <a:rPr lang="en-US" sz="2000" dirty="0" smtClean="0"/>
              <a:t>– </a:t>
            </a:r>
            <a:r>
              <a:rPr lang="bg-BG" sz="2000" dirty="0" smtClean="0"/>
              <a:t>списък от всички </a:t>
            </a:r>
            <a:r>
              <a:rPr lang="bg-BG" sz="2000" b="1" dirty="0" smtClean="0"/>
              <a:t>елементи</a:t>
            </a:r>
            <a:r>
              <a:rPr lang="bg-BG" sz="2000" dirty="0" smtClean="0"/>
              <a:t>, на които възелът е родител</a:t>
            </a:r>
            <a:endParaRPr lang="en-US" sz="20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childElementCount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– </a:t>
            </a:r>
            <a:r>
              <a:rPr lang="bg-BG" sz="2000" dirty="0" smtClean="0"/>
              <a:t>брой </a:t>
            </a:r>
            <a:r>
              <a:rPr lang="bg-BG" sz="2000" b="1" dirty="0" smtClean="0"/>
              <a:t>елементи </a:t>
            </a:r>
            <a:r>
              <a:rPr lang="bg-BG" sz="2000" dirty="0" smtClean="0"/>
              <a:t>във възела</a:t>
            </a:r>
            <a:endParaRPr lang="en-US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firstElementChild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първият </a:t>
            </a:r>
            <a:r>
              <a:rPr lang="bg-BG" sz="2000" b="1" dirty="0" smtClean="0"/>
              <a:t>елемент</a:t>
            </a:r>
            <a:r>
              <a:rPr lang="bg-BG" sz="2000" dirty="0" smtClean="0"/>
              <a:t>, </a:t>
            </a:r>
            <a:r>
              <a:rPr lang="bg-BG" sz="2000" dirty="0" err="1" smtClean="0"/>
              <a:t>подвъзел</a:t>
            </a:r>
            <a:r>
              <a:rPr lang="bg-BG" sz="2000" dirty="0" smtClean="0"/>
              <a:t> на възела</a:t>
            </a:r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lastElementChild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последният </a:t>
            </a:r>
            <a:r>
              <a:rPr lang="bg-BG" sz="2000" b="1" dirty="0" smtClean="0"/>
              <a:t>елемент</a:t>
            </a:r>
            <a:r>
              <a:rPr lang="bg-BG" sz="2000" dirty="0" smtClean="0"/>
              <a:t>, </a:t>
            </a:r>
            <a:r>
              <a:rPr lang="bg-BG" sz="2000" dirty="0" err="1" smtClean="0"/>
              <a:t>подвъзел</a:t>
            </a:r>
            <a:r>
              <a:rPr lang="bg-BG" sz="2000" dirty="0" smtClean="0"/>
              <a:t> на възела</a:t>
            </a:r>
          </a:p>
        </p:txBody>
      </p:sp>
    </p:spTree>
    <p:extLst>
      <p:ext uri="{BB962C8B-B14F-4D97-AF65-F5344CB8AC3E}">
        <p14:creationId xmlns:p14="http://schemas.microsoft.com/office/powerpoint/2010/main" val="20469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ChildNode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Представлява възел</a:t>
            </a:r>
            <a:r>
              <a:rPr lang="en-US" sz="2400" dirty="0" smtClean="0"/>
              <a:t>, </a:t>
            </a:r>
            <a:r>
              <a:rPr lang="bg-BG" sz="2400" dirty="0" smtClean="0"/>
              <a:t>който може да има родителски възел</a:t>
            </a:r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  <a:endParaRPr lang="en-US" sz="2400" dirty="0" smtClean="0"/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previousElementSibling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/>
              <a:t>– </a:t>
            </a:r>
            <a:r>
              <a:rPr lang="bg-BG" sz="2000" dirty="0" smtClean="0"/>
              <a:t>предишен елемент в списъка с елементи на родителския възел</a:t>
            </a:r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nextElementSibling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следващ елемент </a:t>
            </a:r>
            <a:r>
              <a:rPr lang="bg-BG" sz="2000" dirty="0"/>
              <a:t>в списъка с елементи на родителския възел</a:t>
            </a:r>
            <a:endParaRPr lang="en-US" sz="2000" dirty="0"/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 </a:t>
            </a:r>
            <a:r>
              <a:rPr lang="en-US" sz="2000" dirty="0"/>
              <a:t>– </a:t>
            </a:r>
            <a:r>
              <a:rPr lang="bg-BG" sz="2000" dirty="0" smtClean="0"/>
              <a:t>премахва възела от списъка с </a:t>
            </a:r>
            <a:r>
              <a:rPr lang="bg-BG" sz="2000" dirty="0" err="1" smtClean="0"/>
              <a:t>подвъзли</a:t>
            </a:r>
            <a:r>
              <a:rPr lang="bg-BG" sz="2000" dirty="0" smtClean="0"/>
              <a:t> на родителя</a:t>
            </a:r>
          </a:p>
          <a:p>
            <a:pPr marL="1200150" lvl="3" indent="-342900"/>
            <a:r>
              <a:rPr lang="bg-BG" sz="2000" dirty="0"/>
              <a:t>Методът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 </a:t>
            </a:r>
            <a:r>
              <a:rPr lang="en-US" sz="2000" dirty="0"/>
              <a:t>– </a:t>
            </a:r>
            <a:r>
              <a:rPr lang="bg-BG" sz="2000" dirty="0" smtClean="0"/>
              <a:t>вмъква подаден списък от възли преди настоящия възел в списъка от </a:t>
            </a:r>
            <a:r>
              <a:rPr lang="bg-BG" sz="2000" dirty="0" err="1" smtClean="0"/>
              <a:t>подвъзли</a:t>
            </a:r>
            <a:r>
              <a:rPr lang="bg-BG" sz="2000" dirty="0" smtClean="0"/>
              <a:t> на родителя</a:t>
            </a:r>
          </a:p>
          <a:p>
            <a:pPr marL="1200150" lvl="3" indent="-342900"/>
            <a:r>
              <a:rPr lang="bg-BG" sz="2000" dirty="0"/>
              <a:t>Методът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 </a:t>
            </a:r>
            <a:r>
              <a:rPr lang="en-US" sz="2000" dirty="0"/>
              <a:t>– </a:t>
            </a:r>
            <a:r>
              <a:rPr lang="bg-BG" sz="2000" dirty="0" smtClean="0"/>
              <a:t>добавя подаден </a:t>
            </a:r>
            <a:r>
              <a:rPr lang="bg-BG" sz="2000" dirty="0"/>
              <a:t>списък от възли </a:t>
            </a:r>
            <a:r>
              <a:rPr lang="bg-BG" sz="2000" dirty="0" smtClean="0"/>
              <a:t>след </a:t>
            </a:r>
            <a:r>
              <a:rPr lang="bg-BG" sz="2000" dirty="0"/>
              <a:t>настоящия възел в списъка от </a:t>
            </a:r>
            <a:r>
              <a:rPr lang="bg-BG" sz="2000" dirty="0" err="1"/>
              <a:t>подвъзли</a:t>
            </a:r>
            <a:r>
              <a:rPr lang="bg-BG" sz="2000" dirty="0"/>
              <a:t> на </a:t>
            </a:r>
            <a:r>
              <a:rPr lang="bg-BG" sz="2000" dirty="0" smtClean="0"/>
              <a:t>родителя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79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EventTarget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Представлява обект</a:t>
            </a:r>
            <a:r>
              <a:rPr lang="en-US" sz="2400" dirty="0" smtClean="0"/>
              <a:t>, </a:t>
            </a:r>
            <a:r>
              <a:rPr lang="bg-BG" sz="2400" dirty="0" smtClean="0"/>
              <a:t>който може да получава събития от </a:t>
            </a:r>
            <a:r>
              <a:rPr lang="en-US" sz="2400" dirty="0" smtClean="0"/>
              <a:t>DOM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За едно събитие могат да се „абонират“ получатели</a:t>
            </a:r>
          </a:p>
          <a:p>
            <a:pPr marL="742950" lvl="2" indent="-342900"/>
            <a:r>
              <a:rPr lang="bg-BG" sz="2400" dirty="0" smtClean="0"/>
              <a:t>При възникване на събитие, „абонатите“ се уведомяват последователно</a:t>
            </a:r>
          </a:p>
          <a:p>
            <a:pPr marL="742950" lvl="2" indent="-342900"/>
            <a:r>
              <a:rPr lang="bg-BG" sz="2400" dirty="0" smtClean="0"/>
              <a:t>Последен в списъка е браузерът </a:t>
            </a:r>
            <a:r>
              <a:rPr lang="bg-BG" sz="2400" dirty="0"/>
              <a:t>с</a:t>
            </a:r>
            <a:r>
              <a:rPr lang="bg-BG" sz="2400" dirty="0" smtClean="0"/>
              <a:t> подразбиращо се поведение</a:t>
            </a:r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  <a:endParaRPr lang="en-US" sz="2400" dirty="0" smtClean="0"/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addEventListener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/>
              <a:t>– </a:t>
            </a:r>
            <a:r>
              <a:rPr lang="bg-BG" sz="2000" dirty="0" smtClean="0"/>
              <a:t>към списъка със „получатели“ на събития, добавя функция, която да обработва определено събитие</a:t>
            </a:r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removeEventListener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от списъка </a:t>
            </a:r>
            <a:r>
              <a:rPr lang="bg-BG" sz="2000" dirty="0"/>
              <a:t>със </a:t>
            </a:r>
            <a:r>
              <a:rPr lang="bg-BG" sz="2000" dirty="0" smtClean="0"/>
              <a:t>„получатели</a:t>
            </a:r>
            <a:r>
              <a:rPr lang="bg-BG" sz="2000" dirty="0"/>
              <a:t>“ на събития, </a:t>
            </a:r>
            <a:r>
              <a:rPr lang="bg-BG" sz="2000" dirty="0" smtClean="0"/>
              <a:t>премахва </a:t>
            </a:r>
            <a:r>
              <a:rPr lang="bg-BG" sz="2000" dirty="0"/>
              <a:t>функция, която обработва определено събитие</a:t>
            </a:r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dispatchEvent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– </a:t>
            </a:r>
            <a:r>
              <a:rPr lang="bg-BG" sz="2000" dirty="0" smtClean="0"/>
              <a:t>предизвиква случването на определено събитие, известявайки последователно списъка от „получатели</a:t>
            </a:r>
            <a:r>
              <a:rPr lang="bg-BG" sz="2000" dirty="0"/>
              <a:t>“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9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Element</a:t>
            </a:r>
          </a:p>
          <a:p>
            <a:pPr marL="742950" lvl="2" indent="-342900"/>
            <a:r>
              <a:rPr lang="bg-BG" sz="2400" dirty="0" smtClean="0"/>
              <a:t>Специфичен тип възел, съответстващ на елемент в документа</a:t>
            </a:r>
          </a:p>
          <a:p>
            <a:pPr marL="742950" lvl="2" indent="-342900"/>
            <a:r>
              <a:rPr lang="bg-BG" sz="2400" dirty="0" smtClean="0"/>
              <a:t>Наследява</a:t>
            </a:r>
            <a:r>
              <a:rPr lang="en-US" sz="2400" dirty="0" smtClean="0"/>
              <a:t> </a:t>
            </a:r>
            <a:r>
              <a:rPr lang="bg-BG" sz="2400" dirty="0" smtClean="0"/>
              <a:t>свойствата на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bg-BG" sz="2400" dirty="0" smtClean="0"/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EventTarget</a:t>
            </a:r>
            <a:r>
              <a:rPr lang="bg-BG" sz="2400" dirty="0" smtClean="0"/>
              <a:t>, имплементира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r>
              <a:rPr lang="bg-BG" sz="2400" dirty="0"/>
              <a:t> и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ChildNode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свойства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className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съдържа низ представляващ класа на елемента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clientHeight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вътрешна височина на елемента</a:t>
            </a:r>
          </a:p>
          <a:p>
            <a:pPr marL="1200150" lvl="3" indent="-342900"/>
            <a:r>
              <a:rPr lang="bg-BG" sz="1800" dirty="0"/>
              <a:t>Свойството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clientTop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</a:t>
            </a:r>
            <a:r>
              <a:rPr lang="bg-BG" sz="1800" dirty="0"/>
              <a:t> широчина на </a:t>
            </a:r>
            <a:r>
              <a:rPr lang="bg-BG" sz="1800" dirty="0" smtClean="0"/>
              <a:t>горната рамка на елемента</a:t>
            </a:r>
            <a:endParaRPr lang="bg-BG" sz="1800" dirty="0"/>
          </a:p>
          <a:p>
            <a:pPr marL="1200150" lvl="3" indent="-342900"/>
            <a:r>
              <a:rPr lang="bg-BG" sz="1800" dirty="0"/>
              <a:t>Свойството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clientLeft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</a:t>
            </a:r>
            <a:r>
              <a:rPr lang="bg-BG" sz="1800" dirty="0"/>
              <a:t> широчина на </a:t>
            </a:r>
            <a:r>
              <a:rPr lang="bg-BG" sz="1800" dirty="0" smtClean="0"/>
              <a:t>лявата рамка на елемента</a:t>
            </a:r>
            <a:endParaRPr lang="bg-BG" sz="1800" dirty="0"/>
          </a:p>
          <a:p>
            <a:pPr marL="1200150" lvl="3" indent="-342900"/>
            <a:r>
              <a:rPr lang="bg-BG" sz="1800" dirty="0" smtClean="0"/>
              <a:t>Свойството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clientWidth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вътрешна широчина на елемента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  <a:r>
              <a:rPr lang="en-US" sz="1800" dirty="0"/>
              <a:t>– </a:t>
            </a:r>
            <a:r>
              <a:rPr lang="bg-BG" sz="1800" dirty="0"/>
              <a:t>съдържа низ </a:t>
            </a:r>
            <a:r>
              <a:rPr lang="bg-BG" sz="1800" dirty="0" smtClean="0"/>
              <a:t>представляващ идентификатора на елемента</a:t>
            </a:r>
            <a:endParaRPr lang="bg-BG" sz="1800" dirty="0"/>
          </a:p>
          <a:p>
            <a:pPr marL="1200150" lvl="3" indent="-342900"/>
            <a:r>
              <a:rPr lang="bg-BG" sz="1800" dirty="0"/>
              <a:t>Свойството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</a:t>
            </a:r>
            <a:r>
              <a:rPr lang="en-US" sz="1800" dirty="0" smtClean="0"/>
              <a:t>HTML </a:t>
            </a:r>
            <a:r>
              <a:rPr lang="bg-BG" sz="1800" dirty="0" smtClean="0"/>
              <a:t>код на съдържанието на елемента</a:t>
            </a:r>
          </a:p>
          <a:p>
            <a:pPr marL="1200150" lvl="3" indent="-342900"/>
            <a:r>
              <a:rPr lang="bg-BG" sz="1800" dirty="0"/>
              <a:t>Свойството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outerHTML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 </a:t>
            </a:r>
            <a:r>
              <a:rPr lang="en-US" sz="1800" dirty="0" smtClean="0"/>
              <a:t>HTML </a:t>
            </a:r>
            <a:r>
              <a:rPr lang="bg-BG" sz="1800" dirty="0" smtClean="0"/>
              <a:t>код на елемента и съдържанието му</a:t>
            </a:r>
            <a:endParaRPr lang="en-US" sz="1800" dirty="0" smtClean="0"/>
          </a:p>
          <a:p>
            <a:pPr marL="1200150" lvl="3" indent="-342900"/>
            <a:r>
              <a:rPr lang="bg-BG" sz="1800" dirty="0"/>
              <a:t>Свойството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tagName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наименованието на тага, с който е дефиниран елементът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6806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Element</a:t>
            </a:r>
          </a:p>
          <a:p>
            <a:pPr marL="742950" lvl="2" indent="-342900"/>
            <a:r>
              <a:rPr lang="bg-BG" sz="2400" dirty="0" smtClean="0"/>
              <a:t>Специфичен тип възел, съответстващ на елемент в документа</a:t>
            </a:r>
          </a:p>
          <a:p>
            <a:pPr marL="742950" lvl="2" indent="-342900"/>
            <a:r>
              <a:rPr lang="bg-BG" sz="2400" dirty="0" smtClean="0"/>
              <a:t>Наследява</a:t>
            </a:r>
            <a:r>
              <a:rPr lang="en-US" sz="2400" dirty="0" smtClean="0"/>
              <a:t> </a:t>
            </a:r>
            <a:r>
              <a:rPr lang="bg-BG" sz="2400" dirty="0" smtClean="0"/>
              <a:t>свойствата на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bg-BG" sz="2400" dirty="0" smtClean="0"/>
              <a:t> и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EventTarget</a:t>
            </a:r>
            <a:r>
              <a:rPr lang="bg-BG" sz="2400" dirty="0" smtClean="0"/>
              <a:t>, имплементира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r>
              <a:rPr lang="bg-BG" sz="2400" dirty="0"/>
              <a:t> и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ChildNode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методи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getAttribute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връща стойността на атрибута с посочено наименование</a:t>
            </a:r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getElementsByClassName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</a:t>
            </a:r>
            <a:r>
              <a:rPr lang="bg-BG" sz="1800" dirty="0"/>
              <a:t> връща списък с елементите </a:t>
            </a:r>
            <a:r>
              <a:rPr lang="bg-BG" sz="1800" dirty="0" smtClean="0"/>
              <a:t>от </a:t>
            </a:r>
            <a:r>
              <a:rPr lang="bg-BG" sz="1800" dirty="0"/>
              <a:t>посочен </a:t>
            </a:r>
            <a:r>
              <a:rPr lang="bg-BG" sz="1800" dirty="0" smtClean="0"/>
              <a:t>клас</a:t>
            </a:r>
            <a:endParaRPr lang="bg-BG" sz="1800" dirty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</a:t>
            </a:r>
            <a:r>
              <a:rPr lang="bg-BG" sz="1800" dirty="0"/>
              <a:t> </a:t>
            </a:r>
            <a:r>
              <a:rPr lang="bg-BG" sz="1800" dirty="0" smtClean="0"/>
              <a:t>връща списък с елементите с посочен таг</a:t>
            </a:r>
            <a:endParaRPr lang="bg-BG" sz="1800" dirty="0"/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hasAttribute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/>
              <a:t>–</a:t>
            </a:r>
            <a:r>
              <a:rPr lang="bg-BG" sz="1800" dirty="0"/>
              <a:t> </a:t>
            </a:r>
            <a:r>
              <a:rPr lang="bg-BG" sz="1800" dirty="0" smtClean="0"/>
              <a:t>проверява дали е деклариран атрибут с посочено </a:t>
            </a:r>
            <a:r>
              <a:rPr lang="bg-BG" sz="1800" dirty="0"/>
              <a:t>наименование</a:t>
            </a:r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setAttribute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установява стойност на посочен атрибут</a:t>
            </a:r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insertAdjacentHTML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обработва текст като </a:t>
            </a:r>
            <a:r>
              <a:rPr lang="en-US" sz="1800" dirty="0" smtClean="0"/>
              <a:t>HTML/XML </a:t>
            </a:r>
            <a:r>
              <a:rPr lang="bg-BG" sz="1800" dirty="0" smtClean="0"/>
              <a:t>и го вмъква на посочена позиция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7245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/>
              <a:t>Интерфейсът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</a:p>
          <a:p>
            <a:pPr marL="742950" lvl="2" indent="-342900"/>
            <a:r>
              <a:rPr lang="bg-BG" sz="2400" dirty="0"/>
              <a:t>Входна точка към съдържанието на страницата</a:t>
            </a:r>
          </a:p>
          <a:p>
            <a:pPr marL="742950" lvl="2" indent="-342900"/>
            <a:r>
              <a:rPr lang="bg-BG" sz="2400" dirty="0"/>
              <a:t>Предоставя функционалността глобална за </a:t>
            </a:r>
            <a:r>
              <a:rPr lang="bg-BG" sz="2400" dirty="0" smtClean="0"/>
              <a:t>документа</a:t>
            </a:r>
            <a:endParaRPr lang="en-US" sz="2400" dirty="0" smtClean="0"/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documentElement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елемента съответстващ на документа. За </a:t>
            </a:r>
            <a:r>
              <a:rPr lang="en-US" sz="1800" dirty="0" smtClean="0"/>
              <a:t>HTML </a:t>
            </a:r>
            <a:r>
              <a:rPr lang="bg-BG" sz="1800" dirty="0" smtClean="0"/>
              <a:t>документи това е </a:t>
            </a:r>
            <a:r>
              <a:rPr lang="en-US" sz="1800" dirty="0" smtClean="0"/>
              <a:t>HTML</a:t>
            </a:r>
            <a:r>
              <a:rPr lang="bg-BG" sz="1800" dirty="0" smtClean="0"/>
              <a:t> елемент</a:t>
            </a:r>
            <a:endParaRPr lang="en-US" sz="1800" dirty="0" smtClean="0"/>
          </a:p>
          <a:p>
            <a:pPr marL="1200150" lvl="3" indent="-342900"/>
            <a:r>
              <a:rPr lang="bg-BG" sz="1800" dirty="0"/>
              <a:t>Свойството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documentURI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адрес </a:t>
            </a:r>
            <a:r>
              <a:rPr lang="en-US" sz="1800" dirty="0" smtClean="0"/>
              <a:t>(URL</a:t>
            </a:r>
            <a:r>
              <a:rPr lang="bg-BG" sz="1800" dirty="0" smtClean="0"/>
              <a:t>) на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createAttribute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създава нов атрибутен възел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createCDATASection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създава нова </a:t>
            </a:r>
            <a:r>
              <a:rPr lang="en-US" sz="1800" dirty="0" smtClean="0"/>
              <a:t>CDATA </a:t>
            </a:r>
            <a:r>
              <a:rPr lang="bg-BG" sz="1800" dirty="0" smtClean="0"/>
              <a:t>секция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createComment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създава нов </a:t>
            </a:r>
            <a:r>
              <a:rPr lang="bg-BG" sz="1800" dirty="0" err="1" smtClean="0"/>
              <a:t>коментарен</a:t>
            </a:r>
            <a:r>
              <a:rPr lang="bg-BG" sz="1800" dirty="0" smtClean="0"/>
              <a:t> възел</a:t>
            </a:r>
            <a:endParaRPr lang="en-US" sz="1800" dirty="0"/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createElement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 създава нов </a:t>
            </a:r>
            <a:r>
              <a:rPr lang="bg-BG" sz="1800" dirty="0" err="1" smtClean="0"/>
              <a:t>елементен</a:t>
            </a:r>
            <a:r>
              <a:rPr lang="bg-BG" sz="1800" dirty="0" smtClean="0"/>
              <a:t> възел</a:t>
            </a:r>
            <a:endParaRPr lang="en-US" sz="1800" dirty="0" smtClean="0"/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createTextNode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създава нов текстов възел</a:t>
            </a:r>
            <a:endParaRPr lang="en-US" sz="1800" dirty="0"/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getElementsByClassName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взима всички елементи от </a:t>
            </a:r>
            <a:r>
              <a:rPr lang="bg-BG" sz="1800" dirty="0"/>
              <a:t>посочен </a:t>
            </a:r>
            <a:r>
              <a:rPr lang="bg-BG" sz="1800" dirty="0" smtClean="0"/>
              <a:t>клас</a:t>
            </a:r>
            <a:endParaRPr lang="en-US" sz="1800" dirty="0"/>
          </a:p>
          <a:p>
            <a:pPr marL="1200150" lvl="3" indent="-342900"/>
            <a:r>
              <a:rPr lang="bg-BG" sz="1800" dirty="0"/>
              <a:t>Методът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взима всички елементи с посочен таг</a:t>
            </a:r>
            <a:endParaRPr lang="en-US" sz="1800" dirty="0"/>
          </a:p>
          <a:p>
            <a:pPr marL="742950" lvl="2" indent="-342900"/>
            <a:endParaRPr lang="bg-BG" sz="2200" dirty="0" smtClean="0"/>
          </a:p>
        </p:txBody>
      </p:sp>
    </p:spTree>
    <p:extLst>
      <p:ext uri="{BB962C8B-B14F-4D97-AF65-F5344CB8AC3E}">
        <p14:creationId xmlns:p14="http://schemas.microsoft.com/office/powerpoint/2010/main" val="280391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Интерфейсът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GlobalEventHandlers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Описва манипулаторите на събития </a:t>
            </a:r>
            <a:r>
              <a:rPr lang="en-US" sz="2400" dirty="0" smtClean="0"/>
              <a:t>(event handlers) </a:t>
            </a:r>
            <a:r>
              <a:rPr lang="bg-BG" sz="2400" dirty="0" smtClean="0"/>
              <a:t>общи за множество интерфейси</a:t>
            </a:r>
            <a:endParaRPr lang="en-US" sz="2400" dirty="0" smtClean="0"/>
          </a:p>
          <a:p>
            <a:pPr lvl="1"/>
            <a:r>
              <a:rPr lang="bg-BG" sz="2400" dirty="0" smtClean="0"/>
              <a:t>Основни манипулатори на събития</a:t>
            </a:r>
          </a:p>
          <a:p>
            <a:pPr lvl="2"/>
            <a:r>
              <a:rPr lang="bg-BG" sz="2200" dirty="0" smtClean="0"/>
              <a:t>Свойството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onfocus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/>
              <a:t>– </a:t>
            </a:r>
            <a:r>
              <a:rPr lang="bg-BG" sz="2200" dirty="0" smtClean="0"/>
              <a:t>фокусиране на съответния обект</a:t>
            </a:r>
          </a:p>
          <a:p>
            <a:pPr lvl="2"/>
            <a:r>
              <a:rPr lang="bg-BG" sz="2200" dirty="0"/>
              <a:t>Свойството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nchange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smtClean="0"/>
              <a:t>промяна на съдържанието</a:t>
            </a:r>
            <a:endParaRPr lang="en-US" sz="2200" dirty="0" smtClean="0"/>
          </a:p>
          <a:p>
            <a:pPr lvl="2"/>
            <a:r>
              <a:rPr lang="bg-BG" sz="2200" dirty="0"/>
              <a:t>Свойството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nclick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err="1" smtClean="0"/>
              <a:t>настискане</a:t>
            </a:r>
            <a:r>
              <a:rPr lang="bg-BG" sz="2200" dirty="0" smtClean="0"/>
              <a:t> (с мишка или клавиатура)</a:t>
            </a:r>
            <a:endParaRPr lang="en-US" sz="2200" dirty="0" smtClean="0"/>
          </a:p>
          <a:p>
            <a:pPr lvl="2"/>
            <a:r>
              <a:rPr lang="bg-BG" sz="2200" dirty="0" smtClean="0"/>
              <a:t>Свойството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ncontextmenu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smtClean="0"/>
              <a:t>извеждане на контекстно меню</a:t>
            </a:r>
            <a:endParaRPr lang="en-US" sz="2200" dirty="0" smtClean="0"/>
          </a:p>
          <a:p>
            <a:pPr lvl="2"/>
            <a:r>
              <a:rPr lang="bg-BG" sz="2200" dirty="0" smtClean="0"/>
              <a:t>Свойството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nkeypress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smtClean="0"/>
              <a:t>натискане на клавиш от клавиатурата</a:t>
            </a:r>
            <a:endParaRPr lang="en-US" sz="2200" dirty="0" smtClean="0"/>
          </a:p>
          <a:p>
            <a:pPr lvl="2"/>
            <a:r>
              <a:rPr lang="bg-BG" sz="2200" dirty="0" smtClean="0"/>
              <a:t>Свойството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nload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smtClean="0"/>
              <a:t>приключило зареждане</a:t>
            </a:r>
            <a:endParaRPr lang="en-US" sz="2200" dirty="0" smtClean="0"/>
          </a:p>
          <a:p>
            <a:pPr lvl="2"/>
            <a:r>
              <a:rPr lang="bg-BG" sz="2200" dirty="0"/>
              <a:t>Свойството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onshow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/>
              <a:t>– </a:t>
            </a:r>
            <a:r>
              <a:rPr lang="bg-BG" sz="2200" dirty="0" smtClean="0"/>
              <a:t>показване</a:t>
            </a:r>
            <a:endParaRPr lang="bg-BG" sz="2200" dirty="0"/>
          </a:p>
          <a:p>
            <a:pPr lvl="2"/>
            <a:r>
              <a:rPr lang="bg-BG" sz="2200" dirty="0" smtClean="0"/>
              <a:t>Свойството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onsubmit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/>
              <a:t>– </a:t>
            </a:r>
            <a:r>
              <a:rPr lang="bg-BG" sz="2200" dirty="0" smtClean="0"/>
              <a:t>изпращане (обикновено на форма)</a:t>
            </a:r>
          </a:p>
        </p:txBody>
      </p:sp>
    </p:spTree>
    <p:extLst>
      <p:ext uri="{BB962C8B-B14F-4D97-AF65-F5344CB8AC3E}">
        <p14:creationId xmlns:p14="http://schemas.microsoft.com/office/powerpoint/2010/main" val="15862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Обектът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CSSStyleDeclaration</a:t>
            </a:r>
          </a:p>
          <a:p>
            <a:pPr lvl="1"/>
            <a:r>
              <a:rPr lang="bg-BG" sz="2400" dirty="0" smtClean="0"/>
              <a:t>Описва множество от двойки </a:t>
            </a:r>
            <a:r>
              <a:rPr lang="en-US" sz="2400" dirty="0" smtClean="0"/>
              <a:t>CSS </a:t>
            </a:r>
            <a:r>
              <a:rPr lang="bg-BG" sz="2400" dirty="0" smtClean="0"/>
              <a:t>свойство-стойност</a:t>
            </a:r>
            <a:endParaRPr lang="en-US" sz="2400" dirty="0" smtClean="0"/>
          </a:p>
          <a:p>
            <a:pPr lvl="1"/>
            <a:r>
              <a:rPr lang="bg-BG" sz="2400" dirty="0" smtClean="0"/>
              <a:t>Свойствата му съответстват на различните </a:t>
            </a:r>
            <a:r>
              <a:rPr lang="en-US" sz="2400" dirty="0" smtClean="0"/>
              <a:t>CSS </a:t>
            </a:r>
            <a:r>
              <a:rPr lang="bg-BG" sz="2400" dirty="0" smtClean="0"/>
              <a:t>свойства, а стойностите им – на стойностите на </a:t>
            </a:r>
            <a:r>
              <a:rPr lang="en-US" sz="2400" dirty="0" smtClean="0"/>
              <a:t>CSS </a:t>
            </a:r>
            <a:r>
              <a:rPr lang="bg-BG" sz="2400" dirty="0" smtClean="0"/>
              <a:t>свойствата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1183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Интерфейсът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HTMLElement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Специфичен тип възел, съответстващ на елемент в </a:t>
            </a:r>
            <a:r>
              <a:rPr lang="en-US" sz="2400" dirty="0" smtClean="0"/>
              <a:t>HTML </a:t>
            </a:r>
            <a:r>
              <a:rPr lang="bg-BG" sz="2400" dirty="0" smtClean="0"/>
              <a:t>документ</a:t>
            </a:r>
          </a:p>
          <a:p>
            <a:pPr marL="742950" lvl="2" indent="-342900"/>
            <a:r>
              <a:rPr lang="bg-BG" sz="2400" dirty="0" smtClean="0"/>
              <a:t>Наследява</a:t>
            </a:r>
            <a:r>
              <a:rPr lang="en-US" sz="2400" dirty="0" smtClean="0"/>
              <a:t> </a:t>
            </a:r>
            <a:r>
              <a:rPr lang="bg-BG" sz="2400" dirty="0" smtClean="0"/>
              <a:t>свойствата на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Element</a:t>
            </a:r>
            <a:r>
              <a:rPr lang="bg-BG" sz="2400" dirty="0"/>
              <a:t> </a:t>
            </a:r>
            <a:r>
              <a:rPr lang="bg-BG" sz="2400" dirty="0" smtClean="0"/>
              <a:t>и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GlobalEventHandlers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200150" lvl="3" indent="-342900"/>
            <a:r>
              <a:rPr lang="bg-BG" sz="2000" dirty="0" smtClean="0"/>
              <a:t>Свойството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style </a:t>
            </a:r>
            <a:r>
              <a:rPr lang="en-US" sz="2000" dirty="0" smtClean="0"/>
              <a:t>–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CSSStyleDeclaration</a:t>
            </a:r>
            <a:r>
              <a:rPr lang="en-US" sz="2000" dirty="0" smtClean="0"/>
              <a:t> </a:t>
            </a:r>
            <a:r>
              <a:rPr lang="bg-BG" sz="2000" dirty="0" smtClean="0"/>
              <a:t>обект представляващ от </a:t>
            </a:r>
            <a:r>
              <a:rPr lang="en-US" sz="2000" dirty="0" smtClean="0"/>
              <a:t>CSS </a:t>
            </a:r>
            <a:r>
              <a:rPr lang="bg-BG" sz="2000" dirty="0" smtClean="0"/>
              <a:t>двойки свойство-стойност</a:t>
            </a:r>
            <a:endParaRPr lang="en-US" sz="2000" dirty="0" smtClean="0"/>
          </a:p>
          <a:p>
            <a:pPr marL="1200150" lvl="3" indent="-342900"/>
            <a:r>
              <a:rPr lang="bg-BG" sz="2000" dirty="0"/>
              <a:t>Свойството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 </a:t>
            </a:r>
            <a:r>
              <a:rPr lang="en-US" sz="2000" dirty="0" smtClean="0"/>
              <a:t>–</a:t>
            </a:r>
            <a:r>
              <a:rPr lang="bg-BG" sz="2000" dirty="0" smtClean="0"/>
              <a:t> низ появяващ се при заставане на мишката над елемента</a:t>
            </a:r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click</a:t>
            </a:r>
            <a:r>
              <a:rPr lang="en-US" sz="2000" dirty="0" smtClean="0"/>
              <a:t> – </a:t>
            </a:r>
            <a:r>
              <a:rPr lang="bg-BG" sz="2000" dirty="0" smtClean="0"/>
              <a:t>изпраща събитие за натискане на елемента</a:t>
            </a:r>
          </a:p>
          <a:p>
            <a:pPr marL="1200150" lvl="3" indent="-342900"/>
            <a:r>
              <a:rPr lang="bg-BG" sz="2000" dirty="0" smtClean="0"/>
              <a:t>Методът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focus</a:t>
            </a:r>
            <a:r>
              <a:rPr lang="en-US" sz="2000" dirty="0" smtClean="0"/>
              <a:t> –</a:t>
            </a:r>
            <a:r>
              <a:rPr lang="bg-BG" sz="2000" dirty="0" smtClean="0"/>
              <a:t> установява фокус над елемента</a:t>
            </a:r>
            <a:endParaRPr lang="bg-BG" sz="2000" dirty="0"/>
          </a:p>
          <a:p>
            <a:pPr marL="1200150" lvl="3" indent="-342900"/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21315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подадена като аргумент функция да се изпълнява </a:t>
            </a:r>
            <a:r>
              <a:rPr lang="bg-BG" sz="2400" b="1" dirty="0" smtClean="0"/>
              <a:t>периодично през </a:t>
            </a:r>
            <a:r>
              <a:rPr lang="bg-BG" sz="2400" dirty="0" smtClean="0"/>
              <a:t>посочен интервал от време и връща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милисекунди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език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всяка секунда (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1000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конзолата ще се появява ред „Тик-так.“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intervalTimerId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 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Тик-так.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 },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1000);</a:t>
            </a:r>
          </a:p>
        </p:txBody>
      </p:sp>
    </p:spTree>
    <p:extLst>
      <p:ext uri="{BB962C8B-B14F-4D97-AF65-F5344CB8AC3E}">
        <p14:creationId xmlns:p14="http://schemas.microsoft.com/office/powerpoint/2010/main" val="35960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Разширения на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lang="bg-BG" sz="2800" dirty="0"/>
              <a:t> </a:t>
            </a:r>
            <a:r>
              <a:rPr lang="bg-BG" sz="2800" dirty="0" smtClean="0"/>
              <a:t>за </a:t>
            </a:r>
            <a:r>
              <a:rPr lang="en-US" sz="2800" dirty="0" smtClean="0"/>
              <a:t>HTML </a:t>
            </a:r>
            <a:r>
              <a:rPr lang="bg-BG" sz="2800" dirty="0" smtClean="0"/>
              <a:t>документи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 </a:t>
            </a:r>
            <a:r>
              <a:rPr lang="en-US" sz="1800" dirty="0" smtClean="0"/>
              <a:t>– </a:t>
            </a:r>
            <a:r>
              <a:rPr lang="bg-BG" sz="1800" dirty="0" smtClean="0"/>
              <a:t>дава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bg-BG" sz="1800" dirty="0" smtClean="0"/>
              <a:t>елемента на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cookie</a:t>
            </a:r>
            <a:r>
              <a:rPr lang="en-US" sz="1800" dirty="0" smtClean="0"/>
              <a:t> – </a:t>
            </a:r>
            <a:r>
              <a:rPr lang="bg-BG" sz="1800" dirty="0" smtClean="0"/>
              <a:t>взима разделени с „;“ бисквитки или установява бисквитка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lang="en-US" sz="1800" dirty="0" smtClean="0"/>
              <a:t> – </a:t>
            </a:r>
            <a:r>
              <a:rPr lang="bg-BG" sz="1800" dirty="0" smtClean="0"/>
              <a:t>декларираните в документа форми</a:t>
            </a:r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 </a:t>
            </a:r>
            <a:r>
              <a:rPr lang="en-US" sz="1800" dirty="0" smtClean="0"/>
              <a:t>– </a:t>
            </a:r>
            <a:r>
              <a:rPr lang="bg-BG" sz="1800" dirty="0" smtClean="0"/>
              <a:t>дава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bg-BG" sz="1800" dirty="0" smtClean="0"/>
              <a:t>елемента на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lang="en-US" sz="1800" dirty="0" smtClean="0"/>
              <a:t> </a:t>
            </a:r>
            <a:r>
              <a:rPr lang="bg-BG" sz="1800" dirty="0" smtClean="0"/>
              <a:t>обект описващ местоположението </a:t>
            </a:r>
            <a:r>
              <a:rPr lang="bg-BG" sz="1800" dirty="0"/>
              <a:t>на </a:t>
            </a:r>
            <a:r>
              <a:rPr lang="bg-BG" sz="1800" dirty="0" smtClean="0"/>
              <a:t>документа</a:t>
            </a:r>
            <a:endParaRPr lang="en-US" sz="1800" dirty="0"/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referrer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/>
              <a:t>адрес </a:t>
            </a:r>
            <a:r>
              <a:rPr lang="en-US" sz="1800" dirty="0"/>
              <a:t>(URL</a:t>
            </a:r>
            <a:r>
              <a:rPr lang="bg-BG" sz="1800" dirty="0"/>
              <a:t>) </a:t>
            </a:r>
            <a:r>
              <a:rPr lang="bg-BG" sz="1800" dirty="0" smtClean="0"/>
              <a:t>на страницата, от която се е стигнало до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/>
              <a:t>– </a:t>
            </a:r>
            <a:r>
              <a:rPr lang="bg-BG" sz="1800" dirty="0" smtClean="0"/>
              <a:t>низ представляващ заглавие на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Свойството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1800" dirty="0" smtClean="0"/>
              <a:t> – </a:t>
            </a:r>
            <a:r>
              <a:rPr lang="bg-BG" sz="1800" dirty="0"/>
              <a:t>адрес </a:t>
            </a:r>
            <a:r>
              <a:rPr lang="en-US" sz="1800" dirty="0"/>
              <a:t>(URL</a:t>
            </a:r>
            <a:r>
              <a:rPr lang="bg-BG" sz="1800" dirty="0"/>
              <a:t>) на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getElementsByName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bg-BG" sz="1800" dirty="0"/>
              <a:t>взима всички елементи с </a:t>
            </a:r>
            <a:r>
              <a:rPr lang="bg-BG" sz="1800" dirty="0" smtClean="0"/>
              <a:t>посочено наименование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getSelection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–</a:t>
            </a:r>
            <a:r>
              <a:rPr lang="bg-BG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sz="1800" dirty="0" smtClean="0"/>
              <a:t> </a:t>
            </a:r>
            <a:r>
              <a:rPr lang="bg-BG" sz="1800" dirty="0" smtClean="0"/>
              <a:t>обект, който описва маркирания текст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hasFocus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bg-BG" sz="1800" dirty="0" smtClean="0"/>
              <a:t>връща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bg-BG" sz="1800" dirty="0" smtClean="0"/>
              <a:t>, ако фокусът се намира някъде в документа</a:t>
            </a:r>
            <a:endParaRPr lang="en-US" sz="1800" dirty="0" smtClean="0"/>
          </a:p>
          <a:p>
            <a:pPr marL="1200150" lvl="3" indent="-342900"/>
            <a:r>
              <a:rPr lang="bg-BG" sz="1800" dirty="0" smtClean="0"/>
              <a:t>Методът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sz="1800" dirty="0" smtClean="0"/>
              <a:t> – </a:t>
            </a:r>
            <a:r>
              <a:rPr lang="bg-BG" sz="1800" dirty="0" smtClean="0"/>
              <a:t>изписва посочения текст в документа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816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Обектът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endParaRPr lang="bg-BG" sz="2800" dirty="0" smtClean="0"/>
          </a:p>
          <a:p>
            <a:pPr marL="742950" lvl="2" indent="-342900"/>
            <a:r>
              <a:rPr lang="bg-BG" sz="2400" dirty="0" smtClean="0"/>
              <a:t>Отправна точка за достъп до </a:t>
            </a:r>
            <a:r>
              <a:rPr lang="en-US" sz="2400" dirty="0" smtClean="0"/>
              <a:t>Domain Object Model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Имплементира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GlobalEventHandlers</a:t>
            </a:r>
            <a:endParaRPr lang="bg-BG" sz="2400" dirty="0" smtClean="0"/>
          </a:p>
          <a:p>
            <a:pPr marL="742950" lvl="2" indent="-342900"/>
            <a:r>
              <a:rPr lang="bg-BG" sz="2400" dirty="0" smtClean="0"/>
              <a:t>Достъпен чрез глобалната променливата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endParaRPr lang="en-US" sz="2400" dirty="0" smtClean="0"/>
          </a:p>
          <a:p>
            <a:pPr marL="742950" lvl="2" indent="-342900"/>
            <a:r>
              <a:rPr lang="bg-BG" sz="2400" dirty="0" smtClean="0"/>
              <a:t>Променливата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lang="bg-BG" sz="2400" dirty="0"/>
              <a:t> се </a:t>
            </a:r>
            <a:r>
              <a:rPr lang="bg-BG" sz="2400" dirty="0" smtClean="0"/>
              <a:t>явява глобален контекст и съдържа всички глобални променливи</a:t>
            </a:r>
            <a:r>
              <a:rPr lang="en-US" sz="2400" dirty="0"/>
              <a:t> (</a:t>
            </a:r>
            <a:r>
              <a:rPr lang="bg-BG" sz="2400" dirty="0"/>
              <a:t>в т.ч</a:t>
            </a:r>
            <a:r>
              <a:rPr lang="bg-BG" sz="2400" dirty="0" smtClean="0"/>
              <a:t>. самата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lang="bg-BG" sz="2400" dirty="0"/>
              <a:t>) и функции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2" indent="-342900"/>
            <a:r>
              <a:rPr lang="bg-BG" sz="2400" dirty="0" smtClean="0"/>
              <a:t>Основни свойства и методи</a:t>
            </a:r>
            <a:endParaRPr lang="bg-BG" sz="2400" dirty="0"/>
          </a:p>
          <a:p>
            <a:pPr marL="1200150" lvl="3" indent="-342900"/>
            <a:r>
              <a:rPr lang="bg-BG" sz="1800" dirty="0"/>
              <a:t>Свойството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lang="en-US" sz="1800" dirty="0"/>
              <a:t> – </a:t>
            </a:r>
            <a:r>
              <a:rPr lang="bg-BG" sz="1800" dirty="0"/>
              <a:t>обект даващ достъп до местоположението на текущия документ</a:t>
            </a:r>
            <a:endParaRPr lang="en-US" sz="1800" dirty="0"/>
          </a:p>
          <a:p>
            <a:pPr marL="1200150" lvl="3" indent="-342900"/>
            <a:r>
              <a:rPr lang="bg-BG" sz="1800" dirty="0"/>
              <a:t>Свойството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history</a:t>
            </a:r>
            <a:r>
              <a:rPr lang="en-US" sz="1800" dirty="0"/>
              <a:t> – </a:t>
            </a:r>
            <a:r>
              <a:rPr lang="bg-BG" sz="1800" dirty="0"/>
              <a:t>обект даващ достъп до „историята“ на текущата сесия </a:t>
            </a:r>
          </a:p>
          <a:p>
            <a:pPr marL="1200150" lvl="3" indent="-342900"/>
            <a:r>
              <a:rPr lang="bg-BG" sz="1800" dirty="0"/>
              <a:t>Свойството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lang="bg-BG" sz="1800" dirty="0">
                <a:solidFill>
                  <a:schemeClr val="tx1"/>
                </a:solidFill>
              </a:rPr>
              <a:t> </a:t>
            </a:r>
            <a:r>
              <a:rPr lang="bg-BG" sz="1800" dirty="0"/>
              <a:t>– обект</a:t>
            </a:r>
            <a:r>
              <a:rPr lang="en-US" sz="1800" dirty="0"/>
              <a:t> </a:t>
            </a:r>
            <a:r>
              <a:rPr lang="bg-BG" sz="1800" dirty="0" smtClean="0"/>
              <a:t>даващ </a:t>
            </a:r>
            <a:r>
              <a:rPr lang="bg-BG" sz="1800" dirty="0"/>
              <a:t>достъп до текущия документ и</a:t>
            </a:r>
            <a:r>
              <a:rPr lang="en-US" sz="1800" dirty="0" smtClean="0"/>
              <a:t> </a:t>
            </a:r>
            <a:r>
              <a:rPr lang="bg-BG" sz="1800" dirty="0" smtClean="0"/>
              <a:t>имплементира </a:t>
            </a:r>
            <a:r>
              <a:rPr lang="bg-BG" sz="1800" dirty="0"/>
              <a:t>интерфейсите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lang="en-US" sz="1800" dirty="0"/>
              <a:t> </a:t>
            </a:r>
            <a:r>
              <a:rPr lang="bg-BG" sz="1800" dirty="0"/>
              <a:t>и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endParaRPr lang="en-US" sz="1800" dirty="0"/>
          </a:p>
          <a:p>
            <a:pPr marL="1200150" lvl="3" indent="-342900"/>
            <a:r>
              <a:rPr lang="bg-BG" sz="1800" dirty="0" smtClean="0"/>
              <a:t>Методите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confirm</a:t>
            </a:r>
            <a:r>
              <a:rPr lang="en-US" sz="1800" dirty="0" smtClean="0"/>
              <a:t> </a:t>
            </a:r>
            <a:r>
              <a:rPr lang="bg-BG" sz="1800" dirty="0" smtClean="0"/>
              <a:t>и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prompt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0038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</a:t>
            </a:r>
            <a:r>
              <a:rPr lang="bg-BG" sz="2600" dirty="0" smtClean="0"/>
              <a:t>бработка на събития свързани с елемент</a:t>
            </a:r>
          </a:p>
          <a:p>
            <a:pPr lvl="1"/>
            <a:r>
              <a:rPr lang="bg-BG" sz="2400" dirty="0" smtClean="0"/>
              <a:t>На атрибута за събитие се присвоява стойност</a:t>
            </a:r>
          </a:p>
          <a:p>
            <a:pPr lvl="1"/>
            <a:r>
              <a:rPr lang="bg-BG" sz="2400" dirty="0"/>
              <a:t>Стойността </a:t>
            </a:r>
            <a:r>
              <a:rPr lang="bg-BG" sz="2400" dirty="0" smtClean="0"/>
              <a:t>тяло на анонимна функция</a:t>
            </a:r>
          </a:p>
          <a:p>
            <a:pPr lvl="1"/>
            <a:r>
              <a:rPr lang="bg-BG" sz="2400" dirty="0" smtClean="0"/>
              <a:t>Първи аргумент е елементът, който е бил обект на събитието</a:t>
            </a:r>
          </a:p>
          <a:p>
            <a:pPr lvl="1"/>
            <a:r>
              <a:rPr lang="bg-BG" sz="2400" dirty="0" smtClean="0"/>
              <a:t>Той е и контекст на извикването и съответно стои зад </a:t>
            </a:r>
            <a:r>
              <a:rPr lang="bg-BG" sz="2400" dirty="0"/>
              <a:t>запазената дума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lang="bg-BG" sz="2400" dirty="0"/>
          </a:p>
          <a:p>
            <a:pPr lvl="1"/>
            <a:r>
              <a:rPr lang="bg-BG" sz="2400" dirty="0" smtClean="0"/>
              <a:t>Уведомяването за настъпване на събитията може да бъде прекъснато и подразбиращото се поведение на браузера - възпрепятствано, ако функцията или кодът в атрибута за събитие върне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lang="bg-BG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1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</a:t>
            </a:r>
            <a:r>
              <a:rPr lang="bg-BG" sz="2600" dirty="0" smtClean="0"/>
              <a:t>бработка на събития свързани с елемент</a:t>
            </a:r>
          </a:p>
          <a:p>
            <a:pPr lvl="1"/>
            <a:r>
              <a:rPr lang="bg-BG" sz="2400" dirty="0" smtClean="0"/>
              <a:t>На атрибута за събитие се присвоява стойност</a:t>
            </a: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bg-BG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href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="http://acad.david.bg/"</a:t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onclick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="return confirm('Do you really want to go there?')"&gt;</a:t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ДАВИД академия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52886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Манипулиране на свойствата на елемент</a:t>
            </a:r>
            <a:endParaRPr lang="bg-BG" sz="2600" dirty="0" smtClean="0"/>
          </a:p>
          <a:p>
            <a:pPr lvl="1"/>
            <a:r>
              <a:rPr lang="bg-BG" sz="2400" dirty="0" smtClean="0"/>
              <a:t>Трябва да разполагаме с обекта, който го представлява</a:t>
            </a:r>
          </a:p>
          <a:p>
            <a:pPr lvl="1"/>
            <a:r>
              <a:rPr lang="bg-BG" sz="2400" dirty="0" smtClean="0"/>
              <a:t>След като разполагаме с елемента, свойствата на елемента могат да бъдат четени и променяни</a:t>
            </a:r>
          </a:p>
          <a:p>
            <a:pPr lvl="1"/>
            <a:r>
              <a:rPr lang="bg-BG" sz="2400" dirty="0" smtClean="0"/>
              <a:t>Промяната на свойствата може да се отрази на външния вид, положението и поведението на съответния елемент в браузера</a:t>
            </a:r>
          </a:p>
        </p:txBody>
      </p:sp>
    </p:spTree>
    <p:extLst>
      <p:ext uri="{BB962C8B-B14F-4D97-AF65-F5344CB8AC3E}">
        <p14:creationId xmlns:p14="http://schemas.microsoft.com/office/powerpoint/2010/main" val="29509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Манипулиране на свойствата на елемент</a:t>
            </a:r>
            <a:endParaRPr lang="bg-BG" sz="2600" dirty="0" smtClean="0"/>
          </a:p>
          <a:p>
            <a:pPr lvl="1"/>
            <a:r>
              <a:rPr lang="bg-BG" sz="2400" dirty="0"/>
              <a:t>Трябва да разполагаме с обекта, който го представлява</a:t>
            </a:r>
          </a:p>
          <a:p>
            <a:pPr lvl="1"/>
            <a:r>
              <a:rPr lang="bg-BG" sz="2400" dirty="0"/>
              <a:t>Можем да вземем обекта със запазената дума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bg-BG" sz="2400" dirty="0"/>
              <a:t>, когато обработваме </a:t>
            </a:r>
            <a:r>
              <a:rPr lang="bg-BG" sz="2400" dirty="0" smtClean="0"/>
              <a:t>събитие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="button"</a:t>
            </a: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="Click me!"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onclick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this.value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'Thank you!'" /&gt;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997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Манипулиране на свойствата на елемент</a:t>
            </a:r>
            <a:endParaRPr lang="bg-BG" sz="2600" dirty="0" smtClean="0"/>
          </a:p>
          <a:p>
            <a:pPr lvl="1"/>
            <a:r>
              <a:rPr lang="bg-BG" sz="2400" dirty="0"/>
              <a:t>Трябва да разполагаме с обекта, който го представлява</a:t>
            </a:r>
          </a:p>
          <a:p>
            <a:pPr lvl="1"/>
            <a:r>
              <a:rPr lang="bg-BG" sz="2400" dirty="0" smtClean="0"/>
              <a:t>Можем да потърсим елемента по идентификатор в документа (идентификаторите трябва да са уникални)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for=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url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URL: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id=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url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="text" /&gt;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="button"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="Go"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onclick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window.location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		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document.getElementById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('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url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').value" /&gt;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Манипулиране на свойствата на елемент</a:t>
            </a:r>
            <a:endParaRPr lang="bg-BG" sz="2600" dirty="0" smtClean="0"/>
          </a:p>
          <a:p>
            <a:pPr lvl="1"/>
            <a:r>
              <a:rPr lang="bg-BG" sz="2400" dirty="0"/>
              <a:t>Трябва да разполагаме с обекта, който го представлява</a:t>
            </a:r>
            <a:endParaRPr lang="bg-BG" sz="2400" dirty="0" smtClean="0"/>
          </a:p>
          <a:p>
            <a:pPr lvl="1"/>
            <a:r>
              <a:rPr lang="bg-BG" sz="2400" dirty="0" smtClean="0"/>
              <a:t>Можем да потърсим елемента по наименование на класа му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"box-a"&gt;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box-b"&gt;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"box-a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 =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document.getElementsByClassName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'box-a'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elements.length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 {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 = elements[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element.innerHTML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 A'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9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Манипулиране на свойствата на елемент</a:t>
            </a:r>
            <a:endParaRPr lang="bg-BG" sz="2600" dirty="0" smtClean="0"/>
          </a:p>
          <a:p>
            <a:pPr lvl="1"/>
            <a:r>
              <a:rPr lang="bg-BG" sz="2400" dirty="0"/>
              <a:t>Трябва да разполагаме с обекта, който го представлява</a:t>
            </a:r>
            <a:endParaRPr lang="bg-BG" sz="2400" dirty="0" smtClean="0"/>
          </a:p>
          <a:p>
            <a:pPr lvl="1"/>
            <a:r>
              <a:rPr lang="bg-BG" sz="2400" dirty="0"/>
              <a:t>Можем да потърсим елемента по наименование на </a:t>
            </a:r>
            <a:r>
              <a:rPr lang="bg-BG" sz="2400" dirty="0" smtClean="0"/>
              <a:t>тага му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"box-a"&gt;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box-b"&gt;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class=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"box-a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?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 =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document.getElementsByTagName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'div'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elements.length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 {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 = elements[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element.innerHTML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1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</a:t>
            </a:r>
            <a:r>
              <a:rPr lang="en-US" sz="2800" dirty="0" smtClean="0"/>
              <a:t> </a:t>
            </a:r>
            <a:r>
              <a:rPr lang="bg-BG" sz="2800" dirty="0" smtClean="0"/>
              <a:t>и добавяне на елемент</a:t>
            </a:r>
            <a:endParaRPr lang="bg-BG" sz="2600" dirty="0" smtClean="0"/>
          </a:p>
          <a:p>
            <a:pPr lvl="1"/>
            <a:r>
              <a:rPr lang="bg-BG" sz="2400" dirty="0" smtClean="0"/>
              <a:t>Можем да създаваме елементи и да ги добавяме към други елементи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id=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"box"&gt;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 = 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document.createElement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'a'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element.href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'http://acad.david.bg/'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element.innerHTML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ДАВИД академия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bg-BG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= 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document.getElementById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box.appendChild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(element);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прекратява периодичните извиквания указани от посочения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intervalTimerId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3327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елемент</a:t>
            </a:r>
            <a:endParaRPr lang="bg-BG" sz="2600" dirty="0" smtClean="0"/>
          </a:p>
          <a:p>
            <a:pPr lvl="1"/>
            <a:r>
              <a:rPr lang="bg-BG" sz="2400" dirty="0" smtClean="0"/>
              <a:t>Можем да премахваме елементи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id=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"box"&gt;</a:t>
            </a:r>
            <a:b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href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="http://google.com/"&gt;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Google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=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document.getElementById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'box'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 =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box.getElementsByTagName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'a'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elements.length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 {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 = elements[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box.removeChild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(element);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b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Подменяне на елемент</a:t>
            </a:r>
            <a:endParaRPr lang="bg-BG" sz="2600" dirty="0" smtClean="0"/>
          </a:p>
          <a:p>
            <a:pPr lvl="1"/>
            <a:r>
              <a:rPr lang="bg-BG" sz="2400" dirty="0" smtClean="0"/>
              <a:t>Можем да подменим един елемент с друг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"box"&gt;</a:t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href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="http://acad.david.bg/"&gt;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ДАВИД академия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 =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document.getElementById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'box'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 =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box.getElementsByTagName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'a'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elements.length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 {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oldElement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elements[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newElement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document.createElement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'a'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newElement.href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'http://acad.david.bg/'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newElement.innerHTML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ДАВИД академия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box.replaceChild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newElement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oldElement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bg-BG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9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Обобщение на </a:t>
            </a:r>
            <a:r>
              <a:rPr lang="bg-BG" sz="2800" b="1" dirty="0" smtClean="0"/>
              <a:t>някои </a:t>
            </a:r>
            <a:r>
              <a:rPr lang="bg-BG" sz="2800" dirty="0" smtClean="0"/>
              <a:t>възможности</a:t>
            </a:r>
          </a:p>
          <a:p>
            <a:pPr lvl="1"/>
            <a:r>
              <a:rPr lang="bg-BG" sz="2400" dirty="0" smtClean="0"/>
              <a:t>Елементите могат да бъдат променяни – тяхното съдържание, техните свойства, техните атрибути</a:t>
            </a:r>
          </a:p>
          <a:p>
            <a:pPr lvl="1"/>
            <a:r>
              <a:rPr lang="bg-BG" sz="2400" dirty="0" smtClean="0"/>
              <a:t>Елементите могат да бъдат добавяни/премахвани/подменяни</a:t>
            </a:r>
          </a:p>
          <a:p>
            <a:pPr lvl="1"/>
            <a:r>
              <a:rPr lang="bg-BG" sz="2400" dirty="0" smtClean="0"/>
              <a:t>Елементите могат да бъдат размествани, украсявани, скривани, показвани…</a:t>
            </a:r>
          </a:p>
        </p:txBody>
      </p:sp>
    </p:spTree>
    <p:extLst>
      <p:ext uri="{BB962C8B-B14F-4D97-AF65-F5344CB8AC3E}">
        <p14:creationId xmlns:p14="http://schemas.microsoft.com/office/powerpoint/2010/main" val="23175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</a:t>
            </a:r>
            <a:r>
              <a:rPr lang="bg-BG" dirty="0" smtClean="0"/>
              <a:t> </a:t>
            </a:r>
            <a:r>
              <a:rPr lang="en-US" dirty="0" smtClean="0"/>
              <a:t>(DOM) </a:t>
            </a:r>
            <a:r>
              <a:rPr lang="bg-BG" dirty="0" smtClean="0"/>
              <a:t>–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student_info3.html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файл с наименование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student_info3.js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 го реферирайте от файла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student_info3.html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student_info3.html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таблица с форма за попълване на данни за ученик – име, презиме, фамилия, списък от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оценки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 също така празна таблица с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ID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studentTable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student_info3.js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 масив от информация за ученици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функция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addStudent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за добавяне на ученик в списъка, изчисляване и записване на средния му успех, както и функция „</a:t>
            </a:r>
            <a:r>
              <a:rPr lang="en-US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showStudents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 извеждане на информацията за учениците в списъка в таблицата с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ID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studentTable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 натискане на бутон „</a:t>
            </a:r>
            <a: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Добави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“, към списъка да се добави ученик с попълнената във формата информация и да се опресни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таблицата „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studentTable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</a:t>
            </a:r>
            <a:r>
              <a:rPr lang="en-US" sz="2800" dirty="0" smtClean="0"/>
              <a:t>“jQuery”?</a:t>
            </a:r>
          </a:p>
          <a:p>
            <a:pPr lvl="1"/>
            <a:r>
              <a:rPr lang="en-US" sz="2400" dirty="0" smtClean="0"/>
              <a:t>jQuery (</a:t>
            </a:r>
            <a:r>
              <a:rPr lang="en-US" sz="2400" dirty="0" smtClean="0">
                <a:hlinkClick r:id="rId2"/>
              </a:rPr>
              <a:t>www.jquery.com</a:t>
            </a:r>
            <a:r>
              <a:rPr lang="en-US" sz="2400" dirty="0" smtClean="0"/>
              <a:t>)</a:t>
            </a:r>
            <a:r>
              <a:rPr lang="bg-BG" sz="2400" dirty="0" smtClean="0"/>
              <a:t>е </a:t>
            </a:r>
            <a:r>
              <a:rPr lang="en-US" sz="2400" dirty="0" smtClean="0"/>
              <a:t>JavaScript </a:t>
            </a:r>
            <a:r>
              <a:rPr lang="bg-BG" sz="2400" dirty="0" smtClean="0"/>
              <a:t>библиотека от функции</a:t>
            </a:r>
          </a:p>
          <a:p>
            <a:pPr lvl="1"/>
            <a:r>
              <a:rPr lang="bg-BG" sz="2400" dirty="0"/>
              <a:t>Обектът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400" dirty="0" smtClean="0"/>
              <a:t>е централен в </a:t>
            </a:r>
            <a:r>
              <a:rPr lang="en-US" sz="2400" dirty="0" smtClean="0"/>
              <a:t>jQuery </a:t>
            </a:r>
            <a:r>
              <a:rPr lang="bg-BG" sz="2400" dirty="0" smtClean="0"/>
              <a:t>библиотеката</a:t>
            </a:r>
          </a:p>
          <a:p>
            <a:pPr lvl="1"/>
            <a:r>
              <a:rPr lang="bg-BG" sz="2400" dirty="0"/>
              <a:t>Обектът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400" dirty="0"/>
              <a:t>е </a:t>
            </a:r>
            <a:r>
              <a:rPr lang="bg-BG" sz="2400" dirty="0" smtClean="0"/>
              <a:t>обвивка около един или повече </a:t>
            </a:r>
            <a:r>
              <a:rPr lang="en-US" sz="2400" dirty="0" smtClean="0"/>
              <a:t>DOM </a:t>
            </a:r>
            <a:r>
              <a:rPr lang="bg-BG" sz="2400" dirty="0" smtClean="0"/>
              <a:t>елемента</a:t>
            </a:r>
          </a:p>
          <a:p>
            <a:pPr lvl="1"/>
            <a:r>
              <a:rPr lang="bg-BG" sz="2400" dirty="0" smtClean="0"/>
              <a:t>Обектът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400" dirty="0" smtClean="0"/>
              <a:t>дава функции за значително по-лесна работа манипулация на </a:t>
            </a:r>
            <a:r>
              <a:rPr lang="en-US" sz="2400" dirty="0" smtClean="0"/>
              <a:t>DOM</a:t>
            </a:r>
          </a:p>
          <a:p>
            <a:pPr lvl="1"/>
            <a:r>
              <a:rPr lang="bg-BG" sz="2400" dirty="0"/>
              <a:t>Обектът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400" dirty="0" smtClean="0"/>
              <a:t>дава функции за работа с данни и с мрежата</a:t>
            </a:r>
          </a:p>
          <a:p>
            <a:pPr lvl="1"/>
            <a:r>
              <a:rPr lang="bg-BG" sz="2400" dirty="0"/>
              <a:t>Обектът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400" dirty="0" smtClean="0"/>
              <a:t>може да бъде разширяван с допълнителни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230902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Първи стъпки в </a:t>
            </a:r>
            <a:r>
              <a:rPr lang="en-US" sz="2800" dirty="0" smtClean="0"/>
              <a:t>jQuery</a:t>
            </a:r>
          </a:p>
          <a:p>
            <a:pPr lvl="1"/>
            <a:r>
              <a:rPr lang="bg-BG" sz="2600" dirty="0" smtClean="0"/>
              <a:t>Включване на</a:t>
            </a:r>
            <a:r>
              <a:rPr lang="en-US" sz="2600" dirty="0" smtClean="0"/>
              <a:t> jQuery </a:t>
            </a:r>
            <a:r>
              <a:rPr lang="bg-BG" sz="2600" dirty="0" smtClean="0"/>
              <a:t>в страница</a:t>
            </a:r>
            <a:endParaRPr lang="en-US" sz="2600" dirty="0" smtClean="0"/>
          </a:p>
          <a:p>
            <a:pPr lvl="2"/>
            <a:r>
              <a:rPr lang="bg-BG" sz="2200" dirty="0" smtClean="0"/>
              <a:t>Чрез изтегляне на </a:t>
            </a:r>
            <a:r>
              <a:rPr lang="en-US" sz="2200" dirty="0" smtClean="0"/>
              <a:t>jQuery </a:t>
            </a:r>
            <a:r>
              <a:rPr lang="bg-BG" sz="2200" dirty="0" smtClean="0"/>
              <a:t>библиотеката и реферирането му в страницата</a:t>
            </a:r>
            <a:br>
              <a:rPr lang="bg-BG" sz="22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text/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</a:t>
            </a:r>
            <a:r>
              <a:rPr lang="en-US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="jquery.min.js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lvl="2"/>
            <a:r>
              <a:rPr lang="bg-BG" sz="2200" dirty="0"/>
              <a:t>Чрез </a:t>
            </a:r>
            <a:r>
              <a:rPr lang="bg-BG" sz="2200" dirty="0" smtClean="0"/>
              <a:t>реферирането му директно от предпочитана мрежа за предоставяне на съдържание – </a:t>
            </a:r>
            <a:r>
              <a:rPr lang="en-US" sz="2200" dirty="0" smtClean="0"/>
              <a:t>CDN (Content Delivery </a:t>
            </a:r>
            <a:r>
              <a:rPr lang="en-US" sz="2200" dirty="0"/>
              <a:t>Network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text/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//code.jquery.com/jquery-2.1.1.min.js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ajax.googleapis.com/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ajax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/libs/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/2.1.1/jquery.min.js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ajax.aspnetcdn.com/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ajax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/jQuery/jquery-2.1.1.min.js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bg-BG" sz="2800" dirty="0"/>
              <a:t>Обектът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800" dirty="0"/>
              <a:t>има стандартен съкратен запис –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</a:p>
          <a:p>
            <a:pPr lvl="1"/>
            <a:r>
              <a:rPr lang="bg-BG" sz="2800" dirty="0" smtClean="0"/>
              <a:t>Много от методите приемат функции като параметри</a:t>
            </a:r>
            <a:endParaRPr lang="bg-BG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410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Прихващане зареждането на </a:t>
            </a:r>
            <a:r>
              <a:rPr lang="en-US" sz="2800" dirty="0" smtClean="0"/>
              <a:t>DOM</a:t>
            </a:r>
            <a:endParaRPr lang="bg-BG" sz="2800" dirty="0" smtClean="0"/>
          </a:p>
          <a:p>
            <a:pPr lvl="1"/>
            <a:r>
              <a:rPr lang="bg-BG" sz="2400" dirty="0" smtClean="0"/>
              <a:t>Добре е изпълнението на скриптовете да започне</a:t>
            </a:r>
            <a:r>
              <a:rPr lang="en-US" sz="2400" dirty="0" smtClean="0"/>
              <a:t>,</a:t>
            </a:r>
            <a:r>
              <a:rPr lang="bg-BG" sz="2400" dirty="0" smtClean="0"/>
              <a:t> след като </a:t>
            </a:r>
            <a:r>
              <a:rPr lang="en-US" sz="2400" dirty="0" smtClean="0"/>
              <a:t>DOM </a:t>
            </a:r>
            <a:r>
              <a:rPr lang="bg-BG" sz="2400" dirty="0" smtClean="0"/>
              <a:t>е напълно зареден и готов за използване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функция) </a:t>
            </a:r>
            <a:r>
              <a:rPr lang="bg-BG" sz="2400" dirty="0" smtClean="0"/>
              <a:t>– задава функция, която да се изпълни, след като </a:t>
            </a:r>
            <a:r>
              <a:rPr lang="en-US" sz="2400" dirty="0" smtClean="0"/>
              <a:t>DOM </a:t>
            </a:r>
            <a:r>
              <a:rPr lang="bg-BG" sz="2400" dirty="0" smtClean="0"/>
              <a:t>е напълно зареден и готов за използване</a:t>
            </a:r>
            <a:endParaRPr lang="en-US" sz="2400" dirty="0" smtClean="0"/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 {</a:t>
            </a:r>
            <a:b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alert(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'D</a:t>
            </a:r>
            <a:r>
              <a:rPr lang="bg-BG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ОМ е готов. </a:t>
            </a:r>
            <a:r>
              <a:rPr lang="bg-BG" sz="2200" dirty="0" err="1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Ти</a:t>
            </a:r>
            <a:r>
              <a:rPr lang="bg-BG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си на ход!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bg-BG" sz="2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Обвиване на обект(и) с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800" dirty="0" smtClean="0"/>
              <a:t>обект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селектор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контекст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 smtClean="0"/>
              <a:t>– </a:t>
            </a:r>
            <a:r>
              <a:rPr lang="bg-BG" sz="2400" dirty="0" smtClean="0"/>
              <a:t>връща </a:t>
            </a:r>
            <a:r>
              <a:rPr lang="en-US" sz="2400" dirty="0" smtClean="0"/>
              <a:t>jQuery </a:t>
            </a:r>
            <a:r>
              <a:rPr lang="bg-BG" sz="2400" dirty="0" smtClean="0"/>
              <a:t>обвивка около намерени по посочен селектор елементи</a:t>
            </a:r>
            <a:endParaRPr lang="bg-BG" sz="2400" dirty="0"/>
          </a:p>
          <a:p>
            <a:pPr lvl="2"/>
            <a:r>
              <a:rPr lang="bg-BG" sz="2200" dirty="0" smtClean="0"/>
              <a:t>Селекторът е същият като тези използвани в </a:t>
            </a:r>
            <a:r>
              <a:rPr lang="en-US" sz="2200" dirty="0" smtClean="0"/>
              <a:t>CSS</a:t>
            </a:r>
            <a:endParaRPr lang="bg-BG" sz="2200" dirty="0" smtClean="0"/>
          </a:p>
          <a:p>
            <a:pPr lvl="2"/>
            <a:r>
              <a:rPr lang="bg-BG" sz="2200" dirty="0" smtClean="0"/>
              <a:t>Търсенето става в целия документ, освен ако не е посочен контекст (</a:t>
            </a:r>
            <a:r>
              <a:rPr lang="en-US" sz="2200" dirty="0" smtClean="0"/>
              <a:t>DOM </a:t>
            </a:r>
            <a:r>
              <a:rPr lang="bg-BG" sz="2200" dirty="0" smtClean="0"/>
              <a:t>елемент, документ или </a:t>
            </a:r>
            <a:r>
              <a:rPr lang="en-US" sz="2200" dirty="0" smtClean="0"/>
              <a:t>jQuery </a:t>
            </a:r>
            <a:r>
              <a:rPr lang="bg-BG" sz="2200" dirty="0" smtClean="0"/>
              <a:t>обект)</a:t>
            </a:r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 =</a:t>
            </a:r>
            <a:r>
              <a:rPr lang="bg-BG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sectionDates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'section .date'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logo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'#logo'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елемент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/>
              <a:t>– </a:t>
            </a:r>
            <a:r>
              <a:rPr lang="bg-BG" sz="2400" dirty="0" smtClean="0"/>
              <a:t>връща </a:t>
            </a:r>
            <a:r>
              <a:rPr lang="en-US" sz="2400" dirty="0" smtClean="0"/>
              <a:t>jQuery </a:t>
            </a:r>
            <a:r>
              <a:rPr lang="bg-BG" sz="2400" dirty="0" smtClean="0"/>
              <a:t>обвивка около подаден </a:t>
            </a:r>
            <a:r>
              <a:rPr lang="en-US" sz="2400" dirty="0" smtClean="0"/>
              <a:t>DOM </a:t>
            </a:r>
            <a:r>
              <a:rPr lang="bg-BG" sz="2400" dirty="0" smtClean="0"/>
              <a:t>елемент</a:t>
            </a:r>
            <a:endParaRPr lang="en-US" sz="2400" dirty="0" smtClean="0"/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logo = $(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'logo'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endParaRPr lang="bg-BG" sz="2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7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Обвиване на обект(и) с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800" dirty="0" smtClean="0"/>
              <a:t>обект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масив-от-елементи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/>
              <a:t>– </a:t>
            </a:r>
            <a:r>
              <a:rPr lang="bg-BG" sz="2400" dirty="0"/>
              <a:t>връща </a:t>
            </a:r>
            <a:r>
              <a:rPr lang="en-US" sz="2400" dirty="0" smtClean="0"/>
              <a:t>jQuery </a:t>
            </a:r>
            <a:r>
              <a:rPr lang="bg-BG" sz="2400" dirty="0" smtClean="0"/>
              <a:t>обвивка </a:t>
            </a:r>
            <a:r>
              <a:rPr lang="bg-BG" sz="2400" dirty="0"/>
              <a:t>около подаден </a:t>
            </a:r>
            <a:r>
              <a:rPr lang="bg-BG" sz="2400" dirty="0" smtClean="0"/>
              <a:t>масив от </a:t>
            </a:r>
            <a:r>
              <a:rPr lang="en-US" sz="2400" dirty="0" smtClean="0"/>
              <a:t>DOM </a:t>
            </a:r>
            <a:r>
              <a:rPr lang="bg-BG" sz="2400" dirty="0" smtClean="0"/>
              <a:t>елементи</a:t>
            </a:r>
            <a:endParaRPr lang="en-US" sz="2400" dirty="0" smtClean="0"/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paragraphs = $(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document.getElementsByTagName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'p'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endParaRPr lang="bg-BG" sz="2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обект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 smtClean="0"/>
              <a:t>–</a:t>
            </a:r>
            <a:r>
              <a:rPr lang="bg-BG" sz="2400" dirty="0" smtClean="0"/>
              <a:t> връща </a:t>
            </a:r>
            <a:r>
              <a:rPr lang="en-US" sz="2400" dirty="0" smtClean="0"/>
              <a:t>jQuery </a:t>
            </a:r>
            <a:r>
              <a:rPr lang="bg-BG" sz="2400" dirty="0" smtClean="0"/>
              <a:t>обвивка около обикновен обект</a:t>
            </a:r>
            <a:endParaRPr lang="en-US" sz="2400" dirty="0" smtClean="0"/>
          </a:p>
          <a:p>
            <a:pPr lvl="2"/>
            <a:r>
              <a:rPr lang="bg-BG" sz="2200" dirty="0" smtClean="0"/>
              <a:t>Малък набор от операции се поддържат върху обикновени обекти</a:t>
            </a:r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$({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"Pi"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Math.PI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en-US" sz="2200" dirty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jQuery-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обект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 smtClean="0"/>
              <a:t>– </a:t>
            </a:r>
            <a:r>
              <a:rPr lang="bg-BG" sz="2400" dirty="0" smtClean="0"/>
              <a:t>клонира </a:t>
            </a:r>
            <a:r>
              <a:rPr lang="en-US" sz="2400" dirty="0" smtClean="0"/>
              <a:t>jQuery </a:t>
            </a:r>
            <a:r>
              <a:rPr lang="bg-BG" sz="2400" dirty="0" smtClean="0"/>
              <a:t>обект</a:t>
            </a:r>
            <a:endParaRPr lang="en-US" sz="2400" dirty="0" smtClean="0"/>
          </a:p>
          <a:p>
            <a:pPr lvl="2"/>
            <a:r>
              <a:rPr lang="bg-BG" sz="2200" dirty="0" smtClean="0"/>
              <a:t>Когато се направи клонинг на съществуващ </a:t>
            </a:r>
            <a:r>
              <a:rPr lang="en-US" sz="2200" dirty="0" smtClean="0"/>
              <a:t>jQuery </a:t>
            </a:r>
            <a:r>
              <a:rPr lang="bg-BG" sz="2200" dirty="0" smtClean="0"/>
              <a:t>обект, който сочи към същите </a:t>
            </a:r>
            <a:r>
              <a:rPr lang="en-US" sz="2200" dirty="0" smtClean="0"/>
              <a:t>DOM </a:t>
            </a:r>
            <a:r>
              <a:rPr lang="bg-BG" sz="2200" dirty="0" smtClean="0"/>
              <a:t>елементи, като оригиналния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9217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елементи с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</a:t>
            </a:r>
            <a:endParaRPr lang="bg-BG" sz="28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html[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документ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 smtClean="0"/>
              <a:t>– </a:t>
            </a:r>
            <a:r>
              <a:rPr lang="bg-BG" sz="2400" dirty="0" smtClean="0"/>
              <a:t>създава </a:t>
            </a:r>
            <a:r>
              <a:rPr lang="en-US" sz="2400" dirty="0" smtClean="0"/>
              <a:t>DOM </a:t>
            </a:r>
            <a:r>
              <a:rPr lang="bg-BG" sz="2400" dirty="0" smtClean="0"/>
              <a:t>елементи от подадения </a:t>
            </a:r>
            <a:r>
              <a:rPr lang="en-US" sz="2400" dirty="0" smtClean="0"/>
              <a:t>HTML</a:t>
            </a:r>
            <a:r>
              <a:rPr lang="bg-BG" sz="2400" dirty="0" smtClean="0"/>
              <a:t> (в подадения документ) и създава </a:t>
            </a:r>
            <a:r>
              <a:rPr lang="en-US" sz="2400" dirty="0" smtClean="0"/>
              <a:t>jQuery </a:t>
            </a:r>
            <a:r>
              <a:rPr lang="bg-BG" sz="2400" dirty="0" smtClean="0"/>
              <a:t>обвивка около тях</a:t>
            </a:r>
          </a:p>
          <a:p>
            <a:pPr lvl="2"/>
            <a:r>
              <a:rPr lang="bg-BG" sz="2200" dirty="0" smtClean="0"/>
              <a:t>Ако подаденият низ не прилича на </a:t>
            </a:r>
            <a:r>
              <a:rPr lang="en-US" sz="2200" dirty="0" smtClean="0"/>
              <a:t>HTML</a:t>
            </a:r>
            <a:r>
              <a:rPr lang="bg-BG" sz="2200" dirty="0" smtClean="0"/>
              <a:t>, се интерпретира като селектор (вж. Обвиване на обекти с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jQuery </a:t>
            </a:r>
            <a:r>
              <a:rPr lang="bg-BG" sz="2200" dirty="0" smtClean="0"/>
              <a:t>обект</a:t>
            </a:r>
            <a:endParaRPr lang="en-US" sz="2200" dirty="0" smtClean="0"/>
          </a:p>
          <a:p>
            <a:pPr lvl="2"/>
            <a:r>
              <a:rPr lang="bg-BG" sz="2200" dirty="0" smtClean="0"/>
              <a:t>Пример</a:t>
            </a:r>
            <a:br>
              <a:rPr lang="bg-BG" sz="2200" dirty="0" smtClean="0"/>
            </a:b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jqObject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$(</a:t>
            </a:r>
            <a:r>
              <a:rPr lang="en-US" sz="22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'&lt;p class="title"&gt;jQuery Rocks&lt;/p&gt;'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$(</a:t>
            </a:r>
            <a:r>
              <a:rPr lang="en-US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атрибути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dirty="0"/>
              <a:t>– </a:t>
            </a:r>
            <a:r>
              <a:rPr lang="bg-BG" sz="2400" dirty="0" smtClean="0"/>
              <a:t>създава </a:t>
            </a:r>
            <a:r>
              <a:rPr lang="en-US" sz="2400" dirty="0" smtClean="0"/>
              <a:t>DOM </a:t>
            </a:r>
            <a:r>
              <a:rPr lang="bg-BG" sz="2400" dirty="0" smtClean="0"/>
              <a:t>елементи от подадения </a:t>
            </a:r>
            <a:r>
              <a:rPr lang="en-US" sz="2400" dirty="0" smtClean="0"/>
              <a:t>HTML </a:t>
            </a:r>
            <a:r>
              <a:rPr lang="bg-BG" sz="2400" dirty="0" smtClean="0"/>
              <a:t>с подадени (под формата на обект) атрибути, събития и методи, които да подаде на новосъздадения обект</a:t>
            </a:r>
          </a:p>
          <a:p>
            <a:pPr lvl="2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jqObject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'&lt;p class="title"&gt;jQuery Rocks&lt;/p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&gt;'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"font-weight"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'bold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077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6247</TotalTime>
  <Words>5320</Words>
  <Application>Microsoft Office PowerPoint</Application>
  <PresentationFormat>Widescreen</PresentationFormat>
  <Paragraphs>773</Paragraphs>
  <Slides>107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4" baseType="lpstr">
      <vt:lpstr>Arial</vt:lpstr>
      <vt:lpstr>Calibri</vt:lpstr>
      <vt:lpstr>Century Gothic</vt:lpstr>
      <vt:lpstr>Consolas</vt:lpstr>
      <vt:lpstr>Segoe UI</vt:lpstr>
      <vt:lpstr>Segoe WP Black</vt:lpstr>
      <vt:lpstr>ДАВИД академия 2014</vt:lpstr>
      <vt:lpstr>Курс по уеб програмиране</vt:lpstr>
      <vt:lpstr>Съдържание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 – упражнение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 – упражнение</vt:lpstr>
      <vt:lpstr>Масиви – упражнение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 – упражнение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</vt:lpstr>
      <vt:lpstr>Обекти – упражнение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</vt:lpstr>
      <vt:lpstr>Document Object Model (DOM) – упражнение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 – упражнение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Valery Dachev</cp:lastModifiedBy>
  <cp:revision>1059</cp:revision>
  <dcterms:created xsi:type="dcterms:W3CDTF">2014-04-11T09:43:14Z</dcterms:created>
  <dcterms:modified xsi:type="dcterms:W3CDTF">2015-08-21T14:09:48Z</dcterms:modified>
</cp:coreProperties>
</file>