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2" r:id="rId8"/>
    <p:sldId id="261" r:id="rId9"/>
    <p:sldId id="263" r:id="rId10"/>
    <p:sldId id="270" r:id="rId11"/>
    <p:sldId id="264" r:id="rId12"/>
    <p:sldId id="265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6" r:id="rId29"/>
    <p:sldId id="284" r:id="rId30"/>
    <p:sldId id="285" r:id="rId31"/>
    <p:sldId id="287" r:id="rId32"/>
    <p:sldId id="305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3" r:id="rId47"/>
    <p:sldId id="304" r:id="rId48"/>
    <p:sldId id="301" r:id="rId49"/>
    <p:sldId id="302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62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791" y="405365"/>
            <a:ext cx="9365005" cy="78348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85537" y="1341251"/>
            <a:ext cx="10657184" cy="0"/>
          </a:xfrm>
          <a:prstGeom prst="line">
            <a:avLst/>
          </a:prstGeom>
          <a:ln w="38100">
            <a:solidFill>
              <a:schemeClr val="bg1">
                <a:alpha val="2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rallelogram 10"/>
          <p:cNvSpPr/>
          <p:nvPr/>
        </p:nvSpPr>
        <p:spPr>
          <a:xfrm rot="664887">
            <a:off x="8769940" y="5221226"/>
            <a:ext cx="3570181" cy="1920415"/>
          </a:xfrm>
          <a:custGeom>
            <a:avLst/>
            <a:gdLst>
              <a:gd name="connsiteX0" fmla="*/ 0 w 3600400"/>
              <a:gd name="connsiteY0" fmla="*/ 2304256 h 2304256"/>
              <a:gd name="connsiteX1" fmla="*/ 576064 w 3600400"/>
              <a:gd name="connsiteY1" fmla="*/ 0 h 2304256"/>
              <a:gd name="connsiteX2" fmla="*/ 3600400 w 3600400"/>
              <a:gd name="connsiteY2" fmla="*/ 0 h 2304256"/>
              <a:gd name="connsiteX3" fmla="*/ 3024336 w 3600400"/>
              <a:gd name="connsiteY3" fmla="*/ 2304256 h 2304256"/>
              <a:gd name="connsiteX4" fmla="*/ 0 w 3600400"/>
              <a:gd name="connsiteY4" fmla="*/ 2304256 h 2304256"/>
              <a:gd name="connsiteX0" fmla="*/ 0 w 3600400"/>
              <a:gd name="connsiteY0" fmla="*/ 2304256 h 2304256"/>
              <a:gd name="connsiteX1" fmla="*/ 576064 w 3600400"/>
              <a:gd name="connsiteY1" fmla="*/ 0 h 2304256"/>
              <a:gd name="connsiteX2" fmla="*/ 3600400 w 3600400"/>
              <a:gd name="connsiteY2" fmla="*/ 0 h 2304256"/>
              <a:gd name="connsiteX3" fmla="*/ 2384330 w 3600400"/>
              <a:gd name="connsiteY3" fmla="*/ 1253581 h 2304256"/>
              <a:gd name="connsiteX4" fmla="*/ 0 w 3600400"/>
              <a:gd name="connsiteY4" fmla="*/ 2304256 h 2304256"/>
              <a:gd name="connsiteX0" fmla="*/ 0 w 2503572"/>
              <a:gd name="connsiteY0" fmla="*/ 2315594 h 2315594"/>
              <a:gd name="connsiteX1" fmla="*/ 576064 w 2503572"/>
              <a:gd name="connsiteY1" fmla="*/ 11338 h 2315594"/>
              <a:gd name="connsiteX2" fmla="*/ 2503572 w 2503572"/>
              <a:gd name="connsiteY2" fmla="*/ 0 h 2315594"/>
              <a:gd name="connsiteX3" fmla="*/ 2384330 w 2503572"/>
              <a:gd name="connsiteY3" fmla="*/ 1264919 h 2315594"/>
              <a:gd name="connsiteX4" fmla="*/ 0 w 2503572"/>
              <a:gd name="connsiteY4" fmla="*/ 2315594 h 2315594"/>
              <a:gd name="connsiteX0" fmla="*/ 0 w 2751224"/>
              <a:gd name="connsiteY0" fmla="*/ 2315594 h 2315594"/>
              <a:gd name="connsiteX1" fmla="*/ 576064 w 2751224"/>
              <a:gd name="connsiteY1" fmla="*/ 11338 h 2315594"/>
              <a:gd name="connsiteX2" fmla="*/ 2503572 w 2751224"/>
              <a:gd name="connsiteY2" fmla="*/ 0 h 2315594"/>
              <a:gd name="connsiteX3" fmla="*/ 2751224 w 2751224"/>
              <a:gd name="connsiteY3" fmla="*/ 1383034 h 2315594"/>
              <a:gd name="connsiteX4" fmla="*/ 0 w 2751224"/>
              <a:gd name="connsiteY4" fmla="*/ 2315594 h 2315594"/>
              <a:gd name="connsiteX0" fmla="*/ 0 w 2660772"/>
              <a:gd name="connsiteY0" fmla="*/ 1899840 h 1899840"/>
              <a:gd name="connsiteX1" fmla="*/ 485612 w 2660772"/>
              <a:gd name="connsiteY1" fmla="*/ 11338 h 1899840"/>
              <a:gd name="connsiteX2" fmla="*/ 2413120 w 2660772"/>
              <a:gd name="connsiteY2" fmla="*/ 0 h 1899840"/>
              <a:gd name="connsiteX3" fmla="*/ 2660772 w 2660772"/>
              <a:gd name="connsiteY3" fmla="*/ 1383034 h 1899840"/>
              <a:gd name="connsiteX4" fmla="*/ 0 w 2660772"/>
              <a:gd name="connsiteY4" fmla="*/ 1899840 h 1899840"/>
              <a:gd name="connsiteX0" fmla="*/ 0 w 2660772"/>
              <a:gd name="connsiteY0" fmla="*/ 1900347 h 1900347"/>
              <a:gd name="connsiteX1" fmla="*/ 485612 w 2660772"/>
              <a:gd name="connsiteY1" fmla="*/ 11845 h 1900347"/>
              <a:gd name="connsiteX2" fmla="*/ 2403315 w 2660772"/>
              <a:gd name="connsiteY2" fmla="*/ 0 h 1900347"/>
              <a:gd name="connsiteX3" fmla="*/ 2660772 w 2660772"/>
              <a:gd name="connsiteY3" fmla="*/ 1383541 h 1900347"/>
              <a:gd name="connsiteX4" fmla="*/ 0 w 2660772"/>
              <a:gd name="connsiteY4" fmla="*/ 1900347 h 1900347"/>
              <a:gd name="connsiteX0" fmla="*/ 0 w 2674287"/>
              <a:gd name="connsiteY0" fmla="*/ 1900347 h 1900347"/>
              <a:gd name="connsiteX1" fmla="*/ 485612 w 2674287"/>
              <a:gd name="connsiteY1" fmla="*/ 11845 h 1900347"/>
              <a:gd name="connsiteX2" fmla="*/ 2403315 w 2674287"/>
              <a:gd name="connsiteY2" fmla="*/ 0 h 1900347"/>
              <a:gd name="connsiteX3" fmla="*/ 2674287 w 2674287"/>
              <a:gd name="connsiteY3" fmla="*/ 1390600 h 1900347"/>
              <a:gd name="connsiteX4" fmla="*/ 0 w 2674287"/>
              <a:gd name="connsiteY4" fmla="*/ 1900347 h 1900347"/>
              <a:gd name="connsiteX0" fmla="*/ 0 w 2677636"/>
              <a:gd name="connsiteY0" fmla="*/ 1920415 h 1920415"/>
              <a:gd name="connsiteX1" fmla="*/ 488961 w 2677636"/>
              <a:gd name="connsiteY1" fmla="*/ 11845 h 1920415"/>
              <a:gd name="connsiteX2" fmla="*/ 2406664 w 2677636"/>
              <a:gd name="connsiteY2" fmla="*/ 0 h 1920415"/>
              <a:gd name="connsiteX3" fmla="*/ 2677636 w 2677636"/>
              <a:gd name="connsiteY3" fmla="*/ 1390600 h 1920415"/>
              <a:gd name="connsiteX4" fmla="*/ 0 w 2677636"/>
              <a:gd name="connsiteY4" fmla="*/ 1920415 h 1920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7636" h="1920415">
                <a:moveTo>
                  <a:pt x="0" y="1920415"/>
                </a:moveTo>
                <a:lnTo>
                  <a:pt x="488961" y="11845"/>
                </a:lnTo>
                <a:lnTo>
                  <a:pt x="2406664" y="0"/>
                </a:lnTo>
                <a:lnTo>
                  <a:pt x="2677636" y="1390600"/>
                </a:lnTo>
                <a:lnTo>
                  <a:pt x="0" y="1920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84" tIns="43992" rIns="87984" bIns="43992" rtlCol="0" anchor="ctr"/>
          <a:lstStyle/>
          <a:p>
            <a:pPr algn="ctr"/>
            <a:endParaRPr lang="bg-BG" sz="1353"/>
          </a:p>
        </p:txBody>
      </p:sp>
      <p:sp>
        <p:nvSpPr>
          <p:cNvPr id="12" name="TextBox 11"/>
          <p:cNvSpPr txBox="1"/>
          <p:nvPr/>
        </p:nvSpPr>
        <p:spPr>
          <a:xfrm>
            <a:off x="9360363" y="5652574"/>
            <a:ext cx="2598880" cy="915940"/>
          </a:xfrm>
          <a:prstGeom prst="rect">
            <a:avLst/>
          </a:prstGeom>
          <a:noFill/>
        </p:spPr>
        <p:txBody>
          <a:bodyPr wrap="square" lIns="87984" tIns="43992" rIns="87984" bIns="43992" rtlCol="0">
            <a:spAutoFit/>
          </a:bodyPr>
          <a:lstStyle/>
          <a:p>
            <a:pPr algn="ctr"/>
            <a:r>
              <a:rPr lang="en-US" sz="5185" dirty="0" smtClean="0">
                <a:solidFill>
                  <a:srgbClr val="0093D9"/>
                </a:solidFill>
                <a:latin typeface="Segoe WP Black" pitchFamily="34" charset="0"/>
              </a:rPr>
              <a:t>2013</a:t>
            </a:r>
            <a:endParaRPr lang="bg-BG" sz="5185" dirty="0">
              <a:solidFill>
                <a:srgbClr val="0093D9"/>
              </a:solidFill>
              <a:latin typeface="Segoe WP Black" pitchFamily="34" charset="0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49683" y="2349132"/>
            <a:ext cx="11506956" cy="1528035"/>
          </a:xfrm>
          <a:prstGeom prst="rect">
            <a:avLst/>
          </a:prstGeom>
        </p:spPr>
        <p:txBody>
          <a:bodyPr lIns="117098" tIns="58549" rIns="117098" bIns="58549" anchor="ctr"/>
          <a:lstStyle>
            <a:lvl1pPr>
              <a:defRPr sz="4800">
                <a:solidFill>
                  <a:schemeClr val="bg1"/>
                </a:solidFill>
                <a:latin typeface="Century Gothic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9683" y="3932939"/>
            <a:ext cx="11506956" cy="914400"/>
          </a:xfrm>
          <a:prstGeom prst="rect">
            <a:avLst/>
          </a:prstGeom>
        </p:spPr>
        <p:txBody>
          <a:bodyPr lIns="117098" tIns="58549" rIns="117098" bIns="58549" anchor="b"/>
          <a:lstStyle>
            <a:lvl1pPr marL="0" indent="0" algn="ctr">
              <a:buNone/>
              <a:defRPr sz="280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9683" y="6453916"/>
            <a:ext cx="2417328" cy="2308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95000"/>
                    <a:alpha val="61000"/>
                  </a:schemeClr>
                </a:solidFill>
                <a:latin typeface="Century Gothic" panose="020B0502020202020204" pitchFamily="34" charset="0"/>
              </a:rPr>
              <a:t>Copyright © 2013</a:t>
            </a:r>
            <a:r>
              <a:rPr lang="en-US" sz="900" baseline="0" dirty="0" smtClean="0">
                <a:solidFill>
                  <a:schemeClr val="bg1">
                    <a:lumMod val="95000"/>
                    <a:alpha val="61000"/>
                  </a:schemeClr>
                </a:solidFill>
                <a:latin typeface="Century Gothic" panose="020B0502020202020204" pitchFamily="34" charset="0"/>
              </a:rPr>
              <a:t> DAVID Holding Company</a:t>
            </a:r>
            <a:endParaRPr lang="bg-BG" sz="900" dirty="0">
              <a:solidFill>
                <a:schemeClr val="bg1">
                  <a:lumMod val="95000"/>
                  <a:alpha val="61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617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on 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6000" y="180001"/>
            <a:ext cx="11558837" cy="701877"/>
          </a:xfrm>
          <a:prstGeom prst="rect">
            <a:avLst/>
          </a:prstGeom>
          <a:noFill/>
          <a:ln w="38100">
            <a:noFill/>
          </a:ln>
          <a:effectLst/>
        </p:spPr>
        <p:txBody>
          <a:bodyPr/>
          <a:lstStyle>
            <a:lvl1pPr algn="l">
              <a:defRPr sz="3200" b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36000" y="1080000"/>
            <a:ext cx="11558837" cy="5400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Segoe UI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Segoe UI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Segoe UI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Segoe UI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g-BG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36000" y="6563405"/>
            <a:ext cx="2417328" cy="2308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95000"/>
                    <a:alpha val="61000"/>
                  </a:schemeClr>
                </a:solidFill>
                <a:latin typeface="Century Gothic" panose="020B0502020202020204" pitchFamily="34" charset="0"/>
              </a:rPr>
              <a:t>Copyright © 2013</a:t>
            </a:r>
            <a:r>
              <a:rPr lang="en-US" sz="900" baseline="0" dirty="0" smtClean="0">
                <a:solidFill>
                  <a:schemeClr val="bg1">
                    <a:lumMod val="95000"/>
                    <a:alpha val="61000"/>
                  </a:schemeClr>
                </a:solidFill>
                <a:latin typeface="Century Gothic" panose="020B0502020202020204" pitchFamily="34" charset="0"/>
              </a:rPr>
              <a:t> DAVID Holding Company</a:t>
            </a:r>
            <a:endParaRPr lang="bg-BG" sz="900" dirty="0">
              <a:solidFill>
                <a:schemeClr val="bg1">
                  <a:lumMod val="95000"/>
                  <a:alpha val="61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54" y="6575258"/>
            <a:ext cx="2726483" cy="21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41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on Ligh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11" b="40838"/>
          <a:stretch/>
        </p:blipFill>
        <p:spPr>
          <a:xfrm>
            <a:off x="0" y="1"/>
            <a:ext cx="12192000" cy="1052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11" b="40838"/>
          <a:stretch/>
        </p:blipFill>
        <p:spPr>
          <a:xfrm>
            <a:off x="0" y="2"/>
            <a:ext cx="12192000" cy="10527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99" y="180001"/>
            <a:ext cx="11558831" cy="700977"/>
          </a:xfrm>
          <a:prstGeom prst="rect">
            <a:avLst/>
          </a:prstGeom>
        </p:spPr>
        <p:txBody>
          <a:bodyPr anchor="ctr"/>
          <a:lstStyle>
            <a:lvl1pPr algn="l">
              <a:defRPr sz="3200" b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36000" y="1080000"/>
            <a:ext cx="11558400" cy="5400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93D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Segoe UI" pitchFamily="34" charset="0"/>
              </a:defRPr>
            </a:lvl1pPr>
            <a:lvl2pPr>
              <a:defRPr sz="2400">
                <a:solidFill>
                  <a:srgbClr val="0093D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Segoe UI" pitchFamily="34" charset="0"/>
              </a:defRPr>
            </a:lvl2pPr>
            <a:lvl3pPr>
              <a:defRPr sz="2000">
                <a:solidFill>
                  <a:srgbClr val="0093D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Segoe UI" pitchFamily="34" charset="0"/>
              </a:defRPr>
            </a:lvl3pPr>
            <a:lvl4pPr>
              <a:defRPr sz="1800">
                <a:solidFill>
                  <a:srgbClr val="0093D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Segoe UI" pitchFamily="34" charset="0"/>
              </a:defRPr>
            </a:lvl4pPr>
            <a:lvl5pPr>
              <a:defRPr sz="1800">
                <a:solidFill>
                  <a:srgbClr val="0093D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g-BG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35999" y="6563404"/>
            <a:ext cx="2417328" cy="2308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900" dirty="0" smtClean="0">
                <a:solidFill>
                  <a:schemeClr val="accent1">
                    <a:alpha val="61000"/>
                  </a:schemeClr>
                </a:solidFill>
                <a:latin typeface="Century Gothic" panose="020B0502020202020204" pitchFamily="34" charset="0"/>
              </a:rPr>
              <a:t>Copyright © 2013</a:t>
            </a:r>
            <a:r>
              <a:rPr lang="en-US" sz="900" baseline="0" dirty="0" smtClean="0">
                <a:solidFill>
                  <a:schemeClr val="accent1">
                    <a:alpha val="61000"/>
                  </a:schemeClr>
                </a:solidFill>
                <a:latin typeface="Century Gothic" panose="020B0502020202020204" pitchFamily="34" charset="0"/>
              </a:rPr>
              <a:t> DAVID Holding Company</a:t>
            </a:r>
            <a:endParaRPr lang="bg-BG" sz="900" dirty="0">
              <a:solidFill>
                <a:schemeClr val="accent1">
                  <a:alpha val="61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917" y="6569331"/>
            <a:ext cx="2726483" cy="21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5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6000" y="180000"/>
            <a:ext cx="11558400" cy="698400"/>
          </a:xfrm>
          <a:prstGeom prst="rect">
            <a:avLst/>
          </a:prstGeom>
          <a:noFill/>
          <a:ln w="38100">
            <a:noFill/>
          </a:ln>
          <a:effectLst/>
        </p:spPr>
        <p:txBody>
          <a:bodyPr anchor="ctr"/>
          <a:lstStyle>
            <a:lvl1pPr algn="l">
              <a:defRPr sz="3200" b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" y="1080000"/>
            <a:ext cx="12191999" cy="5400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effectLst>
            <a:outerShdw blurRad="127000" dist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>
            <a:lvl1pPr marL="0" indent="0">
              <a:buNone/>
              <a:defRPr sz="2000">
                <a:solidFill>
                  <a:schemeClr val="bg1"/>
                </a:solidFill>
                <a:latin typeface="Consolas" pitchFamily="49" charset="0"/>
                <a:ea typeface="Segoe UI" pitchFamily="34" charset="0"/>
                <a:cs typeface="Consolas" pitchFamily="49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Consolas" pitchFamily="49" charset="0"/>
                <a:ea typeface="Segoe UI" pitchFamily="34" charset="0"/>
                <a:cs typeface="Consolas" pitchFamily="49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Consolas" pitchFamily="49" charset="0"/>
                <a:ea typeface="Segoe UI" pitchFamily="34" charset="0"/>
                <a:cs typeface="Consolas" pitchFamily="49" charset="0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Consolas" pitchFamily="49" charset="0"/>
                <a:ea typeface="Segoe UI" pitchFamily="34" charset="0"/>
                <a:cs typeface="Consolas" pitchFamily="49" charset="0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Consolas" pitchFamily="49" charset="0"/>
                <a:ea typeface="Segoe UI" pitchFamily="34" charset="0"/>
                <a:cs typeface="Consolas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54" y="6575258"/>
            <a:ext cx="2726483" cy="218979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36000" y="6563405"/>
            <a:ext cx="2417328" cy="2308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95000"/>
                    <a:alpha val="61000"/>
                  </a:schemeClr>
                </a:solidFill>
                <a:latin typeface="Century Gothic" panose="020B0502020202020204" pitchFamily="34" charset="0"/>
              </a:rPr>
              <a:t>Copyright © 2013</a:t>
            </a:r>
            <a:r>
              <a:rPr lang="en-US" sz="900" baseline="0" dirty="0" smtClean="0">
                <a:solidFill>
                  <a:schemeClr val="bg1">
                    <a:lumMod val="95000"/>
                    <a:alpha val="61000"/>
                  </a:schemeClr>
                </a:solidFill>
                <a:latin typeface="Century Gothic" panose="020B0502020202020204" pitchFamily="34" charset="0"/>
              </a:rPr>
              <a:t> DAVID Holding Company</a:t>
            </a:r>
            <a:endParaRPr lang="bg-BG" sz="900" dirty="0">
              <a:solidFill>
                <a:schemeClr val="bg1">
                  <a:lumMod val="95000"/>
                  <a:alpha val="61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322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o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6000" y="180000"/>
            <a:ext cx="11558400" cy="698400"/>
          </a:xfrm>
          <a:prstGeom prst="rect">
            <a:avLst/>
          </a:prstGeom>
          <a:noFill/>
          <a:ln w="38100">
            <a:noFill/>
          </a:ln>
          <a:effectLst/>
        </p:spPr>
        <p:txBody>
          <a:bodyPr anchor="ctr"/>
          <a:lstStyle>
            <a:lvl1pPr algn="l">
              <a:defRPr sz="3200" b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bg-BG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1" y="1079999"/>
            <a:ext cx="6096000" cy="5400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effectLst>
            <a:outerShdw blurRad="127000" dist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>
            <a:lvl1pPr marL="0" indent="0">
              <a:buNone/>
              <a:defRPr sz="2000">
                <a:solidFill>
                  <a:schemeClr val="bg1"/>
                </a:solidFill>
                <a:latin typeface="Consolas" pitchFamily="49" charset="0"/>
                <a:ea typeface="Segoe UI" pitchFamily="34" charset="0"/>
                <a:cs typeface="Consolas" pitchFamily="49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Consolas" pitchFamily="49" charset="0"/>
                <a:ea typeface="Segoe UI" pitchFamily="34" charset="0"/>
                <a:cs typeface="Consolas" pitchFamily="49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Consolas" pitchFamily="49" charset="0"/>
                <a:ea typeface="Segoe UI" pitchFamily="34" charset="0"/>
                <a:cs typeface="Consolas" pitchFamily="49" charset="0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Consolas" pitchFamily="49" charset="0"/>
                <a:ea typeface="Segoe UI" pitchFamily="34" charset="0"/>
                <a:cs typeface="Consolas" pitchFamily="49" charset="0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Consolas" pitchFamily="49" charset="0"/>
                <a:ea typeface="Segoe UI" pitchFamily="34" charset="0"/>
                <a:cs typeface="Consolas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0" y="1079998"/>
            <a:ext cx="6096001" cy="5400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2800">
                <a:solidFill>
                  <a:srgbClr val="0093D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Segoe UI" pitchFamily="34" charset="0"/>
              </a:defRPr>
            </a:lvl1pPr>
            <a:lvl2pPr>
              <a:defRPr sz="2400">
                <a:solidFill>
                  <a:srgbClr val="0093D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Segoe UI" pitchFamily="34" charset="0"/>
              </a:defRPr>
            </a:lvl2pPr>
            <a:lvl3pPr>
              <a:defRPr sz="2000">
                <a:solidFill>
                  <a:srgbClr val="0093D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Segoe UI" pitchFamily="34" charset="0"/>
              </a:defRPr>
            </a:lvl3pPr>
            <a:lvl4pPr>
              <a:defRPr sz="1800">
                <a:solidFill>
                  <a:srgbClr val="0093D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Segoe UI" pitchFamily="34" charset="0"/>
              </a:defRPr>
            </a:lvl4pPr>
            <a:lvl5pPr>
              <a:defRPr sz="1800">
                <a:solidFill>
                  <a:srgbClr val="0093D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bg-BG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54" y="6575258"/>
            <a:ext cx="2726483" cy="218979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36000" y="6563405"/>
            <a:ext cx="2417328" cy="23083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95000"/>
                    <a:alpha val="61000"/>
                  </a:schemeClr>
                </a:solidFill>
                <a:latin typeface="Century Gothic" panose="020B0502020202020204" pitchFamily="34" charset="0"/>
              </a:rPr>
              <a:t>Copyright © 2013</a:t>
            </a:r>
            <a:r>
              <a:rPr lang="en-US" sz="900" baseline="0" dirty="0" smtClean="0">
                <a:solidFill>
                  <a:schemeClr val="bg1">
                    <a:lumMod val="95000"/>
                    <a:alpha val="61000"/>
                  </a:schemeClr>
                </a:solidFill>
                <a:latin typeface="Century Gothic" panose="020B0502020202020204" pitchFamily="34" charset="0"/>
              </a:rPr>
              <a:t> DAVID Holding Company</a:t>
            </a:r>
            <a:endParaRPr lang="bg-BG" sz="900" dirty="0">
              <a:solidFill>
                <a:schemeClr val="bg1">
                  <a:lumMod val="95000"/>
                  <a:alpha val="61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822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23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x53a06bb.aspx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hutterstock.com/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david_academy" TargetMode="External"/><Relationship Id="rId3" Type="http://schemas.openxmlformats.org/officeDocument/2006/relationships/hyperlink" Target="http://vdachev.net/" TargetMode="External"/><Relationship Id="rId7" Type="http://schemas.openxmlformats.org/officeDocument/2006/relationships/hyperlink" Target="http://acad.david.bg/" TargetMode="External"/><Relationship Id="rId2" Type="http://schemas.openxmlformats.org/officeDocument/2006/relationships/hyperlink" Target="mailto:valery@david.b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acad@david.bg" TargetMode="External"/><Relationship Id="rId5" Type="http://schemas.openxmlformats.org/officeDocument/2006/relationships/hyperlink" Target="https://www.facebook.com/vdachev" TargetMode="External"/><Relationship Id="rId4" Type="http://schemas.openxmlformats.org/officeDocument/2006/relationships/hyperlink" Target="https://twitter.com/vdachev" TargetMode="External"/><Relationship Id="rId9" Type="http://schemas.openxmlformats.org/officeDocument/2006/relationships/hyperlink" Target="https://facebook.com/DavidAcadem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Курс по програмиране на C#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800" dirty="0" smtClean="0"/>
              <a:t>Занятие №1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Компютърно </a:t>
            </a:r>
            <a:r>
              <a:rPr lang="ru-RU" sz="2800" dirty="0" smtClean="0"/>
              <a:t>програмиране. Основи на езика C#</a:t>
            </a:r>
          </a:p>
        </p:txBody>
      </p:sp>
    </p:spTree>
    <p:extLst>
      <p:ext uri="{BB962C8B-B14F-4D97-AF65-F5344CB8AC3E}">
        <p14:creationId xmlns:p14="http://schemas.microsoft.com/office/powerpoint/2010/main" val="341512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Програма „</a:t>
            </a:r>
            <a:r>
              <a:rPr lang="en-US" dirty="0"/>
              <a:t>Hello, world!”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Компилиране на програмата</a:t>
            </a:r>
          </a:p>
          <a:p>
            <a:r>
              <a:rPr lang="bg-BG" dirty="0" smtClean="0"/>
              <a:t>Изпълнение на програмата</a:t>
            </a:r>
          </a:p>
          <a:p>
            <a:r>
              <a:rPr lang="bg-BG" dirty="0"/>
              <a:t>Проследяване на изпълнението</a:t>
            </a:r>
          </a:p>
          <a:p>
            <a:r>
              <a:rPr lang="bg-BG" dirty="0"/>
              <a:t>Откриване</a:t>
            </a:r>
            <a:r>
              <a:rPr lang="en-US" dirty="0"/>
              <a:t> </a:t>
            </a:r>
            <a:r>
              <a:rPr lang="bg-BG" dirty="0"/>
              <a:t>и отстраняване на грешки</a:t>
            </a:r>
          </a:p>
          <a:p>
            <a:endParaRPr lang="en-US" dirty="0"/>
          </a:p>
        </p:txBody>
      </p:sp>
      <p:pic>
        <p:nvPicPr>
          <p:cNvPr id="5" name="Picture 2" descr="http://dev102.com/Dev102/wp-content/uploads/2008/12/bug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311" y="1080000"/>
            <a:ext cx="4184089" cy="418408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31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Програма „</a:t>
            </a:r>
            <a:r>
              <a:rPr lang="en-US" dirty="0" smtClean="0"/>
              <a:t>Hello, world!” - </a:t>
            </a:r>
            <a:r>
              <a:rPr lang="bg-BG" dirty="0" smtClean="0"/>
              <a:t>дисекция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using</a:t>
            </a:r>
            <a:r>
              <a:rPr lang="en-US" dirty="0" smtClean="0"/>
              <a:t> System;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namespace</a:t>
            </a:r>
            <a:r>
              <a:rPr lang="en-US" dirty="0"/>
              <a:t> </a:t>
            </a:r>
            <a:r>
              <a:rPr lang="en-US" dirty="0" err="1"/>
              <a:t>HelloWorld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</a:rPr>
              <a:t>class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Program</a:t>
            </a:r>
          </a:p>
          <a:p>
            <a:r>
              <a:rPr lang="en-US" dirty="0"/>
              <a:t>	{</a:t>
            </a:r>
          </a:p>
          <a:p>
            <a:r>
              <a:rPr lang="en-US" dirty="0"/>
              <a:t>		</a:t>
            </a:r>
            <a:r>
              <a:rPr lang="en-US" dirty="0">
                <a:solidFill>
                  <a:schemeClr val="accent1"/>
                </a:solidFill>
              </a:rPr>
              <a:t>static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void</a:t>
            </a:r>
            <a:r>
              <a:rPr lang="en-US" dirty="0"/>
              <a:t> Main(</a:t>
            </a:r>
            <a:r>
              <a:rPr lang="en-US" dirty="0">
                <a:solidFill>
                  <a:schemeClr val="accent1"/>
                </a:solidFill>
              </a:rPr>
              <a:t>string</a:t>
            </a:r>
            <a:r>
              <a:rPr lang="en-US" dirty="0"/>
              <a:t>[] </a:t>
            </a:r>
            <a:r>
              <a:rPr lang="en-US" dirty="0" err="1"/>
              <a:t>args</a:t>
            </a:r>
            <a:r>
              <a:rPr lang="en-US" dirty="0"/>
              <a:t>)</a:t>
            </a:r>
          </a:p>
          <a:p>
            <a:r>
              <a:rPr lang="en-US" dirty="0"/>
              <a:t>		{</a:t>
            </a:r>
          </a:p>
          <a:p>
            <a:r>
              <a:rPr lang="en-US" dirty="0"/>
              <a:t>			</a:t>
            </a:r>
            <a:r>
              <a:rPr lang="en-US" dirty="0" err="1">
                <a:solidFill>
                  <a:srgbClr val="00B050"/>
                </a:solidFill>
              </a:rPr>
              <a:t>Console</a:t>
            </a:r>
            <a:r>
              <a:rPr lang="en-US" dirty="0" err="1"/>
              <a:t>.WriteLine</a:t>
            </a:r>
            <a:r>
              <a:rPr lang="en-US" dirty="0"/>
              <a:t>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"Hello, world!"</a:t>
            </a:r>
            <a:r>
              <a:rPr lang="en-US" dirty="0"/>
              <a:t>);</a:t>
            </a:r>
          </a:p>
          <a:p>
            <a:r>
              <a:rPr lang="en-US" dirty="0"/>
              <a:t>		}</a:t>
            </a:r>
          </a:p>
          <a:p>
            <a:r>
              <a:rPr lang="en-US" dirty="0"/>
              <a:t>	}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5" name="Line Callout 1 4"/>
          <p:cNvSpPr/>
          <p:nvPr/>
        </p:nvSpPr>
        <p:spPr>
          <a:xfrm>
            <a:off x="3847314" y="1311012"/>
            <a:ext cx="5104586" cy="334786"/>
          </a:xfrm>
          <a:prstGeom prst="borderCallout1">
            <a:avLst>
              <a:gd name="adj1" fmla="val 49097"/>
              <a:gd name="adj2" fmla="val 66"/>
              <a:gd name="adj3" fmla="val 90817"/>
              <a:gd name="adj4" fmla="val -313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Използване пространство на имената </a:t>
            </a:r>
            <a:r>
              <a:rPr lang="en-US" dirty="0" smtClean="0"/>
              <a:t>System</a:t>
            </a:r>
            <a:endParaRPr lang="bg-BG" dirty="0"/>
          </a:p>
        </p:txBody>
      </p:sp>
      <p:sp>
        <p:nvSpPr>
          <p:cNvPr id="6" name="Line Callout 1 5"/>
          <p:cNvSpPr/>
          <p:nvPr/>
        </p:nvSpPr>
        <p:spPr>
          <a:xfrm>
            <a:off x="3851919" y="1900994"/>
            <a:ext cx="5112568" cy="386454"/>
          </a:xfrm>
          <a:prstGeom prst="borderCallout1">
            <a:avLst>
              <a:gd name="adj1" fmla="val 47245"/>
              <a:gd name="adj2" fmla="val -168"/>
              <a:gd name="adj3" fmla="val 122234"/>
              <a:gd name="adj4" fmla="val -1208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Пространство на имената </a:t>
            </a:r>
            <a:r>
              <a:rPr lang="en-US" dirty="0" err="1" smtClean="0"/>
              <a:t>HelloWorld</a:t>
            </a:r>
            <a:endParaRPr lang="bg-BG" dirty="0"/>
          </a:p>
        </p:txBody>
      </p:sp>
      <p:sp>
        <p:nvSpPr>
          <p:cNvPr id="7" name="Line Callout 1 6"/>
          <p:cNvSpPr/>
          <p:nvPr/>
        </p:nvSpPr>
        <p:spPr>
          <a:xfrm>
            <a:off x="4716015" y="2466077"/>
            <a:ext cx="4248472" cy="395464"/>
          </a:xfrm>
          <a:prstGeom prst="borderCallout1">
            <a:avLst>
              <a:gd name="adj1" fmla="val 51463"/>
              <a:gd name="adj2" fmla="val -372"/>
              <a:gd name="adj3" fmla="val 160258"/>
              <a:gd name="adj4" fmla="val -3537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Дефиниция на клас </a:t>
            </a:r>
            <a:r>
              <a:rPr lang="en-US" dirty="0" smtClean="0"/>
              <a:t>Program</a:t>
            </a:r>
            <a:endParaRPr lang="bg-BG" dirty="0"/>
          </a:p>
        </p:txBody>
      </p:sp>
      <p:sp>
        <p:nvSpPr>
          <p:cNvPr id="8" name="Line Callout 1 7"/>
          <p:cNvSpPr/>
          <p:nvPr/>
        </p:nvSpPr>
        <p:spPr>
          <a:xfrm>
            <a:off x="5508103" y="3018591"/>
            <a:ext cx="3456384" cy="370229"/>
          </a:xfrm>
          <a:prstGeom prst="borderCallout1">
            <a:avLst>
              <a:gd name="adj1" fmla="val 47479"/>
              <a:gd name="adj2" fmla="val 710"/>
              <a:gd name="adj3" fmla="val 149962"/>
              <a:gd name="adj4" fmla="val -3785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Дефиниция на метод </a:t>
            </a:r>
            <a:r>
              <a:rPr lang="en-US" dirty="0" smtClean="0"/>
              <a:t>Main</a:t>
            </a:r>
            <a:endParaRPr lang="bg-BG" dirty="0"/>
          </a:p>
        </p:txBody>
      </p:sp>
      <p:sp>
        <p:nvSpPr>
          <p:cNvPr id="9" name="Line Callout 1 8"/>
          <p:cNvSpPr/>
          <p:nvPr/>
        </p:nvSpPr>
        <p:spPr>
          <a:xfrm>
            <a:off x="545232" y="5805264"/>
            <a:ext cx="3487216" cy="374187"/>
          </a:xfrm>
          <a:prstGeom prst="borderCallout1">
            <a:avLst>
              <a:gd name="adj1" fmla="val -219"/>
              <a:gd name="adj2" fmla="val 49351"/>
              <a:gd name="adj3" fmla="val -275010"/>
              <a:gd name="adj4" fmla="val 8360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Наименование на клас </a:t>
            </a:r>
            <a:r>
              <a:rPr lang="en-US" dirty="0" smtClean="0"/>
              <a:t>Console</a:t>
            </a:r>
            <a:endParaRPr lang="bg-BG" dirty="0"/>
          </a:p>
        </p:txBody>
      </p:sp>
      <p:sp>
        <p:nvSpPr>
          <p:cNvPr id="10" name="Line Callout 1 9"/>
          <p:cNvSpPr/>
          <p:nvPr/>
        </p:nvSpPr>
        <p:spPr>
          <a:xfrm>
            <a:off x="4211960" y="5805264"/>
            <a:ext cx="3348880" cy="374185"/>
          </a:xfrm>
          <a:prstGeom prst="borderCallout1">
            <a:avLst>
              <a:gd name="adj1" fmla="val 649"/>
              <a:gd name="adj2" fmla="val 49930"/>
              <a:gd name="adj3" fmla="val -282717"/>
              <a:gd name="adj4" fmla="val 1555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Извикване на метод </a:t>
            </a:r>
            <a:r>
              <a:rPr lang="en-US" dirty="0" err="1" smtClean="0"/>
              <a:t>WriteLine</a:t>
            </a:r>
            <a:endParaRPr lang="bg-BG" dirty="0"/>
          </a:p>
        </p:txBody>
      </p:sp>
      <p:sp>
        <p:nvSpPr>
          <p:cNvPr id="11" name="Line Callout 1 10"/>
          <p:cNvSpPr/>
          <p:nvPr/>
        </p:nvSpPr>
        <p:spPr>
          <a:xfrm>
            <a:off x="7740352" y="5805264"/>
            <a:ext cx="1224135" cy="374186"/>
          </a:xfrm>
          <a:prstGeom prst="borderCallout1">
            <a:avLst>
              <a:gd name="adj1" fmla="val 1598"/>
              <a:gd name="adj2" fmla="val 50701"/>
              <a:gd name="adj3" fmla="val -281976"/>
              <a:gd name="adj4" fmla="val -7831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Текст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5285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Програма „</a:t>
            </a:r>
            <a:r>
              <a:rPr lang="en-US" dirty="0" smtClean="0"/>
              <a:t>Hello, world!” - </a:t>
            </a:r>
            <a:r>
              <a:rPr lang="bg-BG" dirty="0" smtClean="0"/>
              <a:t>демо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using</a:t>
            </a:r>
            <a:r>
              <a:rPr lang="en-US" dirty="0"/>
              <a:t> System;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namespace</a:t>
            </a:r>
            <a:r>
              <a:rPr lang="en-US" dirty="0"/>
              <a:t> </a:t>
            </a:r>
            <a:r>
              <a:rPr lang="en-US" dirty="0" err="1"/>
              <a:t>HelloWorld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</a:rPr>
              <a:t>class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Program</a:t>
            </a:r>
          </a:p>
          <a:p>
            <a:r>
              <a:rPr lang="en-US" dirty="0"/>
              <a:t>	{</a:t>
            </a:r>
          </a:p>
          <a:p>
            <a:r>
              <a:rPr lang="en-US" dirty="0"/>
              <a:t>		</a:t>
            </a:r>
            <a:r>
              <a:rPr lang="en-US" dirty="0">
                <a:solidFill>
                  <a:schemeClr val="accent1"/>
                </a:solidFill>
              </a:rPr>
              <a:t>static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void</a:t>
            </a:r>
            <a:r>
              <a:rPr lang="en-US" dirty="0"/>
              <a:t> Main(</a:t>
            </a:r>
            <a:r>
              <a:rPr lang="en-US" dirty="0">
                <a:solidFill>
                  <a:schemeClr val="accent1"/>
                </a:solidFill>
              </a:rPr>
              <a:t>string</a:t>
            </a:r>
            <a:r>
              <a:rPr lang="en-US" dirty="0"/>
              <a:t>[] </a:t>
            </a:r>
            <a:r>
              <a:rPr lang="en-US" dirty="0" err="1"/>
              <a:t>args</a:t>
            </a:r>
            <a:r>
              <a:rPr lang="en-US" dirty="0"/>
              <a:t>)</a:t>
            </a:r>
          </a:p>
          <a:p>
            <a:r>
              <a:rPr lang="en-US" dirty="0"/>
              <a:t>		{</a:t>
            </a:r>
          </a:p>
          <a:p>
            <a:r>
              <a:rPr lang="en-US" dirty="0"/>
              <a:t>			</a:t>
            </a:r>
            <a:r>
              <a:rPr lang="en-US" dirty="0" err="1">
                <a:solidFill>
                  <a:srgbClr val="00B050"/>
                </a:solidFill>
              </a:rPr>
              <a:t>Console</a:t>
            </a:r>
            <a:r>
              <a:rPr lang="en-US" dirty="0" err="1"/>
              <a:t>.WriteLine</a:t>
            </a:r>
            <a:r>
              <a:rPr lang="en-US" dirty="0"/>
              <a:t>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"Hello, world!"</a:t>
            </a:r>
            <a:r>
              <a:rPr lang="en-US" dirty="0"/>
              <a:t>);</a:t>
            </a:r>
          </a:p>
          <a:p>
            <a:r>
              <a:rPr lang="en-US" dirty="0"/>
              <a:t>		}</a:t>
            </a:r>
          </a:p>
          <a:p>
            <a:r>
              <a:rPr lang="en-US" dirty="0"/>
              <a:t>	}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59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Програма „</a:t>
            </a:r>
            <a:r>
              <a:rPr lang="en-US" dirty="0" smtClean="0"/>
              <a:t>Click me!”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Какво е „визуално програмиране“?</a:t>
            </a:r>
          </a:p>
          <a:p>
            <a:r>
              <a:rPr lang="bg-BG" dirty="0" smtClean="0"/>
              <a:t>Създаване на потребителски интерфейс</a:t>
            </a:r>
          </a:p>
          <a:p>
            <a:r>
              <a:rPr lang="bg-BG" dirty="0"/>
              <a:t>Въвеждане на програмата</a:t>
            </a:r>
          </a:p>
          <a:p>
            <a:r>
              <a:rPr lang="bg-BG" dirty="0"/>
              <a:t>Дисекция на програмата</a:t>
            </a:r>
            <a:endParaRPr lang="bg-BG" dirty="0" smtClean="0"/>
          </a:p>
          <a:p>
            <a:pPr lvl="1"/>
            <a:r>
              <a:rPr lang="bg-BG" dirty="0" smtClean="0"/>
              <a:t>Какво означават думичките?</a:t>
            </a:r>
          </a:p>
          <a:p>
            <a:pPr lvl="1"/>
            <a:r>
              <a:rPr lang="bg-BG" dirty="0" smtClean="0"/>
              <a:t>Събития и обработка на събития</a:t>
            </a:r>
          </a:p>
          <a:p>
            <a:pPr lvl="1"/>
            <a:r>
              <a:rPr lang="bg-BG" dirty="0" smtClean="0"/>
              <a:t>Манипулиране на интерфейс</a:t>
            </a:r>
            <a:r>
              <a:rPr lang="bg-BG" dirty="0"/>
              <a:t>а</a:t>
            </a:r>
            <a:endParaRPr lang="bg-BG" dirty="0" smtClean="0"/>
          </a:p>
          <a:p>
            <a:r>
              <a:rPr lang="bg-BG" dirty="0" smtClean="0"/>
              <a:t>Възможности за развитие на програмата</a:t>
            </a:r>
            <a:endParaRPr lang="en-US" dirty="0"/>
          </a:p>
        </p:txBody>
      </p:sp>
      <p:pic>
        <p:nvPicPr>
          <p:cNvPr id="6146" name="Picture 2" descr="http://regmedia.co.uk/2006/07/28/usb_nuke_box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098" y="1080000"/>
            <a:ext cx="3610301" cy="319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4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Програма „</a:t>
            </a:r>
            <a:r>
              <a:rPr lang="en-US" dirty="0" smtClean="0"/>
              <a:t>Click me!”</a:t>
            </a:r>
            <a:r>
              <a:rPr lang="bg-BG" dirty="0" smtClean="0"/>
              <a:t> - демо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// </a:t>
            </a:r>
            <a:r>
              <a:rPr lang="bg-BG" dirty="0" smtClean="0">
                <a:solidFill>
                  <a:srgbClr val="92D050"/>
                </a:solidFill>
              </a:rPr>
              <a:t>Демонстрация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Коментари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>
                <a:solidFill>
                  <a:srgbClr val="92D050"/>
                </a:solidFill>
              </a:rPr>
              <a:t>// аз съм едноредов коментар</a:t>
            </a:r>
          </a:p>
          <a:p>
            <a:endParaRPr lang="bg-BG" dirty="0" smtClean="0">
              <a:solidFill>
                <a:srgbClr val="92D050"/>
              </a:solidFill>
            </a:endParaRPr>
          </a:p>
          <a:p>
            <a:r>
              <a:rPr lang="bg-BG" dirty="0" smtClean="0">
                <a:solidFill>
                  <a:srgbClr val="92D050"/>
                </a:solidFill>
              </a:rPr>
              <a:t>/* аз съм </a:t>
            </a:r>
            <a:r>
              <a:rPr lang="bg-BG" dirty="0" err="1" smtClean="0">
                <a:solidFill>
                  <a:srgbClr val="92D050"/>
                </a:solidFill>
              </a:rPr>
              <a:t>многоредов</a:t>
            </a:r>
            <a:r>
              <a:rPr lang="bg-BG" dirty="0" smtClean="0">
                <a:solidFill>
                  <a:srgbClr val="92D050"/>
                </a:solidFill>
              </a:rPr>
              <a:t> коментар</a:t>
            </a:r>
          </a:p>
          <a:p>
            <a:r>
              <a:rPr lang="bg-BG" dirty="0" smtClean="0">
                <a:solidFill>
                  <a:srgbClr val="92D050"/>
                </a:solidFill>
              </a:rPr>
              <a:t>   и заемам цели два реда */</a:t>
            </a:r>
          </a:p>
          <a:p>
            <a:endParaRPr lang="bg-BG" dirty="0">
              <a:solidFill>
                <a:srgbClr val="92D050"/>
              </a:solidFill>
            </a:endParaRPr>
          </a:p>
          <a:p>
            <a:r>
              <a:rPr lang="bg-BG" dirty="0" smtClean="0">
                <a:solidFill>
                  <a:srgbClr val="92D050"/>
                </a:solidFill>
              </a:rPr>
              <a:t>/* „</a:t>
            </a:r>
            <a:r>
              <a:rPr lang="bg-BG" dirty="0" err="1" smtClean="0">
                <a:solidFill>
                  <a:srgbClr val="92D050"/>
                </a:solidFill>
              </a:rPr>
              <a:t>многоредов</a:t>
            </a:r>
            <a:r>
              <a:rPr lang="bg-BG" dirty="0" smtClean="0">
                <a:solidFill>
                  <a:srgbClr val="92D050"/>
                </a:solidFill>
              </a:rPr>
              <a:t>“ коментар-симулант */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bg-BG" sz="2400" dirty="0" smtClean="0"/>
              <a:t>Какво е „коментар“?</a:t>
            </a:r>
          </a:p>
          <a:p>
            <a:pPr lvl="1"/>
            <a:r>
              <a:rPr lang="bg-BG" sz="2000" dirty="0" smtClean="0"/>
              <a:t>Коментарът е част </a:t>
            </a:r>
            <a:r>
              <a:rPr lang="bg-BG" sz="2000" dirty="0"/>
              <a:t>от </a:t>
            </a:r>
            <a:r>
              <a:rPr lang="bg-BG" sz="2000" dirty="0" smtClean="0"/>
              <a:t>изходния код, която </a:t>
            </a:r>
            <a:r>
              <a:rPr lang="bg-BG" sz="2000" dirty="0"/>
              <a:t>компилаторът не взима </a:t>
            </a:r>
            <a:r>
              <a:rPr lang="bg-BG" sz="2000" dirty="0" smtClean="0"/>
              <a:t>предвид, но подпомага документирането на програмата</a:t>
            </a:r>
            <a:endParaRPr lang="bg-BG" sz="2000" dirty="0"/>
          </a:p>
          <a:p>
            <a:r>
              <a:rPr lang="bg-BG" sz="2400" dirty="0" smtClean="0"/>
              <a:t>Едноредови </a:t>
            </a:r>
            <a:r>
              <a:rPr lang="bg-BG" sz="2400" dirty="0"/>
              <a:t>коментари – започват с </a:t>
            </a:r>
            <a:r>
              <a:rPr lang="en-US" sz="2400" dirty="0"/>
              <a:t>“//</a:t>
            </a:r>
            <a:r>
              <a:rPr lang="bg-BG" sz="2400" dirty="0"/>
              <a:t>“ и завършват с края на реда</a:t>
            </a:r>
          </a:p>
          <a:p>
            <a:r>
              <a:rPr lang="bg-BG" sz="2400" dirty="0" err="1"/>
              <a:t>Многоредови</a:t>
            </a:r>
            <a:r>
              <a:rPr lang="bg-BG" sz="2400" dirty="0"/>
              <a:t> коментари – започват с </a:t>
            </a:r>
            <a:r>
              <a:rPr lang="en-US" sz="2400" dirty="0"/>
              <a:t>“/*” </a:t>
            </a:r>
            <a:r>
              <a:rPr lang="bg-BG" sz="2400" dirty="0"/>
              <a:t>и завършват с </a:t>
            </a:r>
            <a:r>
              <a:rPr lang="en-US" sz="2400" dirty="0"/>
              <a:t>“*/”</a:t>
            </a:r>
            <a:endParaRPr lang="bg-BG" sz="2400" dirty="0"/>
          </a:p>
          <a:p>
            <a:r>
              <a:rPr lang="bg-BG" sz="2400" dirty="0"/>
              <a:t>Машинно четими коментари за документиране на кода с </a:t>
            </a:r>
            <a:r>
              <a:rPr lang="en-US" sz="2400" dirty="0" smtClean="0"/>
              <a:t>XML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709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Ключови думи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// </a:t>
            </a:r>
            <a:r>
              <a:rPr lang="bg-BG" dirty="0" smtClean="0">
                <a:solidFill>
                  <a:srgbClr val="92D050"/>
                </a:solidFill>
              </a:rPr>
              <a:t>някои ключови думи</a:t>
            </a: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/>
              <a:t>if </a:t>
            </a:r>
            <a:r>
              <a:rPr lang="en-US" dirty="0" err="1" smtClean="0"/>
              <a:t>sizeof</a:t>
            </a:r>
            <a:r>
              <a:rPr lang="en-US" dirty="0" smtClean="0"/>
              <a:t> this is long</a:t>
            </a:r>
          </a:p>
          <a:p>
            <a:r>
              <a:rPr lang="en-US" dirty="0"/>
              <a:t>d</a:t>
            </a:r>
            <a:r>
              <a:rPr lang="en-US" dirty="0" smtClean="0"/>
              <a:t>o try out finally</a:t>
            </a:r>
          </a:p>
          <a:p>
            <a:r>
              <a:rPr lang="bg-BG" dirty="0" smtClean="0">
                <a:solidFill>
                  <a:srgbClr val="92D050"/>
                </a:solidFill>
              </a:rPr>
              <a:t>// ето още няколко</a:t>
            </a: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smtClean="0"/>
              <a:t>while unsafe lock internal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bg-BG" dirty="0" smtClean="0"/>
              <a:t>Какво е „ключова дума“?</a:t>
            </a:r>
          </a:p>
          <a:p>
            <a:pPr lvl="1"/>
            <a:r>
              <a:rPr lang="bg-BG" dirty="0" smtClean="0"/>
              <a:t>Дума </a:t>
            </a:r>
            <a:r>
              <a:rPr lang="bg-BG" dirty="0"/>
              <a:t>със специално </a:t>
            </a:r>
            <a:r>
              <a:rPr lang="bg-BG" dirty="0" smtClean="0"/>
              <a:t>значение за компилатора</a:t>
            </a:r>
            <a:endParaRPr lang="bg-BG" dirty="0"/>
          </a:p>
          <a:p>
            <a:r>
              <a:rPr lang="bg-BG" dirty="0"/>
              <a:t>Част от самия език за програмиране</a:t>
            </a:r>
          </a:p>
          <a:p>
            <a:r>
              <a:rPr lang="bg-BG" dirty="0"/>
              <a:t>Списък в глава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C# Keywords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bg-BG" dirty="0"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“C# Reference” </a:t>
            </a:r>
            <a:r>
              <a:rPr lang="bg-BG" dirty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MSDN</a:t>
            </a:r>
            <a:endParaRPr lang="bg-BG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98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Идентификатори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// </a:t>
            </a:r>
            <a:r>
              <a:rPr lang="bg-BG" dirty="0" smtClean="0">
                <a:solidFill>
                  <a:srgbClr val="92D050"/>
                </a:solidFill>
              </a:rPr>
              <a:t>идентификатори на променливи</a:t>
            </a:r>
            <a:endParaRPr lang="en-US" dirty="0" smtClean="0">
              <a:solidFill>
                <a:srgbClr val="92D050"/>
              </a:solidFill>
            </a:endParaRPr>
          </a:p>
          <a:p>
            <a:r>
              <a:rPr lang="bg-BG" dirty="0" smtClean="0"/>
              <a:t>а</a:t>
            </a:r>
            <a:r>
              <a:rPr lang="en-US" dirty="0" err="1" smtClean="0"/>
              <a:t>ge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2D050"/>
                </a:solidFill>
              </a:rPr>
              <a:t>// </a:t>
            </a:r>
            <a:r>
              <a:rPr lang="bg-BG" dirty="0" smtClean="0">
                <a:solidFill>
                  <a:srgbClr val="92D050"/>
                </a:solidFill>
              </a:rPr>
              <a:t>възраст</a:t>
            </a:r>
            <a:endParaRPr lang="en-US" dirty="0">
              <a:solidFill>
                <a:srgbClr val="92D050"/>
              </a:solidFill>
            </a:endParaRPr>
          </a:p>
          <a:p>
            <a:r>
              <a:rPr lang="en-US" dirty="0" err="1" smtClean="0"/>
              <a:t>customerName</a:t>
            </a:r>
            <a:r>
              <a:rPr lang="bg-BG" dirty="0" smtClean="0"/>
              <a:t> </a:t>
            </a:r>
            <a:r>
              <a:rPr lang="bg-BG" dirty="0" smtClean="0">
                <a:solidFill>
                  <a:srgbClr val="92D050"/>
                </a:solidFill>
              </a:rPr>
              <a:t>// име на клиента</a:t>
            </a:r>
            <a:endParaRPr lang="en-US" dirty="0" smtClean="0">
              <a:solidFill>
                <a:srgbClr val="92D050"/>
              </a:solidFill>
            </a:endParaRPr>
          </a:p>
          <a:p>
            <a:r>
              <a:rPr lang="bg-BG" dirty="0" smtClean="0"/>
              <a:t>_</a:t>
            </a:r>
            <a:r>
              <a:rPr lang="en-US" dirty="0" err="1" smtClean="0"/>
              <a:t>bmi</a:t>
            </a:r>
            <a:r>
              <a:rPr lang="bg-BG" dirty="0" smtClean="0"/>
              <a:t> </a:t>
            </a:r>
            <a:r>
              <a:rPr lang="bg-BG" dirty="0" smtClean="0">
                <a:solidFill>
                  <a:srgbClr val="92D050"/>
                </a:solidFill>
              </a:rPr>
              <a:t>// </a:t>
            </a:r>
            <a:r>
              <a:rPr lang="en-US" dirty="0" smtClean="0">
                <a:solidFill>
                  <a:srgbClr val="92D050"/>
                </a:solidFill>
              </a:rPr>
              <a:t>body mass index</a:t>
            </a:r>
          </a:p>
          <a:p>
            <a:r>
              <a:rPr lang="en-US" dirty="0" err="1" smtClean="0"/>
              <a:t>MiddleName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2D050"/>
                </a:solidFill>
              </a:rPr>
              <a:t>// </a:t>
            </a:r>
            <a:r>
              <a:rPr lang="bg-BG" dirty="0" smtClean="0">
                <a:solidFill>
                  <a:srgbClr val="92D050"/>
                </a:solidFill>
              </a:rPr>
              <a:t>презиме</a:t>
            </a:r>
          </a:p>
          <a:p>
            <a:r>
              <a:rPr lang="bg-BG" dirty="0" smtClean="0">
                <a:solidFill>
                  <a:srgbClr val="92D050"/>
                </a:solidFill>
              </a:rPr>
              <a:t>// идентификатор на структура</a:t>
            </a:r>
          </a:p>
          <a:p>
            <a:r>
              <a:rPr lang="en-US" dirty="0" err="1" smtClean="0"/>
              <a:t>StudentInfo</a:t>
            </a:r>
            <a:endParaRPr lang="en-US" dirty="0" smtClean="0"/>
          </a:p>
          <a:p>
            <a:r>
              <a:rPr lang="en-US" dirty="0" smtClean="0">
                <a:solidFill>
                  <a:srgbClr val="92D050"/>
                </a:solidFill>
              </a:rPr>
              <a:t>//</a:t>
            </a:r>
            <a:r>
              <a:rPr lang="bg-BG" dirty="0" smtClean="0">
                <a:solidFill>
                  <a:srgbClr val="92D050"/>
                </a:solidFill>
              </a:rPr>
              <a:t> идентификатор на функция</a:t>
            </a:r>
          </a:p>
          <a:p>
            <a:r>
              <a:rPr lang="en-US" dirty="0" err="1" smtClean="0"/>
              <a:t>GetStudentInfoFromDatabase</a:t>
            </a:r>
            <a:endParaRPr lang="bg-BG" dirty="0" smtClean="0"/>
          </a:p>
          <a:p>
            <a:r>
              <a:rPr lang="bg-BG" dirty="0" smtClean="0">
                <a:solidFill>
                  <a:srgbClr val="92D050"/>
                </a:solidFill>
              </a:rPr>
              <a:t>// екранирани променливи</a:t>
            </a:r>
          </a:p>
          <a:p>
            <a:r>
              <a:rPr lang="en-US" dirty="0" smtClean="0"/>
              <a:t>@string</a:t>
            </a:r>
          </a:p>
          <a:p>
            <a:r>
              <a:rPr lang="en-US" dirty="0" smtClean="0"/>
              <a:t>@</a:t>
            </a:r>
            <a:r>
              <a:rPr lang="bg-BG" dirty="0" err="1" smtClean="0"/>
              <a:t>алабаланица</a:t>
            </a:r>
            <a:endParaRPr lang="bg-BG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bg-BG" dirty="0" smtClean="0"/>
              <a:t>Какво е „идентификатор“?</a:t>
            </a:r>
          </a:p>
          <a:p>
            <a:pPr lvl="1"/>
            <a:r>
              <a:rPr lang="bg-BG" dirty="0" smtClean="0"/>
              <a:t>Наименование на определена програмна единица в кода</a:t>
            </a:r>
            <a:r>
              <a:rPr lang="bg-BG" dirty="0"/>
              <a:t> дадено от </a:t>
            </a:r>
            <a:r>
              <a:rPr lang="bg-BG" dirty="0" smtClean="0"/>
              <a:t>програмиста</a:t>
            </a:r>
          </a:p>
          <a:p>
            <a:r>
              <a:rPr lang="bg-BG" dirty="0" smtClean="0"/>
              <a:t>Правила</a:t>
            </a:r>
          </a:p>
          <a:p>
            <a:pPr lvl="1"/>
            <a:r>
              <a:rPr lang="bg-BG" dirty="0" smtClean="0"/>
              <a:t>Уникални в дадената област</a:t>
            </a:r>
          </a:p>
          <a:p>
            <a:pPr lvl="1"/>
            <a:r>
              <a:rPr lang="bg-BG" dirty="0" smtClean="0"/>
              <a:t>Не съвпадат с ключови думи</a:t>
            </a:r>
          </a:p>
          <a:p>
            <a:pPr lvl="1"/>
            <a:r>
              <a:rPr lang="bg-BG" dirty="0" smtClean="0"/>
              <a:t>Започват с буква или „_“</a:t>
            </a:r>
          </a:p>
          <a:p>
            <a:pPr lvl="1"/>
            <a:r>
              <a:rPr lang="bg-BG" dirty="0" smtClean="0"/>
              <a:t>Съдържат букви, цифри или „</a:t>
            </a:r>
            <a:r>
              <a:rPr lang="en-US" dirty="0" smtClean="0"/>
              <a:t>_”</a:t>
            </a:r>
          </a:p>
          <a:p>
            <a:r>
              <a:rPr lang="bg-BG" dirty="0" smtClean="0"/>
              <a:t>Екраниране с „</a:t>
            </a:r>
            <a:r>
              <a:rPr lang="en-US" dirty="0" smtClean="0"/>
              <a:t>@”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0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Идентификатори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Наименованията на идентификаторите се определят от програмиста</a:t>
            </a:r>
          </a:p>
          <a:p>
            <a:r>
              <a:rPr lang="bg-BG" dirty="0" smtClean="0"/>
              <a:t>Свободата в избора на програмиста може да доведе до </a:t>
            </a:r>
            <a:r>
              <a:rPr lang="bg-BG" dirty="0" err="1" smtClean="0"/>
              <a:t>нечетим</a:t>
            </a:r>
            <a:r>
              <a:rPr lang="bg-BG" dirty="0" smtClean="0"/>
              <a:t> програмен код</a:t>
            </a:r>
          </a:p>
          <a:p>
            <a:r>
              <a:rPr lang="bg-BG" dirty="0" smtClean="0"/>
              <a:t>Принципите на доброто кодиране и конвенциите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изискват наименованията да носят смисъла на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това, което идентифицират</a:t>
            </a:r>
          </a:p>
          <a:p>
            <a:r>
              <a:rPr lang="bg-BG" dirty="0" smtClean="0"/>
              <a:t>Спазването на конвенциите води до по-четим,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по-качествен и по-разбираем програмен код</a:t>
            </a:r>
            <a:endParaRPr lang="en-US" dirty="0"/>
          </a:p>
        </p:txBody>
      </p:sp>
      <p:pic>
        <p:nvPicPr>
          <p:cNvPr id="8194" name="Picture 2" descr="http://www.dstaylor.me/wp-content/uploads/2012/03/man-pulling-hair-out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140" y="2781261"/>
            <a:ext cx="2192260" cy="352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87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Типове данни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>
                <a:cs typeface="Times New Roman" panose="02020603050405020304" pitchFamily="18" charset="0"/>
              </a:rPr>
              <a:t>Какво е „тип данни“?</a:t>
            </a:r>
          </a:p>
          <a:p>
            <a:pPr lvl="1"/>
            <a:r>
              <a:rPr lang="bg-BG" dirty="0" smtClean="0">
                <a:cs typeface="Times New Roman" panose="02020603050405020304" pitchFamily="18" charset="0"/>
              </a:rPr>
              <a:t>Класификационна система на видовете данни</a:t>
            </a:r>
          </a:p>
          <a:p>
            <a:r>
              <a:rPr lang="bg-BG" dirty="0" smtClean="0">
                <a:cs typeface="Times New Roman" panose="02020603050405020304" pitchFamily="18" charset="0"/>
              </a:rPr>
              <a:t>Типът </a:t>
            </a:r>
            <a:r>
              <a:rPr lang="bg-BG" dirty="0">
                <a:cs typeface="Times New Roman" panose="02020603050405020304" pitchFamily="18" charset="0"/>
              </a:rPr>
              <a:t>данни определя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Множеството от възможни стойности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Възможните операциите извършвани с данните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Смисъла на данните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Начина на тяхното съхранение</a:t>
            </a:r>
          </a:p>
          <a:p>
            <a:r>
              <a:rPr lang="bg-BG" dirty="0">
                <a:cs typeface="Times New Roman" panose="02020603050405020304" pitchFamily="18" charset="0"/>
              </a:rPr>
              <a:t>Характеристики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Наименование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Размер/обем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Стойност по подразбиране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35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Съдържание 1/2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sz="2800" dirty="0" smtClean="0"/>
              <a:t>Компютърно програмиране</a:t>
            </a:r>
          </a:p>
          <a:p>
            <a:r>
              <a:rPr lang="bg-BG" sz="2800" dirty="0" smtClean="0"/>
              <a:t>Среда за разработка</a:t>
            </a:r>
            <a:r>
              <a:rPr lang="en-US" sz="2800" dirty="0" smtClean="0"/>
              <a:t> </a:t>
            </a:r>
            <a:r>
              <a:rPr lang="en-US" dirty="0" smtClean="0"/>
              <a:t>Microsoft Visual Studio</a:t>
            </a:r>
            <a:endParaRPr lang="bg-BG" dirty="0" smtClean="0"/>
          </a:p>
          <a:p>
            <a:r>
              <a:rPr lang="bg-BG" dirty="0"/>
              <a:t>Език за програмиране </a:t>
            </a:r>
            <a:r>
              <a:rPr lang="en-US" dirty="0"/>
              <a:t>C#</a:t>
            </a:r>
            <a:endParaRPr lang="bg-BG" dirty="0"/>
          </a:p>
          <a:p>
            <a:r>
              <a:rPr lang="bg-BG" sz="2800" dirty="0" smtClean="0"/>
              <a:t>Програма „</a:t>
            </a:r>
            <a:r>
              <a:rPr lang="en-US" sz="2800" dirty="0" smtClean="0"/>
              <a:t>Hello, world!”</a:t>
            </a:r>
          </a:p>
          <a:p>
            <a:r>
              <a:rPr lang="bg-BG" sz="2800" dirty="0" smtClean="0"/>
              <a:t>Програма „</a:t>
            </a:r>
            <a:r>
              <a:rPr lang="en-US" sz="2800" dirty="0" smtClean="0"/>
              <a:t>Click me!”</a:t>
            </a:r>
          </a:p>
        </p:txBody>
      </p:sp>
    </p:spTree>
    <p:extLst>
      <p:ext uri="{BB962C8B-B14F-4D97-AF65-F5344CB8AC3E}">
        <p14:creationId xmlns:p14="http://schemas.microsoft.com/office/powerpoint/2010/main" val="54914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Типове данни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Примитивни типове данни</a:t>
            </a:r>
          </a:p>
          <a:p>
            <a:pPr lvl="1"/>
            <a:r>
              <a:rPr lang="bg-BG" dirty="0" smtClean="0"/>
              <a:t>Стойностите им могат да бъдат задавани с т.нар. литерали</a:t>
            </a:r>
          </a:p>
          <a:p>
            <a:pPr lvl="1"/>
            <a:r>
              <a:rPr lang="bg-BG" dirty="0" smtClean="0"/>
              <a:t>Могат да бъдат декларирани константи от примитивни типове</a:t>
            </a:r>
          </a:p>
          <a:p>
            <a:pPr lvl="1"/>
            <a:r>
              <a:rPr lang="bg-BG" dirty="0" smtClean="0"/>
              <a:t>Изразите от примитивни типове се разглеждат като константи</a:t>
            </a:r>
          </a:p>
          <a:p>
            <a:r>
              <a:rPr lang="bg-BG" dirty="0" smtClean="0"/>
              <a:t>Разграничават се следните примитивни типове данни</a:t>
            </a:r>
          </a:p>
          <a:p>
            <a:pPr lvl="1"/>
            <a:r>
              <a:rPr lang="bg-BG" dirty="0" smtClean="0"/>
              <a:t>Числови (целочислени, р</a:t>
            </a:r>
            <a:r>
              <a:rPr lang="bg-BG" dirty="0" smtClean="0">
                <a:cs typeface="Times New Roman" panose="02020603050405020304" pitchFamily="18" charset="0"/>
              </a:rPr>
              <a:t>еални с </a:t>
            </a:r>
            <a:r>
              <a:rPr lang="bg-BG" dirty="0">
                <a:cs typeface="Times New Roman" panose="02020603050405020304" pitchFamily="18" charset="0"/>
              </a:rPr>
              <a:t>плаваща </a:t>
            </a:r>
            <a:r>
              <a:rPr lang="bg-BG" dirty="0" smtClean="0">
                <a:cs typeface="Times New Roman" panose="02020603050405020304" pitchFamily="18" charset="0"/>
              </a:rPr>
              <a:t>запетая и числа с </a:t>
            </a:r>
            <a:r>
              <a:rPr lang="bg-BG" dirty="0">
                <a:cs typeface="Times New Roman" panose="02020603050405020304" pitchFamily="18" charset="0"/>
              </a:rPr>
              <a:t>десетична </a:t>
            </a:r>
            <a:r>
              <a:rPr lang="bg-BG" dirty="0" smtClean="0">
                <a:cs typeface="Times New Roman" panose="02020603050405020304" pitchFamily="18" charset="0"/>
              </a:rPr>
              <a:t>точност)</a:t>
            </a:r>
            <a:r>
              <a:rPr lang="en-US" dirty="0" smtClean="0"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cs typeface="Times New Roman" panose="02020603050405020304" pitchFamily="18" charset="0"/>
              </a:rPr>
              <a:t>int</a:t>
            </a:r>
            <a:r>
              <a:rPr lang="en-US" dirty="0" smtClean="0">
                <a:cs typeface="Times New Roman" panose="02020603050405020304" pitchFamily="18" charset="0"/>
              </a:rPr>
              <a:t>, float, double, decimal</a:t>
            </a:r>
            <a:endParaRPr lang="bg-BG" dirty="0">
              <a:cs typeface="Times New Roman" panose="02020603050405020304" pitchFamily="18" charset="0"/>
            </a:endParaRPr>
          </a:p>
          <a:p>
            <a:pPr lvl="1"/>
            <a:r>
              <a:rPr lang="bg-BG" dirty="0" smtClean="0">
                <a:cs typeface="Times New Roman" panose="02020603050405020304" pitchFamily="18" charset="0"/>
              </a:rPr>
              <a:t>Булеви</a:t>
            </a:r>
            <a:r>
              <a:rPr lang="en-US" dirty="0">
                <a:cs typeface="Times New Roman" panose="02020603050405020304" pitchFamily="18" charset="0"/>
              </a:rPr>
              <a:t> – </a:t>
            </a:r>
            <a:r>
              <a:rPr lang="en-US" dirty="0" err="1">
                <a:cs typeface="Times New Roman" panose="02020603050405020304" pitchFamily="18" charset="0"/>
              </a:rPr>
              <a:t>bool</a:t>
            </a:r>
            <a:endParaRPr lang="bg-BG" dirty="0">
              <a:cs typeface="Times New Roman" panose="02020603050405020304" pitchFamily="18" charset="0"/>
            </a:endParaRPr>
          </a:p>
          <a:p>
            <a:pPr lvl="1"/>
            <a:r>
              <a:rPr lang="bg-BG" dirty="0" smtClean="0">
                <a:cs typeface="Times New Roman" panose="02020603050405020304" pitchFamily="18" charset="0"/>
              </a:rPr>
              <a:t>Дата/час</a:t>
            </a:r>
            <a:r>
              <a:rPr lang="en-US" dirty="0">
                <a:cs typeface="Times New Roman" panose="02020603050405020304" pitchFamily="18" charset="0"/>
              </a:rPr>
              <a:t> – </a:t>
            </a:r>
            <a:r>
              <a:rPr lang="en-US" dirty="0" err="1">
                <a:cs typeface="Times New Roman" panose="02020603050405020304" pitchFamily="18" charset="0"/>
              </a:rPr>
              <a:t>DateTime</a:t>
            </a:r>
            <a:endParaRPr lang="bg-BG" dirty="0">
              <a:cs typeface="Times New Roman" panose="02020603050405020304" pitchFamily="18" charset="0"/>
            </a:endParaRPr>
          </a:p>
          <a:p>
            <a:pPr lvl="1"/>
            <a:r>
              <a:rPr lang="bg-BG" dirty="0" smtClean="0">
                <a:cs typeface="Times New Roman" panose="02020603050405020304" pitchFamily="18" charset="0"/>
              </a:rPr>
              <a:t>Символни</a:t>
            </a:r>
            <a:r>
              <a:rPr lang="en-US" dirty="0">
                <a:cs typeface="Times New Roman" panose="02020603050405020304" pitchFamily="18" charset="0"/>
              </a:rPr>
              <a:t> – char</a:t>
            </a:r>
            <a:endParaRPr lang="bg-BG" dirty="0" smtClean="0">
              <a:cs typeface="Times New Roman" panose="02020603050405020304" pitchFamily="18" charset="0"/>
            </a:endParaRPr>
          </a:p>
          <a:p>
            <a:pPr lvl="1"/>
            <a:r>
              <a:rPr lang="bg-BG" dirty="0" smtClean="0">
                <a:cs typeface="Times New Roman" panose="02020603050405020304" pitchFamily="18" charset="0"/>
              </a:rPr>
              <a:t>Символни низове</a:t>
            </a:r>
            <a:r>
              <a:rPr lang="en-US" dirty="0">
                <a:cs typeface="Times New Roman" panose="02020603050405020304" pitchFamily="18" charset="0"/>
              </a:rPr>
              <a:t> – string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98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Типове данни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Изброими типове данни</a:t>
            </a:r>
          </a:p>
          <a:p>
            <a:pPr lvl="1"/>
            <a:r>
              <a:rPr lang="bg-BG" dirty="0" smtClean="0"/>
              <a:t>Дават </a:t>
            </a:r>
            <a:r>
              <a:rPr lang="bg-BG" dirty="0" smtClean="0">
                <a:cs typeface="Times New Roman" panose="02020603050405020304" pitchFamily="18" charset="0"/>
              </a:rPr>
              <a:t>ефикасен </a:t>
            </a:r>
            <a:r>
              <a:rPr lang="bg-BG" dirty="0">
                <a:cs typeface="Times New Roman" panose="02020603050405020304" pitchFamily="18" charset="0"/>
              </a:rPr>
              <a:t>начин за групиране на изброимо множество от константни стойности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Всяка стойност се задава с нейното име и приема стойност от целочислен тип</a:t>
            </a:r>
          </a:p>
          <a:p>
            <a:r>
              <a:rPr lang="bg-BG" dirty="0" smtClean="0"/>
              <a:t>Примери за изброими типове данни</a:t>
            </a:r>
          </a:p>
          <a:p>
            <a:pPr lvl="1"/>
            <a:r>
              <a:rPr lang="bg-BG" dirty="0" smtClean="0"/>
              <a:t>Дните от седмицата</a:t>
            </a:r>
          </a:p>
          <a:p>
            <a:pPr lvl="1"/>
            <a:r>
              <a:rPr lang="bg-BG" dirty="0" smtClean="0"/>
              <a:t>Месеците в годината</a:t>
            </a:r>
          </a:p>
          <a:p>
            <a:pPr lvl="1"/>
            <a:r>
              <a:rPr lang="bg-BG" dirty="0" smtClean="0"/>
              <a:t>Състоянията на светофар</a:t>
            </a:r>
          </a:p>
          <a:p>
            <a:pPr lvl="1"/>
            <a:r>
              <a:rPr lang="bg-BG" dirty="0" smtClean="0"/>
              <a:t>Програмите на автоматична пералня</a:t>
            </a:r>
          </a:p>
          <a:p>
            <a:pPr lvl="1"/>
            <a:r>
              <a:rPr lang="bg-BG" dirty="0" smtClean="0"/>
              <a:t>Други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Типове данни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Какво е „структура“?</a:t>
            </a:r>
          </a:p>
          <a:p>
            <a:pPr lvl="1"/>
            <a:r>
              <a:rPr lang="bg-BG" dirty="0" smtClean="0">
                <a:cs typeface="Times New Roman" panose="02020603050405020304" pitchFamily="18" charset="0"/>
              </a:rPr>
              <a:t>Конструкция даваща </a:t>
            </a:r>
            <a:r>
              <a:rPr lang="bg-BG" dirty="0">
                <a:cs typeface="Times New Roman" panose="02020603050405020304" pitchFamily="18" charset="0"/>
              </a:rPr>
              <a:t>възможност за обединяването на характерни за </a:t>
            </a:r>
            <a:r>
              <a:rPr lang="bg-BG" b="1" dirty="0">
                <a:cs typeface="Times New Roman" panose="02020603050405020304" pitchFamily="18" charset="0"/>
              </a:rPr>
              <a:t>монолитна</a:t>
            </a:r>
            <a:r>
              <a:rPr lang="bg-BG" dirty="0">
                <a:cs typeface="Times New Roman" panose="02020603050405020304" pitchFamily="18" charset="0"/>
              </a:rPr>
              <a:t> логическа единица данни, свойства и функции</a:t>
            </a:r>
          </a:p>
          <a:p>
            <a:r>
              <a:rPr lang="bg-BG" dirty="0" smtClean="0">
                <a:cs typeface="Times New Roman" panose="02020603050405020304" pitchFamily="18" charset="0"/>
              </a:rPr>
              <a:t>Защо „монолитна“?</a:t>
            </a:r>
          </a:p>
          <a:p>
            <a:pPr lvl="1"/>
            <a:r>
              <a:rPr lang="bg-BG" dirty="0" smtClean="0">
                <a:cs typeface="Times New Roman" panose="02020603050405020304" pitchFamily="18" charset="0"/>
              </a:rPr>
              <a:t>Под „монолитна“ </a:t>
            </a:r>
            <a:r>
              <a:rPr lang="bg-BG" dirty="0">
                <a:cs typeface="Times New Roman" panose="02020603050405020304" pitchFamily="18" charset="0"/>
              </a:rPr>
              <a:t>в случая се разбира, че промяната на която и да е от данните всъщност представлява друга логическа </a:t>
            </a:r>
            <a:r>
              <a:rPr lang="bg-BG" dirty="0" smtClean="0">
                <a:cs typeface="Times New Roman" panose="02020603050405020304" pitchFamily="18" charset="0"/>
              </a:rPr>
              <a:t>единица</a:t>
            </a:r>
            <a:endParaRPr lang="bg-BG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3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Типове данни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>
                <a:cs typeface="Times New Roman" panose="02020603050405020304" pitchFamily="18" charset="0"/>
              </a:rPr>
              <a:t>Примери за структури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Точка в двумерното пространство</a:t>
            </a:r>
          </a:p>
          <a:p>
            <a:pPr lvl="2"/>
            <a:r>
              <a:rPr lang="bg-BG" dirty="0">
                <a:cs typeface="Times New Roman" panose="02020603050405020304" pitchFamily="18" charset="0"/>
              </a:rPr>
              <a:t>Данни: вътрешно представяне на точката в двумерното пространство</a:t>
            </a:r>
          </a:p>
          <a:p>
            <a:pPr lvl="2"/>
            <a:r>
              <a:rPr lang="bg-BG" dirty="0">
                <a:cs typeface="Times New Roman" panose="02020603050405020304" pitchFamily="18" charset="0"/>
              </a:rPr>
              <a:t>Свойства: </a:t>
            </a:r>
            <a:r>
              <a:rPr lang="en-US" dirty="0">
                <a:cs typeface="Times New Roman" panose="02020603050405020304" pitchFamily="18" charset="0"/>
              </a:rPr>
              <a:t>X</a:t>
            </a:r>
            <a:r>
              <a:rPr lang="bg-BG" dirty="0">
                <a:cs typeface="Times New Roman" panose="02020603050405020304" pitchFamily="18" charset="0"/>
              </a:rPr>
              <a:t>- и </a:t>
            </a:r>
            <a:r>
              <a:rPr lang="en-US" dirty="0">
                <a:cs typeface="Times New Roman" panose="02020603050405020304" pitchFamily="18" charset="0"/>
              </a:rPr>
              <a:t>Y- </a:t>
            </a:r>
            <a:r>
              <a:rPr lang="bg-BG" dirty="0">
                <a:cs typeface="Times New Roman" panose="02020603050405020304" pitchFamily="18" charset="0"/>
              </a:rPr>
              <a:t>координати, ъгъл спрямо оста, разстояние до началото на координатната система, и др.</a:t>
            </a:r>
          </a:p>
          <a:p>
            <a:pPr lvl="2"/>
            <a:r>
              <a:rPr lang="bg-BG" dirty="0">
                <a:cs typeface="Times New Roman" panose="02020603050405020304" pitchFamily="18" charset="0"/>
              </a:rPr>
              <a:t>Функции: определяне на разстоянието до друга точка, принадлежност към вътрешността на затворен контур и </a:t>
            </a:r>
            <a:r>
              <a:rPr lang="bg-BG" dirty="0" err="1">
                <a:cs typeface="Times New Roman" panose="02020603050405020304" pitchFamily="18" charset="0"/>
              </a:rPr>
              <a:t>др</a:t>
            </a:r>
            <a:endParaRPr lang="bg-BG" dirty="0">
              <a:cs typeface="Times New Roman" panose="02020603050405020304" pitchFamily="18" charset="0"/>
            </a:endParaRP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Цвят</a:t>
            </a:r>
          </a:p>
          <a:p>
            <a:pPr lvl="2"/>
            <a:r>
              <a:rPr lang="bg-BG" dirty="0">
                <a:cs typeface="Times New Roman" panose="02020603050405020304" pitchFamily="18" charset="0"/>
              </a:rPr>
              <a:t>Данни: вътрешно представяне на цвят</a:t>
            </a:r>
          </a:p>
          <a:p>
            <a:pPr lvl="2"/>
            <a:r>
              <a:rPr lang="bg-BG" dirty="0">
                <a:cs typeface="Times New Roman" panose="02020603050405020304" pitchFamily="18" charset="0"/>
              </a:rPr>
              <a:t>Свойства: червена, зелена и синя компонента на цвета</a:t>
            </a:r>
          </a:p>
          <a:p>
            <a:pPr lvl="2"/>
            <a:r>
              <a:rPr lang="bg-BG" dirty="0">
                <a:cs typeface="Times New Roman" panose="02020603050405020304" pitchFamily="18" charset="0"/>
              </a:rPr>
              <a:t>Функции: смесване на цвета с друг цвят за получаване на </a:t>
            </a:r>
            <a:r>
              <a:rPr lang="bg-BG" dirty="0" smtClean="0">
                <a:cs typeface="Times New Roman" panose="02020603050405020304" pitchFamily="18" charset="0"/>
              </a:rPr>
              <a:t>трети</a:t>
            </a:r>
            <a:endParaRPr lang="bg-B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8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Литерали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Какво е „литерал“?</a:t>
            </a:r>
          </a:p>
          <a:p>
            <a:pPr lvl="1"/>
            <a:r>
              <a:rPr lang="bg-BG" dirty="0" smtClean="0"/>
              <a:t>Запис </a:t>
            </a:r>
            <a:r>
              <a:rPr lang="bg-BG" dirty="0">
                <a:cs typeface="Times New Roman" panose="02020603050405020304" pitchFamily="18" charset="0"/>
              </a:rPr>
              <a:t>в изходния код </a:t>
            </a:r>
            <a:r>
              <a:rPr lang="bg-BG" dirty="0" smtClean="0">
                <a:cs typeface="Times New Roman" panose="02020603050405020304" pitchFamily="18" charset="0"/>
              </a:rPr>
              <a:t>представящ </a:t>
            </a:r>
            <a:r>
              <a:rPr lang="bg-BG" dirty="0">
                <a:cs typeface="Times New Roman" panose="02020603050405020304" pitchFamily="18" charset="0"/>
              </a:rPr>
              <a:t>фиксирана стойност от определен </a:t>
            </a:r>
            <a:r>
              <a:rPr lang="bg-BG" dirty="0" smtClean="0">
                <a:cs typeface="Times New Roman" panose="02020603050405020304" pitchFamily="18" charset="0"/>
              </a:rPr>
              <a:t>тип</a:t>
            </a:r>
          </a:p>
          <a:p>
            <a:r>
              <a:rPr lang="bg-BG" dirty="0">
                <a:cs typeface="Times New Roman" panose="02020603050405020304" pitchFamily="18" charset="0"/>
              </a:rPr>
              <a:t>Обикновено задаваните от литералите стойности </a:t>
            </a:r>
            <a:r>
              <a:rPr lang="bg-BG" dirty="0" smtClean="0">
                <a:cs typeface="Times New Roman" panose="02020603050405020304" pitchFamily="18" charset="0"/>
              </a:rPr>
              <a:t>са от </a:t>
            </a:r>
            <a:r>
              <a:rPr lang="bg-BG" dirty="0">
                <a:cs typeface="Times New Roman" panose="02020603050405020304" pitchFamily="18" charset="0"/>
              </a:rPr>
              <a:t>примитивен </a:t>
            </a:r>
            <a:r>
              <a:rPr lang="bg-BG" dirty="0" smtClean="0">
                <a:cs typeface="Times New Roman" panose="02020603050405020304" pitchFamily="18" charset="0"/>
              </a:rPr>
              <a:t>тип</a:t>
            </a:r>
          </a:p>
          <a:p>
            <a:r>
              <a:rPr lang="bg-BG" dirty="0" smtClean="0">
                <a:cs typeface="Times New Roman" panose="02020603050405020304" pitchFamily="18" charset="0"/>
              </a:rPr>
              <a:t>С литерали могат </a:t>
            </a:r>
            <a:r>
              <a:rPr lang="bg-BG" dirty="0">
                <a:cs typeface="Times New Roman" panose="02020603050405020304" pitchFamily="18" charset="0"/>
              </a:rPr>
              <a:t>да се описват и по-сложни </a:t>
            </a:r>
            <a:r>
              <a:rPr lang="bg-BG" dirty="0" smtClean="0">
                <a:cs typeface="Times New Roman" panose="02020603050405020304" pitchFamily="18" charset="0"/>
              </a:rPr>
              <a:t>структури</a:t>
            </a:r>
          </a:p>
          <a:p>
            <a:r>
              <a:rPr lang="bg-BG" dirty="0" smtClean="0">
                <a:cs typeface="Times New Roman" panose="02020603050405020304" pitchFamily="18" charset="0"/>
              </a:rPr>
              <a:t>Разграничават се литерали от следните типове</a:t>
            </a:r>
          </a:p>
          <a:p>
            <a:pPr lvl="1"/>
            <a:r>
              <a:rPr lang="bg-BG" dirty="0"/>
              <a:t>Числови (целочислени, р</a:t>
            </a:r>
            <a:r>
              <a:rPr lang="bg-BG" dirty="0">
                <a:cs typeface="Times New Roman" panose="02020603050405020304" pitchFamily="18" charset="0"/>
              </a:rPr>
              <a:t>еални </a:t>
            </a:r>
            <a:r>
              <a:rPr lang="bg-BG" dirty="0" smtClean="0">
                <a:cs typeface="Times New Roman" panose="02020603050405020304" pitchFamily="18" charset="0"/>
              </a:rPr>
              <a:t>с плаваща запетая и числа с десетична точност)</a:t>
            </a:r>
            <a:endParaRPr lang="bg-BG" dirty="0">
              <a:cs typeface="Times New Roman" panose="02020603050405020304" pitchFamily="18" charset="0"/>
            </a:endParaRPr>
          </a:p>
          <a:p>
            <a:pPr lvl="1"/>
            <a:r>
              <a:rPr lang="bg-BG" dirty="0" smtClean="0">
                <a:cs typeface="Times New Roman" panose="02020603050405020304" pitchFamily="18" charset="0"/>
              </a:rPr>
              <a:t>Булеви</a:t>
            </a:r>
          </a:p>
          <a:p>
            <a:pPr lvl="1"/>
            <a:r>
              <a:rPr lang="bg-BG" dirty="0" smtClean="0">
                <a:cs typeface="Times New Roman" panose="02020603050405020304" pitchFamily="18" charset="0"/>
              </a:rPr>
              <a:t>Символи и символни </a:t>
            </a:r>
            <a:r>
              <a:rPr lang="bg-BG" dirty="0">
                <a:cs typeface="Times New Roman" panose="02020603050405020304" pitchFamily="18" charset="0"/>
              </a:rPr>
              <a:t>низове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Нулев литерал </a:t>
            </a:r>
            <a:r>
              <a:rPr lang="en-US" dirty="0">
                <a:cs typeface="Times New Roman" panose="02020603050405020304" pitchFamily="18" charset="0"/>
              </a:rPr>
              <a:t>(null)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7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Литерали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Литералите на символите и символните низове могат да съдържат специални символи, които се нуждаят от екраниране</a:t>
            </a:r>
          </a:p>
          <a:p>
            <a:r>
              <a:rPr lang="bg-BG" dirty="0" smtClean="0"/>
              <a:t>Съществуват редица начини за екраниране на литерали</a:t>
            </a:r>
          </a:p>
          <a:p>
            <a:pPr lvl="1"/>
            <a:r>
              <a:rPr lang="bg-BG" dirty="0"/>
              <a:t>Използване на символа </a:t>
            </a:r>
            <a:r>
              <a:rPr lang="en-US" dirty="0"/>
              <a:t>“\”</a:t>
            </a:r>
          </a:p>
          <a:p>
            <a:pPr lvl="1"/>
            <a:r>
              <a:rPr lang="bg-BG" dirty="0" smtClean="0"/>
              <a:t>Използване на символа „</a:t>
            </a:r>
            <a:r>
              <a:rPr lang="en-US" dirty="0" smtClean="0"/>
              <a:t>@”</a:t>
            </a:r>
          </a:p>
        </p:txBody>
      </p:sp>
      <p:pic>
        <p:nvPicPr>
          <p:cNvPr id="4" name="Picture 2" descr="helloWorld-h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747" y="3321919"/>
            <a:ext cx="3989653" cy="2992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Oval Callout 4"/>
          <p:cNvSpPr/>
          <p:nvPr/>
        </p:nvSpPr>
        <p:spPr>
          <a:xfrm>
            <a:off x="9553074" y="2966986"/>
            <a:ext cx="2017705" cy="902369"/>
          </a:xfrm>
          <a:prstGeom prst="wedgeEllipseCallout">
            <a:avLst>
              <a:gd name="adj1" fmla="val 634"/>
              <a:gd name="adj2" fmla="val 691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Remember me?!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722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Литерали - демо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>
                <a:solidFill>
                  <a:srgbClr val="92D050"/>
                </a:solidFill>
              </a:rPr>
              <a:t>// Демонстрация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8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Променливи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Какво е „променлива“?</a:t>
            </a:r>
          </a:p>
          <a:p>
            <a:pPr lvl="1"/>
            <a:r>
              <a:rPr lang="bg-BG" dirty="0" smtClean="0"/>
              <a:t>Идентификатор с асоциирана с него стойност от определен тип, която </a:t>
            </a:r>
            <a:r>
              <a:rPr lang="bg-BG" b="1" dirty="0" smtClean="0"/>
              <a:t>може да бъде променяна</a:t>
            </a:r>
            <a:r>
              <a:rPr lang="bg-BG" dirty="0" smtClean="0"/>
              <a:t> по време на изпълнение на програмата</a:t>
            </a:r>
          </a:p>
          <a:p>
            <a:r>
              <a:rPr lang="bg-BG" dirty="0" smtClean="0"/>
              <a:t>Характеристики</a:t>
            </a:r>
            <a:endParaRPr lang="bg-BG" dirty="0" smtClean="0"/>
          </a:p>
          <a:p>
            <a:pPr lvl="1"/>
            <a:r>
              <a:rPr lang="bg-BG" dirty="0" smtClean="0"/>
              <a:t>Наименование (напр. </a:t>
            </a:r>
            <a:r>
              <a:rPr lang="en-US" i="1" dirty="0" err="1" smtClean="0"/>
              <a:t>courseName</a:t>
            </a:r>
            <a:r>
              <a:rPr lang="en-US" dirty="0" smtClean="0"/>
              <a:t>)</a:t>
            </a:r>
          </a:p>
          <a:p>
            <a:pPr lvl="1"/>
            <a:r>
              <a:rPr lang="bg-BG" dirty="0" smtClean="0"/>
              <a:t>Тип данни (напр. </a:t>
            </a:r>
            <a:r>
              <a:rPr lang="en-US" i="1" dirty="0" smtClean="0"/>
              <a:t>string</a:t>
            </a:r>
            <a:r>
              <a:rPr lang="en-US" dirty="0" smtClean="0"/>
              <a:t>)</a:t>
            </a:r>
          </a:p>
          <a:p>
            <a:pPr lvl="1"/>
            <a:r>
              <a:rPr lang="bg-BG" dirty="0" smtClean="0"/>
              <a:t>Текуща стойност (напр. </a:t>
            </a:r>
            <a:r>
              <a:rPr lang="en-US" i="1" dirty="0" smtClean="0"/>
              <a:t>”</a:t>
            </a:r>
            <a:r>
              <a:rPr lang="bg-BG" i="1" dirty="0" smtClean="0"/>
              <a:t>Програмиране на </a:t>
            </a:r>
            <a:r>
              <a:rPr lang="en-US" i="1" dirty="0" smtClean="0"/>
              <a:t>C#”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659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Променливи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accent3"/>
                </a:solidFill>
              </a:rPr>
              <a:t>// обявяване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string</a:t>
            </a:r>
            <a:r>
              <a:rPr lang="en-US" dirty="0" smtClean="0"/>
              <a:t> </a:t>
            </a:r>
            <a:r>
              <a:rPr lang="en-US" dirty="0" err="1" smtClean="0"/>
              <a:t>courseName</a:t>
            </a:r>
            <a:r>
              <a:rPr lang="en-US" dirty="0" smtClean="0"/>
              <a:t>;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// </a:t>
            </a:r>
            <a:r>
              <a:rPr lang="bg-BG" dirty="0" smtClean="0">
                <a:solidFill>
                  <a:schemeClr val="accent3"/>
                </a:solidFill>
              </a:rPr>
              <a:t>обявяване на няколко променливи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string</a:t>
            </a:r>
            <a:r>
              <a:rPr lang="en-US" dirty="0" smtClean="0"/>
              <a:t> </a:t>
            </a:r>
            <a:r>
              <a:rPr lang="en-US" dirty="0" err="1" smtClean="0"/>
              <a:t>firstName</a:t>
            </a:r>
            <a:r>
              <a:rPr lang="en-US" dirty="0" smtClean="0"/>
              <a:t>, </a:t>
            </a:r>
            <a:r>
              <a:rPr lang="en-US" dirty="0" err="1" smtClean="0"/>
              <a:t>lastName</a:t>
            </a:r>
            <a:r>
              <a:rPr lang="en-US" dirty="0" smtClean="0"/>
              <a:t>;</a:t>
            </a:r>
          </a:p>
          <a:p>
            <a:r>
              <a:rPr lang="en-US" dirty="0">
                <a:solidFill>
                  <a:schemeClr val="accent3"/>
                </a:solidFill>
              </a:rPr>
              <a:t>// </a:t>
            </a:r>
            <a:r>
              <a:rPr lang="bg-BG" dirty="0">
                <a:solidFill>
                  <a:schemeClr val="accent3"/>
                </a:solidFill>
              </a:rPr>
              <a:t>присвояване на стойност</a:t>
            </a:r>
          </a:p>
          <a:p>
            <a:r>
              <a:rPr lang="en-US" dirty="0" err="1"/>
              <a:t>courseName</a:t>
            </a:r>
            <a:r>
              <a:rPr lang="en-US" dirty="0"/>
              <a:t> =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</a:rPr>
              <a:t>Програмиране на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C#”</a:t>
            </a:r>
            <a:r>
              <a:rPr lang="en-US" dirty="0"/>
              <a:t>;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// </a:t>
            </a:r>
            <a:r>
              <a:rPr lang="bg-BG" dirty="0" smtClean="0">
                <a:solidFill>
                  <a:schemeClr val="accent3"/>
                </a:solidFill>
              </a:rPr>
              <a:t>използване на стойност</a:t>
            </a:r>
            <a:endParaRPr lang="bg-BG" dirty="0" smtClean="0">
              <a:solidFill>
                <a:schemeClr val="accent3"/>
              </a:solidFill>
            </a:endParaRPr>
          </a:p>
          <a:p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Console</a:t>
            </a:r>
            <a:r>
              <a:rPr lang="en-US" dirty="0" err="1" smtClean="0"/>
              <a:t>.WriteLine</a:t>
            </a:r>
            <a:r>
              <a:rPr lang="en-US" dirty="0" smtClean="0"/>
              <a:t>(</a:t>
            </a:r>
            <a:r>
              <a:rPr lang="en-US" dirty="0" err="1" smtClean="0"/>
              <a:t>courseName</a:t>
            </a:r>
            <a:r>
              <a:rPr lang="en-US" dirty="0" smtClean="0"/>
              <a:t>);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// </a:t>
            </a:r>
            <a:r>
              <a:rPr lang="bg-BG" dirty="0" smtClean="0">
                <a:solidFill>
                  <a:schemeClr val="accent3"/>
                </a:solidFill>
              </a:rPr>
              <a:t>инициализация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int</a:t>
            </a:r>
            <a:r>
              <a:rPr lang="en-US" dirty="0" smtClean="0"/>
              <a:t> duration =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bg-BG" dirty="0" smtClean="0"/>
              <a:t>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bg-BG" dirty="0" smtClean="0"/>
              <a:t>Обявяване/деклариране</a:t>
            </a:r>
            <a:endParaRPr lang="bg-BG" dirty="0"/>
          </a:p>
          <a:p>
            <a:pPr marL="457200" lvl="1" indent="0">
              <a:buNone/>
            </a:pPr>
            <a:r>
              <a:rPr lang="bg-BG" dirty="0"/>
              <a:t>(тип данни) (идентификатор)</a:t>
            </a:r>
          </a:p>
          <a:p>
            <a:r>
              <a:rPr lang="bg-BG" dirty="0"/>
              <a:t>Присвояване на стойност</a:t>
            </a:r>
          </a:p>
          <a:p>
            <a:pPr marL="457200" lvl="1" indent="0">
              <a:buNone/>
            </a:pPr>
            <a:r>
              <a:rPr lang="bg-BG" dirty="0"/>
              <a:t>(идентификатор) = (израз)</a:t>
            </a:r>
          </a:p>
          <a:p>
            <a:r>
              <a:rPr lang="bg-BG" dirty="0" smtClean="0"/>
              <a:t>Използване на стойност</a:t>
            </a:r>
            <a:endParaRPr lang="bg-BG" dirty="0"/>
          </a:p>
          <a:p>
            <a:pPr marL="457200" lvl="1" indent="0">
              <a:buNone/>
            </a:pPr>
            <a:r>
              <a:rPr lang="bg-BG" dirty="0"/>
              <a:t>(идентификатор)</a:t>
            </a:r>
          </a:p>
          <a:p>
            <a:r>
              <a:rPr lang="bg-BG" dirty="0" smtClean="0"/>
              <a:t>Инициализация</a:t>
            </a:r>
            <a:endParaRPr lang="bg-BG" dirty="0"/>
          </a:p>
          <a:p>
            <a:pPr lvl="1"/>
            <a:r>
              <a:rPr lang="bg-BG" dirty="0"/>
              <a:t>Първоначално задаване на стойност</a:t>
            </a:r>
          </a:p>
          <a:p>
            <a:pPr lvl="1"/>
            <a:r>
              <a:rPr lang="bg-BG" dirty="0"/>
              <a:t>Променливите не могат да бъдат използвани, преди да им бъде присвоена </a:t>
            </a:r>
            <a:r>
              <a:rPr lang="bg-BG" dirty="0" smtClean="0"/>
              <a:t>стойност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4041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Променливи - демо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>
                <a:solidFill>
                  <a:srgbClr val="92D050"/>
                </a:solidFill>
              </a:rPr>
              <a:t>// Демонстрация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2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Съдържание 2/2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Коментари</a:t>
            </a:r>
          </a:p>
          <a:p>
            <a:r>
              <a:rPr lang="bg-BG" dirty="0" smtClean="0"/>
              <a:t>Ключови думи</a:t>
            </a:r>
            <a:endParaRPr lang="bg-BG" dirty="0"/>
          </a:p>
          <a:p>
            <a:r>
              <a:rPr lang="bg-BG" dirty="0" smtClean="0"/>
              <a:t>Идентификатори</a:t>
            </a:r>
            <a:endParaRPr lang="bg-BG" dirty="0"/>
          </a:p>
          <a:p>
            <a:r>
              <a:rPr lang="bg-BG" dirty="0"/>
              <a:t>Типове </a:t>
            </a:r>
            <a:r>
              <a:rPr lang="bg-BG" dirty="0" smtClean="0"/>
              <a:t>данни (примитиви, изброими, структури)</a:t>
            </a:r>
            <a:endParaRPr lang="bg-BG" dirty="0"/>
          </a:p>
          <a:p>
            <a:r>
              <a:rPr lang="bg-BG" dirty="0"/>
              <a:t>Литерали</a:t>
            </a:r>
            <a:endParaRPr lang="en-US" dirty="0"/>
          </a:p>
          <a:p>
            <a:r>
              <a:rPr lang="bg-BG" sz="2800" dirty="0" smtClean="0"/>
              <a:t>Променливи</a:t>
            </a:r>
          </a:p>
          <a:p>
            <a:r>
              <a:rPr lang="bg-BG" sz="2800" dirty="0" smtClean="0"/>
              <a:t>Константи</a:t>
            </a:r>
          </a:p>
          <a:p>
            <a:r>
              <a:rPr lang="bg-BG" sz="2800" dirty="0" smtClean="0"/>
              <a:t>Стойностни и референтни типове данни</a:t>
            </a:r>
          </a:p>
          <a:p>
            <a:r>
              <a:rPr lang="bg-BG" sz="2800" dirty="0" smtClean="0"/>
              <a:t>Класове и обекти</a:t>
            </a:r>
          </a:p>
          <a:p>
            <a:r>
              <a:rPr lang="bg-BG" sz="2800" dirty="0" smtClean="0"/>
              <a:t>Оператори, изрази и съждения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329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Константи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Какво е „константа“?</a:t>
            </a:r>
          </a:p>
          <a:p>
            <a:pPr lvl="1"/>
            <a:r>
              <a:rPr lang="bg-BG" dirty="0" smtClean="0"/>
              <a:t>Идентификатор с асоциирана с него стойност от определен тип, която </a:t>
            </a:r>
            <a:r>
              <a:rPr lang="bg-BG" b="1" dirty="0" smtClean="0"/>
              <a:t>не може да бъде променяна</a:t>
            </a:r>
            <a:r>
              <a:rPr lang="bg-BG" dirty="0" smtClean="0"/>
              <a:t> по време на изпълнение на програмата</a:t>
            </a:r>
          </a:p>
          <a:p>
            <a:r>
              <a:rPr lang="bg-BG" dirty="0" smtClean="0"/>
              <a:t>Характеристики:</a:t>
            </a:r>
          </a:p>
          <a:p>
            <a:pPr lvl="1"/>
            <a:r>
              <a:rPr lang="bg-BG" dirty="0" smtClean="0"/>
              <a:t>Наименование (напр. </a:t>
            </a:r>
            <a:r>
              <a:rPr lang="en-US" i="1" dirty="0" smtClean="0"/>
              <a:t>Pi</a:t>
            </a:r>
            <a:r>
              <a:rPr lang="en-US" dirty="0" smtClean="0"/>
              <a:t>)</a:t>
            </a:r>
          </a:p>
          <a:p>
            <a:pPr lvl="1"/>
            <a:r>
              <a:rPr lang="bg-BG" dirty="0" smtClean="0"/>
              <a:t>Тип данни (напр. </a:t>
            </a:r>
            <a:r>
              <a:rPr lang="en-US" i="1" dirty="0" smtClean="0"/>
              <a:t>double</a:t>
            </a:r>
            <a:r>
              <a:rPr lang="en-US" dirty="0" smtClean="0"/>
              <a:t>)</a:t>
            </a:r>
          </a:p>
          <a:p>
            <a:pPr lvl="1"/>
            <a:r>
              <a:rPr lang="bg-BG" dirty="0" smtClean="0"/>
              <a:t>Стойност (напр. </a:t>
            </a:r>
            <a:r>
              <a:rPr lang="en-US" i="1" dirty="0">
                <a:cs typeface="Times New Roman" panose="02020603050405020304" pitchFamily="18" charset="0"/>
              </a:rPr>
              <a:t>3.14159265359d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729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Константи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accent3"/>
                </a:solidFill>
              </a:rPr>
              <a:t>// обявяване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const</a:t>
            </a:r>
            <a:r>
              <a:rPr lang="en-US" dirty="0" smtClean="0">
                <a:solidFill>
                  <a:schemeClr val="tx2"/>
                </a:solidFill>
              </a:rPr>
              <a:t> double </a:t>
            </a:r>
            <a:r>
              <a:rPr lang="en-US" dirty="0" smtClean="0"/>
              <a:t>Pi =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3.14159265359d</a:t>
            </a:r>
            <a:r>
              <a:rPr lang="en-US" dirty="0" smtClean="0"/>
              <a:t>;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3"/>
                </a:solidFill>
              </a:rPr>
              <a:t>// </a:t>
            </a:r>
            <a:r>
              <a:rPr lang="bg-BG" dirty="0" smtClean="0">
                <a:solidFill>
                  <a:schemeClr val="accent3"/>
                </a:solidFill>
              </a:rPr>
              <a:t>използване</a:t>
            </a:r>
          </a:p>
          <a:p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Console</a:t>
            </a:r>
            <a:r>
              <a:rPr lang="en-US" dirty="0" err="1" smtClean="0"/>
              <a:t>.WriteLine</a:t>
            </a:r>
            <a:r>
              <a:rPr lang="en-US" dirty="0" smtClean="0"/>
              <a:t>(Pi);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bg-BG" dirty="0"/>
              <a:t>Обявяване/деклариране:</a:t>
            </a:r>
          </a:p>
          <a:p>
            <a:pPr marL="457200" lvl="1" indent="0">
              <a:buNone/>
            </a:pPr>
            <a:r>
              <a:rPr lang="en-US" b="1" dirty="0" err="1"/>
              <a:t>const</a:t>
            </a:r>
            <a:r>
              <a:rPr lang="en-US" b="1" dirty="0"/>
              <a:t> </a:t>
            </a:r>
            <a:r>
              <a:rPr lang="bg-BG" dirty="0"/>
              <a:t>(тип данни) (идентификатор)</a:t>
            </a:r>
            <a:r>
              <a:rPr lang="en-US" dirty="0"/>
              <a:t> = (</a:t>
            </a:r>
            <a:r>
              <a:rPr lang="bg-BG" dirty="0"/>
              <a:t>константен израз)</a:t>
            </a:r>
          </a:p>
          <a:p>
            <a:r>
              <a:rPr lang="bg-BG" dirty="0" smtClean="0"/>
              <a:t>Използване</a:t>
            </a:r>
            <a:endParaRPr lang="bg-BG" dirty="0"/>
          </a:p>
          <a:p>
            <a:pPr marL="457200" lvl="1" indent="0">
              <a:buNone/>
            </a:pPr>
            <a:r>
              <a:rPr lang="bg-BG" dirty="0"/>
              <a:t>(идентификатор</a:t>
            </a:r>
            <a:r>
              <a:rPr lang="bg-BG" dirty="0" smtClean="0"/>
              <a:t>)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6441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Константи - демо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>
                <a:solidFill>
                  <a:srgbClr val="92D050"/>
                </a:solidFill>
              </a:rPr>
              <a:t>// Демонстрация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Стойностни и референтни типове данни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Какво е </a:t>
            </a:r>
            <a:r>
              <a:rPr lang="en-US" dirty="0" smtClean="0"/>
              <a:t>“stack”?</a:t>
            </a:r>
          </a:p>
          <a:p>
            <a:pPr lvl="1"/>
            <a:r>
              <a:rPr lang="bg-BG" dirty="0" smtClean="0"/>
              <a:t>Област от паметта с </a:t>
            </a:r>
            <a:r>
              <a:rPr lang="bg-BG" b="1" dirty="0" smtClean="0"/>
              <a:t>фиксирана големина</a:t>
            </a:r>
            <a:r>
              <a:rPr lang="bg-BG" dirty="0" smtClean="0"/>
              <a:t> за </a:t>
            </a:r>
            <a:r>
              <a:rPr lang="bg-BG" b="1" dirty="0" smtClean="0"/>
              <a:t>временно съхранение</a:t>
            </a:r>
            <a:r>
              <a:rPr lang="bg-BG" dirty="0" smtClean="0"/>
              <a:t> на </a:t>
            </a:r>
            <a:r>
              <a:rPr lang="bg-BG" b="1" dirty="0" smtClean="0"/>
              <a:t>по-малки по обем данни</a:t>
            </a:r>
            <a:r>
              <a:rPr lang="bg-BG" dirty="0" smtClean="0"/>
              <a:t>, управлението на която е </a:t>
            </a:r>
            <a:r>
              <a:rPr lang="bg-BG" b="1" dirty="0" smtClean="0"/>
              <a:t>автоматично</a:t>
            </a:r>
          </a:p>
          <a:p>
            <a:r>
              <a:rPr lang="bg-BG" dirty="0" smtClean="0"/>
              <a:t>Какво е </a:t>
            </a:r>
            <a:r>
              <a:rPr lang="en-US" dirty="0" smtClean="0"/>
              <a:t>“heap”?</a:t>
            </a:r>
            <a:endParaRPr lang="bg-BG" dirty="0" smtClean="0"/>
          </a:p>
          <a:p>
            <a:pPr lvl="1"/>
            <a:r>
              <a:rPr lang="bg-BG" dirty="0" smtClean="0"/>
              <a:t>Област от паметта с </a:t>
            </a:r>
            <a:r>
              <a:rPr lang="bg-BG" b="1" dirty="0" smtClean="0"/>
              <a:t>динамична големина</a:t>
            </a:r>
            <a:r>
              <a:rPr lang="bg-BG" dirty="0" smtClean="0"/>
              <a:t> за съхранение на </a:t>
            </a:r>
            <a:r>
              <a:rPr lang="bg-BG" b="1" dirty="0" smtClean="0"/>
              <a:t>по-големи по обем данни</a:t>
            </a:r>
            <a:r>
              <a:rPr lang="bg-BG" dirty="0" smtClean="0"/>
              <a:t>, управлението на която е ръчно</a:t>
            </a:r>
          </a:p>
        </p:txBody>
      </p:sp>
    </p:spTree>
    <p:extLst>
      <p:ext uri="{BB962C8B-B14F-4D97-AF65-F5344CB8AC3E}">
        <p14:creationId xmlns:p14="http://schemas.microsoft.com/office/powerpoint/2010/main" val="388745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Стойностни и референтни типове данни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>
                <a:cs typeface="Times New Roman" panose="02020603050405020304" pitchFamily="18" charset="0"/>
              </a:rPr>
              <a:t>Стойностни типове данни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По-малки по обем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Съхраняват се в </a:t>
            </a:r>
            <a:r>
              <a:rPr lang="en-US" dirty="0" smtClean="0">
                <a:cs typeface="Times New Roman" panose="02020603050405020304" pitchFamily="18" charset="0"/>
              </a:rPr>
              <a:t>stack</a:t>
            </a:r>
            <a:endParaRPr lang="bg-BG" dirty="0">
              <a:cs typeface="Times New Roman" panose="02020603050405020304" pitchFamily="18" charset="0"/>
            </a:endParaRP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Предават се по </a:t>
            </a:r>
            <a:r>
              <a:rPr lang="bg-BG" dirty="0" smtClean="0">
                <a:cs typeface="Times New Roman" panose="02020603050405020304" pitchFamily="18" charset="0"/>
              </a:rPr>
              <a:t>стойност</a:t>
            </a:r>
            <a:endParaRPr lang="bg-BG" dirty="0">
              <a:cs typeface="Times New Roman" panose="02020603050405020304" pitchFamily="18" charset="0"/>
            </a:endParaRP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Примитивни и изброими типове, както и структури</a:t>
            </a:r>
          </a:p>
          <a:p>
            <a:r>
              <a:rPr lang="bg-BG" dirty="0">
                <a:cs typeface="Times New Roman" panose="02020603050405020304" pitchFamily="18" charset="0"/>
              </a:rPr>
              <a:t>Референтни типове данни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По-големи по обем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Съхраняват се в </a:t>
            </a:r>
            <a:r>
              <a:rPr lang="en-US" dirty="0" smtClean="0">
                <a:cs typeface="Times New Roman" panose="02020603050405020304" pitchFamily="18" charset="0"/>
              </a:rPr>
              <a:t>heap</a:t>
            </a:r>
            <a:endParaRPr lang="bg-BG" dirty="0">
              <a:cs typeface="Times New Roman" panose="02020603050405020304" pitchFamily="18" charset="0"/>
            </a:endParaRP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Предават се по </a:t>
            </a:r>
            <a:r>
              <a:rPr lang="bg-BG" dirty="0" smtClean="0">
                <a:cs typeface="Times New Roman" panose="02020603050405020304" pitchFamily="18" charset="0"/>
              </a:rPr>
              <a:t>референция</a:t>
            </a:r>
            <a:endParaRPr lang="bg-BG" dirty="0">
              <a:cs typeface="Times New Roman" panose="02020603050405020304" pitchFamily="18" charset="0"/>
            </a:endParaRPr>
          </a:p>
          <a:p>
            <a:pPr lvl="1"/>
            <a:r>
              <a:rPr lang="bg-BG" dirty="0" smtClean="0">
                <a:cs typeface="Times New Roman" panose="02020603050405020304" pitchFamily="18" charset="0"/>
              </a:rPr>
              <a:t>Класове</a:t>
            </a:r>
            <a:endParaRPr lang="en-US" dirty="0" smtClean="0">
              <a:cs typeface="Times New Roman" panose="02020603050405020304" pitchFamily="18" charset="0"/>
            </a:endParaRPr>
          </a:p>
          <a:p>
            <a:r>
              <a:rPr lang="bg-BG" dirty="0" smtClean="0">
                <a:cs typeface="Times New Roman" panose="02020603050405020304" pitchFamily="18" charset="0"/>
              </a:rPr>
              <a:t>Низовете са особен тип данни – референтен с поведение на стойностен тип. Те са неизменими (</a:t>
            </a:r>
            <a:r>
              <a:rPr lang="en-US" dirty="0" smtClean="0">
                <a:cs typeface="Times New Roman" panose="02020603050405020304" pitchFamily="18" charset="0"/>
              </a:rPr>
              <a:t>immutable).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18823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Стойностни и референтни типове данни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// </a:t>
            </a:r>
            <a:r>
              <a:rPr lang="bg-BG" dirty="0" smtClean="0">
                <a:solidFill>
                  <a:schemeClr val="accent3"/>
                </a:solidFill>
              </a:rPr>
              <a:t>референтен тип данни </a:t>
            </a:r>
            <a:r>
              <a:rPr lang="en-US" dirty="0" smtClean="0">
                <a:solidFill>
                  <a:schemeClr val="accent3"/>
                </a:solidFill>
              </a:rPr>
              <a:t>Student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Student</a:t>
            </a:r>
            <a:r>
              <a:rPr lang="en-US" dirty="0" smtClean="0"/>
              <a:t> a, b;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// </a:t>
            </a:r>
            <a:r>
              <a:rPr lang="bg-BG" dirty="0" smtClean="0">
                <a:solidFill>
                  <a:schemeClr val="accent3"/>
                </a:solidFill>
              </a:rPr>
              <a:t>създаваме </a:t>
            </a:r>
            <a:r>
              <a:rPr lang="bg-BG" b="1" dirty="0" smtClean="0">
                <a:solidFill>
                  <a:schemeClr val="accent3"/>
                </a:solidFill>
              </a:rPr>
              <a:t>нов</a:t>
            </a:r>
            <a:r>
              <a:rPr lang="bg-BG" dirty="0" smtClean="0">
                <a:solidFill>
                  <a:schemeClr val="accent3"/>
                </a:solidFill>
              </a:rPr>
              <a:t> ученик</a:t>
            </a:r>
            <a:r>
              <a:rPr lang="en-US" dirty="0" smtClean="0">
                <a:solidFill>
                  <a:schemeClr val="accent3"/>
                </a:solidFill>
              </a:rPr>
              <a:t> “</a:t>
            </a:r>
            <a:r>
              <a:rPr lang="bg-BG" dirty="0" smtClean="0">
                <a:solidFill>
                  <a:schemeClr val="accent3"/>
                </a:solidFill>
              </a:rPr>
              <a:t>Иванчо“</a:t>
            </a:r>
          </a:p>
          <a:p>
            <a:r>
              <a:rPr lang="bg-BG" dirty="0" smtClean="0">
                <a:solidFill>
                  <a:schemeClr val="accent3"/>
                </a:solidFill>
              </a:rPr>
              <a:t>// и го присвояваме на </a:t>
            </a:r>
            <a:r>
              <a:rPr lang="en-US" dirty="0" smtClean="0">
                <a:solidFill>
                  <a:schemeClr val="accent3"/>
                </a:solidFill>
              </a:rPr>
              <a:t>“a”</a:t>
            </a:r>
          </a:p>
          <a:p>
            <a:r>
              <a:rPr lang="en-US" dirty="0" smtClean="0"/>
              <a:t>a 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Student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bg-BG" dirty="0" smtClean="0">
                <a:solidFill>
                  <a:schemeClr val="accent2">
                    <a:lumMod val="75000"/>
                  </a:schemeClr>
                </a:solidFill>
              </a:rPr>
              <a:t>Иванчо“</a:t>
            </a:r>
            <a:r>
              <a:rPr lang="bg-BG" dirty="0" smtClean="0"/>
              <a:t>);</a:t>
            </a:r>
            <a:endParaRPr lang="en-US" dirty="0" smtClean="0"/>
          </a:p>
          <a:p>
            <a:r>
              <a:rPr lang="en-US" dirty="0" smtClean="0">
                <a:solidFill>
                  <a:schemeClr val="accent3"/>
                </a:solidFill>
              </a:rPr>
              <a:t>// </a:t>
            </a:r>
            <a:r>
              <a:rPr lang="bg-BG" dirty="0" smtClean="0">
                <a:solidFill>
                  <a:schemeClr val="accent3"/>
                </a:solidFill>
              </a:rPr>
              <a:t>запазваме Иванчо и в </a:t>
            </a:r>
            <a:r>
              <a:rPr lang="en-US" dirty="0" smtClean="0">
                <a:solidFill>
                  <a:schemeClr val="accent3"/>
                </a:solidFill>
              </a:rPr>
              <a:t>“b”</a:t>
            </a:r>
            <a:endParaRPr lang="bg-BG" dirty="0" smtClean="0">
              <a:solidFill>
                <a:schemeClr val="accent3"/>
              </a:solidFill>
            </a:endParaRPr>
          </a:p>
          <a:p>
            <a:r>
              <a:rPr lang="en-US" dirty="0" smtClean="0"/>
              <a:t>b = a;</a:t>
            </a:r>
            <a:endParaRPr lang="bg-BG" dirty="0" smtClean="0"/>
          </a:p>
          <a:p>
            <a:r>
              <a:rPr lang="bg-BG" dirty="0">
                <a:solidFill>
                  <a:schemeClr val="accent3"/>
                </a:solidFill>
              </a:rPr>
              <a:t>// създаваме </a:t>
            </a:r>
            <a:r>
              <a:rPr lang="bg-BG" b="1" dirty="0">
                <a:solidFill>
                  <a:schemeClr val="accent3"/>
                </a:solidFill>
              </a:rPr>
              <a:t>нов</a:t>
            </a:r>
            <a:r>
              <a:rPr lang="bg-BG" dirty="0">
                <a:solidFill>
                  <a:schemeClr val="accent3"/>
                </a:solidFill>
              </a:rPr>
              <a:t> ученик </a:t>
            </a:r>
            <a:r>
              <a:rPr lang="en-US" dirty="0">
                <a:solidFill>
                  <a:schemeClr val="accent3"/>
                </a:solidFill>
              </a:rPr>
              <a:t>“</a:t>
            </a:r>
            <a:r>
              <a:rPr lang="bg-BG" dirty="0">
                <a:solidFill>
                  <a:schemeClr val="accent3"/>
                </a:solidFill>
              </a:rPr>
              <a:t>Марийка</a:t>
            </a:r>
            <a:r>
              <a:rPr lang="bg-BG" dirty="0" smtClean="0">
                <a:solidFill>
                  <a:schemeClr val="accent3"/>
                </a:solidFill>
              </a:rPr>
              <a:t>“</a:t>
            </a:r>
          </a:p>
          <a:p>
            <a:r>
              <a:rPr lang="bg-BG" dirty="0" smtClean="0">
                <a:solidFill>
                  <a:schemeClr val="accent3"/>
                </a:solidFill>
              </a:rPr>
              <a:t>// и го присвояваме на </a:t>
            </a:r>
            <a:r>
              <a:rPr lang="en-US" dirty="0" smtClean="0">
                <a:solidFill>
                  <a:schemeClr val="accent3"/>
                </a:solidFill>
              </a:rPr>
              <a:t>“b”</a:t>
            </a:r>
            <a:endParaRPr lang="en-US" dirty="0">
              <a:solidFill>
                <a:schemeClr val="accent3"/>
              </a:solidFill>
            </a:endParaRPr>
          </a:p>
          <a:p>
            <a:r>
              <a:rPr lang="en-US" dirty="0" smtClean="0"/>
              <a:t>b 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new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Student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bg-BG" dirty="0" smtClean="0">
                <a:solidFill>
                  <a:schemeClr val="accent2">
                    <a:lumMod val="75000"/>
                  </a:schemeClr>
                </a:solidFill>
              </a:rPr>
              <a:t>Марийка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r>
              <a:rPr lang="en-US" dirty="0" smtClean="0"/>
              <a:t>);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// </a:t>
            </a:r>
            <a:r>
              <a:rPr lang="bg-BG" dirty="0" smtClean="0">
                <a:solidFill>
                  <a:schemeClr val="accent3"/>
                </a:solidFill>
              </a:rPr>
              <a:t>стойностен тип </a:t>
            </a:r>
            <a:r>
              <a:rPr lang="en-US" dirty="0" smtClean="0">
                <a:solidFill>
                  <a:schemeClr val="accent3"/>
                </a:solidFill>
              </a:rPr>
              <a:t>double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double</a:t>
            </a:r>
            <a:r>
              <a:rPr lang="en-US" dirty="0" smtClean="0"/>
              <a:t> grade =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5.50D</a:t>
            </a:r>
            <a:r>
              <a:rPr lang="en-US" dirty="0" smtClean="0"/>
              <a:t>;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98785" y="1678329"/>
            <a:ext cx="2615878" cy="44909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dirty="0" smtClean="0"/>
              <a:t>Heap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8152" y="3165783"/>
            <a:ext cx="2037144" cy="648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Марийка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88152" y="2316003"/>
            <a:ext cx="2037144" cy="648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Иванчо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2606" y="1678328"/>
            <a:ext cx="2615878" cy="44909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en-US" dirty="0" smtClean="0"/>
              <a:t>Stack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71973" y="2316003"/>
            <a:ext cx="2037144" cy="648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r>
              <a:rPr lang="bg-BG" dirty="0" smtClean="0"/>
              <a:t> </a:t>
            </a:r>
            <a:r>
              <a:rPr lang="en-US" dirty="0" smtClean="0"/>
              <a:t>= </a:t>
            </a:r>
            <a:r>
              <a:rPr lang="bg-BG" dirty="0" smtClean="0"/>
              <a:t>референция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71973" y="3165783"/>
            <a:ext cx="2037144" cy="648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 = </a:t>
            </a:r>
            <a:r>
              <a:rPr lang="bg-BG" dirty="0" smtClean="0"/>
              <a:t>референция</a:t>
            </a:r>
            <a:endParaRPr lang="en-US" dirty="0"/>
          </a:p>
        </p:txBody>
      </p:sp>
      <p:cxnSp>
        <p:nvCxnSpPr>
          <p:cNvPr id="17" name="Straight Arrow Connector 16" title="a = new Student(&quot;Иванчо&quot;)"/>
          <p:cNvCxnSpPr>
            <a:stCxn id="14" idx="3"/>
            <a:endCxn id="6" idx="1"/>
          </p:cNvCxnSpPr>
          <p:nvPr/>
        </p:nvCxnSpPr>
        <p:spPr>
          <a:xfrm>
            <a:off x="2509117" y="2640094"/>
            <a:ext cx="107903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 title="b = new Student(&quot;Марийка&quot;)"/>
          <p:cNvCxnSpPr>
            <a:stCxn id="15" idx="3"/>
            <a:endCxn id="9" idx="1"/>
          </p:cNvCxnSpPr>
          <p:nvPr/>
        </p:nvCxnSpPr>
        <p:spPr>
          <a:xfrm>
            <a:off x="2509117" y="3489874"/>
            <a:ext cx="107903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 title="b = a"/>
          <p:cNvCxnSpPr>
            <a:stCxn id="15" idx="3"/>
          </p:cNvCxnSpPr>
          <p:nvPr/>
        </p:nvCxnSpPr>
        <p:spPr>
          <a:xfrm flipV="1">
            <a:off x="2509117" y="2640094"/>
            <a:ext cx="1079035" cy="8497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71339" y="4015562"/>
            <a:ext cx="2037144" cy="648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grade = 5.50D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5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6" grpId="0" animBg="1"/>
      <p:bldP spid="12" grpId="0" animBg="1"/>
      <p:bldP spid="14" grpId="0" animBg="1"/>
      <p:bldP spid="15" grpId="0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Стойностни и референтни типове данни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>
                <a:cs typeface="Times New Roman" panose="02020603050405020304" pitchFamily="18" charset="0"/>
              </a:rPr>
              <a:t>Стойности по подразбиране</a:t>
            </a:r>
          </a:p>
          <a:p>
            <a:pPr lvl="1"/>
            <a:r>
              <a:rPr lang="ru-RU" dirty="0">
                <a:cs typeface="Times New Roman" panose="02020603050405020304" pitchFamily="18" charset="0"/>
              </a:rPr>
              <a:t>Числовите типове – нула</a:t>
            </a:r>
          </a:p>
          <a:p>
            <a:pPr lvl="1"/>
            <a:r>
              <a:rPr lang="ru-RU" dirty="0">
                <a:cs typeface="Times New Roman" panose="02020603050405020304" pitchFamily="18" charset="0"/>
              </a:rPr>
              <a:t>Символен тип – символът ‘\0’</a:t>
            </a:r>
          </a:p>
          <a:p>
            <a:pPr lvl="1"/>
            <a:r>
              <a:rPr lang="ru-RU" dirty="0">
                <a:cs typeface="Times New Roman" panose="02020603050405020304" pitchFamily="18" charset="0"/>
              </a:rPr>
              <a:t>Символен низ – </a:t>
            </a:r>
            <a:r>
              <a:rPr lang="ru-RU" i="1" dirty="0">
                <a:cs typeface="Times New Roman" panose="02020603050405020304" pitchFamily="18" charset="0"/>
              </a:rPr>
              <a:t>null</a:t>
            </a:r>
            <a:r>
              <a:rPr lang="ru-RU" dirty="0">
                <a:cs typeface="Times New Roman" panose="02020603050405020304" pitchFamily="18" charset="0"/>
              </a:rPr>
              <a:t> (литерал указващ нулева позиция в паметта, буквално „нищо“)</a:t>
            </a:r>
          </a:p>
          <a:p>
            <a:pPr lvl="1"/>
            <a:r>
              <a:rPr lang="ru-RU" dirty="0">
                <a:cs typeface="Times New Roman" panose="02020603050405020304" pitchFamily="18" charset="0"/>
              </a:rPr>
              <a:t>Дата/час – 1 януари 1, 00:00:00;</a:t>
            </a:r>
          </a:p>
          <a:p>
            <a:pPr lvl="1"/>
            <a:r>
              <a:rPr lang="ru-RU" dirty="0">
                <a:cs typeface="Times New Roman" panose="02020603050405020304" pitchFamily="18" charset="0"/>
              </a:rPr>
              <a:t>Структури – съответства на структурата, чиито всички полета имат своите подразбиращи се стойности;</a:t>
            </a:r>
          </a:p>
          <a:p>
            <a:pPr lvl="1"/>
            <a:r>
              <a:rPr lang="ru-RU" dirty="0">
                <a:cs typeface="Times New Roman" panose="02020603050405020304" pitchFamily="18" charset="0"/>
              </a:rPr>
              <a:t>Класовете – </a:t>
            </a:r>
            <a:r>
              <a:rPr lang="ru-RU" i="1" dirty="0">
                <a:cs typeface="Times New Roman" panose="02020603050405020304" pitchFamily="18" charset="0"/>
              </a:rPr>
              <a:t>null</a:t>
            </a:r>
            <a:r>
              <a:rPr lang="ru-RU" dirty="0">
                <a:cs typeface="Times New Roman" panose="02020603050405020304" pitchFamily="18" charset="0"/>
              </a:rPr>
              <a:t> (литерал указващ нулева позиция в паметта, буквално „нищо“)</a:t>
            </a:r>
            <a:endParaRPr lang="bg-B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03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Стойностни и референтни типове данни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accent3"/>
                </a:solidFill>
                <a:cs typeface="Times New Roman" panose="02020603050405020304" pitchFamily="18" charset="0"/>
              </a:rPr>
              <a:t>// брой положени изпити</a:t>
            </a: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int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numberOfExams</a:t>
            </a:r>
            <a:r>
              <a:rPr lang="en-US" dirty="0" smtClean="0">
                <a:cs typeface="Times New Roman" panose="02020603050405020304" pitchFamily="18" charset="0"/>
              </a:rPr>
              <a:t> =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0</a:t>
            </a:r>
            <a:r>
              <a:rPr lang="en-US" dirty="0" smtClean="0">
                <a:cs typeface="Times New Roman" panose="02020603050405020304" pitchFamily="18" charset="0"/>
              </a:rPr>
              <a:t>;</a:t>
            </a:r>
            <a:endParaRPr lang="bg-BG" dirty="0" smtClean="0">
              <a:cs typeface="Times New Roman" panose="02020603050405020304" pitchFamily="18" charset="0"/>
            </a:endParaRPr>
          </a:p>
          <a:p>
            <a:r>
              <a:rPr lang="bg-BG" dirty="0" smtClean="0">
                <a:solidFill>
                  <a:schemeClr val="accent3"/>
                </a:solidFill>
                <a:cs typeface="Times New Roman" panose="02020603050405020304" pitchFamily="18" charset="0"/>
              </a:rPr>
              <a:t>// сбор от оценките от изпитите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double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sumOfMarks</a:t>
            </a:r>
            <a:r>
              <a:rPr lang="en-US" dirty="0" smtClean="0">
                <a:cs typeface="Times New Roman" panose="02020603050405020304" pitchFamily="18" charset="0"/>
              </a:rPr>
              <a:t> =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0.0</a:t>
            </a:r>
            <a:r>
              <a:rPr lang="en-US" dirty="0" smtClean="0">
                <a:cs typeface="Times New Roman" panose="02020603050405020304" pitchFamily="18" charset="0"/>
              </a:rPr>
              <a:t>;</a:t>
            </a:r>
            <a:endParaRPr lang="bg-BG" dirty="0" smtClean="0">
              <a:cs typeface="Times New Roman" panose="02020603050405020304" pitchFamily="18" charset="0"/>
            </a:endParaRPr>
          </a:p>
          <a:p>
            <a:r>
              <a:rPr lang="bg-BG" dirty="0" smtClean="0">
                <a:solidFill>
                  <a:schemeClr val="accent3"/>
                </a:solidFill>
                <a:cs typeface="Times New Roman" panose="02020603050405020304" pitchFamily="18" charset="0"/>
              </a:rPr>
              <a:t>// </a:t>
            </a:r>
            <a:r>
              <a:rPr lang="en-US" dirty="0" smtClean="0">
                <a:solidFill>
                  <a:schemeClr val="accent3"/>
                </a:solidFill>
                <a:cs typeface="Times New Roman" panose="02020603050405020304" pitchFamily="18" charset="0"/>
              </a:rPr>
              <a:t>null-</a:t>
            </a:r>
            <a:r>
              <a:rPr lang="bg-BG" dirty="0" err="1" smtClean="0">
                <a:solidFill>
                  <a:schemeClr val="accent3"/>
                </a:solidFill>
                <a:cs typeface="Times New Roman" panose="02020603050405020304" pitchFamily="18" charset="0"/>
              </a:rPr>
              <a:t>ев</a:t>
            </a:r>
            <a:r>
              <a:rPr lang="bg-BG" dirty="0" smtClean="0">
                <a:solidFill>
                  <a:schemeClr val="accent3"/>
                </a:solidFill>
                <a:cs typeface="Times New Roman" panose="02020603050405020304" pitchFamily="18" charset="0"/>
              </a:rPr>
              <a:t> среден успех</a:t>
            </a:r>
            <a:endParaRPr lang="en-US" dirty="0" smtClean="0">
              <a:solidFill>
                <a:schemeClr val="accent3"/>
              </a:solidFill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double</a:t>
            </a:r>
            <a:r>
              <a:rPr lang="en-US" dirty="0" smtClean="0">
                <a:cs typeface="Times New Roman" panose="02020603050405020304" pitchFamily="18" charset="0"/>
              </a:rPr>
              <a:t>? </a:t>
            </a:r>
            <a:r>
              <a:rPr lang="en-US" dirty="0" err="1" smtClean="0">
                <a:cs typeface="Times New Roman" panose="02020603050405020304" pitchFamily="18" charset="0"/>
              </a:rPr>
              <a:t>averageMark</a:t>
            </a:r>
            <a:r>
              <a:rPr lang="en-US" dirty="0" smtClean="0">
                <a:cs typeface="Times New Roman" panose="02020603050405020304" pitchFamily="18" charset="0"/>
              </a:rPr>
              <a:t> 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null</a:t>
            </a:r>
            <a:r>
              <a:rPr lang="en-US" dirty="0" smtClean="0">
                <a:cs typeface="Times New Roman" panose="02020603050405020304" pitchFamily="18" charset="0"/>
              </a:rPr>
              <a:t>;</a:t>
            </a:r>
          </a:p>
          <a:p>
            <a:r>
              <a:rPr lang="bg-BG" dirty="0" smtClean="0">
                <a:solidFill>
                  <a:schemeClr val="accent3"/>
                </a:solidFill>
                <a:cs typeface="Times New Roman" panose="02020603050405020304" pitchFamily="18" charset="0"/>
              </a:rPr>
              <a:t>// среден успех</a:t>
            </a:r>
          </a:p>
          <a:p>
            <a:r>
              <a:rPr lang="en-US" dirty="0" err="1" smtClean="0">
                <a:cs typeface="Times New Roman" panose="02020603050405020304" pitchFamily="18" charset="0"/>
              </a:rPr>
              <a:t>averageMark</a:t>
            </a:r>
            <a:r>
              <a:rPr lang="en-US" dirty="0" smtClean="0">
                <a:cs typeface="Times New Roman" panose="02020603050405020304" pitchFamily="18" charset="0"/>
              </a:rPr>
              <a:t> =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11.0</a:t>
            </a:r>
            <a:r>
              <a:rPr lang="en-US" dirty="0" smtClean="0">
                <a:cs typeface="Times New Roman" panose="02020603050405020304" pitchFamily="18" charset="0"/>
              </a:rPr>
              <a:t> /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2</a:t>
            </a:r>
            <a:r>
              <a:rPr lang="en-US" dirty="0" smtClean="0">
                <a:cs typeface="Times New Roman" panose="02020603050405020304" pitchFamily="18" charset="0"/>
              </a:rPr>
              <a:t>;</a:t>
            </a:r>
            <a:endParaRPr lang="bg-BG" dirty="0">
              <a:cs typeface="Times New Roman" panose="02020603050405020304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bg-BG" dirty="0" err="1">
                <a:cs typeface="Times New Roman" panose="02020603050405020304" pitchFamily="18" charset="0"/>
              </a:rPr>
              <a:t>Нулируеми</a:t>
            </a:r>
            <a:r>
              <a:rPr lang="bg-BG" dirty="0">
                <a:cs typeface="Times New Roman" panose="02020603050405020304" pitchFamily="18" charset="0"/>
              </a:rPr>
              <a:t> типове данни</a:t>
            </a:r>
          </a:p>
          <a:p>
            <a:pPr lvl="1"/>
            <a:r>
              <a:rPr lang="ru-RU" dirty="0">
                <a:cs typeface="Times New Roman" panose="02020603050405020304" pitchFamily="18" charset="0"/>
              </a:rPr>
              <a:t>Понякога се налага добавянето на стойността </a:t>
            </a:r>
            <a:r>
              <a:rPr lang="en-US" dirty="0">
                <a:cs typeface="Times New Roman" panose="02020603050405020304" pitchFamily="18" charset="0"/>
              </a:rPr>
              <a:t>null </a:t>
            </a:r>
            <a:r>
              <a:rPr lang="bg-BG" dirty="0">
                <a:cs typeface="Times New Roman" panose="02020603050405020304" pitchFamily="18" charset="0"/>
              </a:rPr>
              <a:t>към множеството от възможни стойности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Примери:</a:t>
            </a:r>
          </a:p>
          <a:p>
            <a:pPr lvl="2"/>
            <a:r>
              <a:rPr lang="bg-BG" dirty="0">
                <a:cs typeface="Times New Roman" panose="02020603050405020304" pitchFamily="18" charset="0"/>
              </a:rPr>
              <a:t>Средна аритметична оценка, когато не всички изпити са положени</a:t>
            </a:r>
          </a:p>
          <a:p>
            <a:pPr lvl="2"/>
            <a:r>
              <a:rPr lang="bg-BG" dirty="0">
                <a:cs typeface="Times New Roman" panose="02020603050405020304" pitchFamily="18" charset="0"/>
              </a:rPr>
              <a:t>Други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Обявяване на променливи от </a:t>
            </a:r>
            <a:r>
              <a:rPr lang="bg-BG" dirty="0" err="1">
                <a:cs typeface="Times New Roman" panose="02020603050405020304" pitchFamily="18" charset="0"/>
              </a:rPr>
              <a:t>нулируем</a:t>
            </a:r>
            <a:r>
              <a:rPr lang="bg-BG" dirty="0">
                <a:cs typeface="Times New Roman" panose="02020603050405020304" pitchFamily="18" charset="0"/>
              </a:rPr>
              <a:t> тип</a:t>
            </a:r>
          </a:p>
          <a:p>
            <a:pPr lvl="2"/>
            <a:r>
              <a:rPr lang="bg-BG" dirty="0">
                <a:cs typeface="Times New Roman" panose="02020603050405020304" pitchFamily="18" charset="0"/>
              </a:rPr>
              <a:t>Добавяне на символа „</a:t>
            </a:r>
            <a:r>
              <a:rPr lang="en-US" dirty="0">
                <a:cs typeface="Times New Roman" panose="02020603050405020304" pitchFamily="18" charset="0"/>
              </a:rPr>
              <a:t>?” </a:t>
            </a:r>
            <a:r>
              <a:rPr lang="bg-BG" dirty="0">
                <a:cs typeface="Times New Roman" panose="02020603050405020304" pitchFamily="18" charset="0"/>
              </a:rPr>
              <a:t>към наименованието на </a:t>
            </a:r>
            <a:r>
              <a:rPr lang="bg-BG" dirty="0" smtClean="0">
                <a:cs typeface="Times New Roman" panose="02020603050405020304" pitchFamily="18" charset="0"/>
              </a:rPr>
              <a:t>типа</a:t>
            </a:r>
            <a:endParaRPr lang="bg-B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32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2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Класове и обекти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>
                <a:cs typeface="Times New Roman" panose="02020603050405020304" pitchFamily="18" charset="0"/>
              </a:rPr>
              <a:t>Какво е „клас“?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Основа на обектно-ориентираното програмиране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Подобни на структурите типове данни със значително по-разширени възможности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Подробно изучавани във втората част на курса</a:t>
            </a:r>
          </a:p>
          <a:p>
            <a:r>
              <a:rPr lang="bg-BG" dirty="0">
                <a:cs typeface="Times New Roman" panose="02020603050405020304" pitchFamily="18" charset="0"/>
              </a:rPr>
              <a:t>Какво е „обект“?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Обектът е променлива, типът </a:t>
            </a:r>
            <a:r>
              <a:rPr lang="bg-BG" dirty="0" smtClean="0">
                <a:cs typeface="Times New Roman" panose="02020603050405020304" pitchFamily="18" charset="0"/>
              </a:rPr>
              <a:t>данни на </a:t>
            </a:r>
            <a:r>
              <a:rPr lang="bg-BG" dirty="0">
                <a:cs typeface="Times New Roman" panose="02020603050405020304" pitchFamily="18" charset="0"/>
              </a:rPr>
              <a:t>която е клас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Обектът е проява на определен клас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Пример:</a:t>
            </a:r>
          </a:p>
          <a:p>
            <a:pPr lvl="2"/>
            <a:r>
              <a:rPr lang="bg-BG" dirty="0">
                <a:cs typeface="Times New Roman" panose="02020603050405020304" pitchFamily="18" charset="0"/>
              </a:rPr>
              <a:t>Планетите от Слънчевата система са от клас Планета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Оператори, изрази и съждения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>
                <a:cs typeface="Times New Roman" panose="02020603050405020304" pitchFamily="18" charset="0"/>
              </a:rPr>
              <a:t>Какво е „оператор“? Какво е „операнд“?</a:t>
            </a:r>
          </a:p>
          <a:p>
            <a:pPr lvl="1"/>
            <a:r>
              <a:rPr lang="ru-RU" dirty="0">
                <a:cs typeface="Times New Roman" panose="02020603050405020304" pitchFamily="18" charset="0"/>
              </a:rPr>
              <a:t>Операторите са синтактични конструкции на езика предназначени за извършване на операции върху определени програмни единици – операнди.</a:t>
            </a:r>
            <a:endParaRPr lang="bg-BG" dirty="0">
              <a:cs typeface="Times New Roman" panose="02020603050405020304" pitchFamily="18" charset="0"/>
            </a:endParaRPr>
          </a:p>
          <a:p>
            <a:r>
              <a:rPr lang="bg-BG" dirty="0">
                <a:cs typeface="Times New Roman" panose="02020603050405020304" pitchFamily="18" charset="0"/>
              </a:rPr>
              <a:t>Видове оператори според броя на операндите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Унарни – с един операнд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Бинарни – с два операнда</a:t>
            </a:r>
          </a:p>
          <a:p>
            <a:pPr lvl="1"/>
            <a:r>
              <a:rPr lang="bg-BG" dirty="0" err="1">
                <a:cs typeface="Times New Roman" panose="02020603050405020304" pitchFamily="18" charset="0"/>
              </a:rPr>
              <a:t>Тернарни</a:t>
            </a:r>
            <a:r>
              <a:rPr lang="bg-BG" dirty="0">
                <a:cs typeface="Times New Roman" panose="02020603050405020304" pitchFamily="18" charset="0"/>
              </a:rPr>
              <a:t> – с три </a:t>
            </a:r>
            <a:r>
              <a:rPr lang="bg-BG" dirty="0" smtClean="0">
                <a:cs typeface="Times New Roman" panose="02020603050405020304" pitchFamily="18" charset="0"/>
              </a:rPr>
              <a:t>операнда</a:t>
            </a:r>
            <a:endParaRPr lang="bg-B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28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Компютърно програмиране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Какво е „</a:t>
            </a:r>
            <a:r>
              <a:rPr lang="ru-RU" dirty="0" smtClean="0"/>
              <a:t>компютърно програмиране“?</a:t>
            </a:r>
            <a:endParaRPr lang="ru-RU" dirty="0"/>
          </a:p>
          <a:p>
            <a:pPr lvl="1"/>
            <a:r>
              <a:rPr lang="ru-RU" dirty="0" smtClean="0"/>
              <a:t>Компютърно </a:t>
            </a:r>
            <a:r>
              <a:rPr lang="ru-RU" dirty="0"/>
              <a:t>програмиране </a:t>
            </a:r>
            <a:r>
              <a:rPr lang="ru-RU" dirty="0" smtClean="0"/>
              <a:t>(или </a:t>
            </a:r>
            <a:r>
              <a:rPr lang="ru-RU" dirty="0"/>
              <a:t>просто „програмиране</a:t>
            </a:r>
            <a:r>
              <a:rPr lang="ru-RU" dirty="0" smtClean="0"/>
              <a:t>“)</a:t>
            </a:r>
            <a:endParaRPr lang="ru-RU" dirty="0"/>
          </a:p>
          <a:p>
            <a:pPr lvl="1"/>
            <a:r>
              <a:rPr lang="ru-RU" dirty="0"/>
              <a:t>Програмирането като част от софтуерното инженерство</a:t>
            </a:r>
          </a:p>
          <a:p>
            <a:pPr lvl="1"/>
            <a:r>
              <a:rPr lang="ru-RU" dirty="0" smtClean="0"/>
              <a:t>Език </a:t>
            </a:r>
            <a:r>
              <a:rPr lang="ru-RU" dirty="0"/>
              <a:t>за </a:t>
            </a:r>
            <a:r>
              <a:rPr lang="ru-RU" dirty="0" smtClean="0"/>
              <a:t>програмиране</a:t>
            </a:r>
            <a:endParaRPr lang="ru-RU" dirty="0"/>
          </a:p>
        </p:txBody>
      </p:sp>
      <p:pic>
        <p:nvPicPr>
          <p:cNvPr id="7" name="Picture 2" descr="Image by Vladimir Мucibabic&#10;&#10;http://www.shutterstock.com/&#10;" title="Computer programm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486" y="2517570"/>
            <a:ext cx="5686914" cy="3793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4987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Оператори, изрази и съждения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accent3"/>
                </a:solidFill>
                <a:cs typeface="Times New Roman" panose="02020603050405020304" pitchFamily="18" charset="0"/>
              </a:rPr>
              <a:t>// някои аритметични операции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p/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2</a:t>
            </a:r>
            <a:r>
              <a:rPr lang="en-US" dirty="0" smtClean="0">
                <a:cs typeface="Times New Roman" panose="02020603050405020304" pitchFamily="18" charset="0"/>
              </a:rPr>
              <a:t> * (p/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2</a:t>
            </a:r>
            <a:r>
              <a:rPr lang="en-US" dirty="0" smtClean="0">
                <a:cs typeface="Times New Roman" panose="02020603050405020304" pitchFamily="18" charset="0"/>
              </a:rPr>
              <a:t>-a) * (p/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2</a:t>
            </a:r>
            <a:r>
              <a:rPr lang="en-US" dirty="0" smtClean="0">
                <a:cs typeface="Times New Roman" panose="02020603050405020304" pitchFamily="18" charset="0"/>
              </a:rPr>
              <a:t>-b) * (p/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2</a:t>
            </a:r>
            <a:r>
              <a:rPr lang="en-US" dirty="0" smtClean="0">
                <a:cs typeface="Times New Roman" panose="02020603050405020304" pitchFamily="18" charset="0"/>
              </a:rPr>
              <a:t>-c);</a:t>
            </a:r>
          </a:p>
          <a:p>
            <a:r>
              <a:rPr lang="en-US" dirty="0" smtClean="0">
                <a:solidFill>
                  <a:schemeClr val="accent3"/>
                </a:solidFill>
                <a:cs typeface="Times New Roman" panose="02020603050405020304" pitchFamily="18" charset="0"/>
              </a:rPr>
              <a:t>// </a:t>
            </a:r>
            <a:r>
              <a:rPr lang="bg-BG" dirty="0" smtClean="0">
                <a:solidFill>
                  <a:schemeClr val="accent3"/>
                </a:solidFill>
                <a:cs typeface="Times New Roman" panose="02020603050405020304" pitchFamily="18" charset="0"/>
              </a:rPr>
              <a:t>някои логически операции</a:t>
            </a:r>
          </a:p>
          <a:p>
            <a:r>
              <a:rPr lang="en-US" dirty="0" err="1" smtClean="0">
                <a:cs typeface="Times New Roman" panose="02020603050405020304" pitchFamily="18" charset="0"/>
              </a:rPr>
              <a:t>toBe</a:t>
            </a:r>
            <a:r>
              <a:rPr lang="en-US" dirty="0" smtClean="0">
                <a:cs typeface="Times New Roman" panose="02020603050405020304" pitchFamily="18" charset="0"/>
              </a:rPr>
              <a:t> || ! </a:t>
            </a:r>
            <a:r>
              <a:rPr lang="en-US" dirty="0" err="1" smtClean="0">
                <a:cs typeface="Times New Roman" panose="02020603050405020304" pitchFamily="18" charset="0"/>
              </a:rPr>
              <a:t>toBe</a:t>
            </a:r>
            <a:r>
              <a:rPr lang="en-US" dirty="0" smtClean="0">
                <a:cs typeface="Times New Roman" panose="02020603050405020304" pitchFamily="18" charset="0"/>
              </a:rPr>
              <a:t>;</a:t>
            </a:r>
          </a:p>
          <a:p>
            <a:r>
              <a:rPr lang="en-US" dirty="0" smtClean="0">
                <a:solidFill>
                  <a:schemeClr val="accent3"/>
                </a:solidFill>
                <a:cs typeface="Times New Roman" panose="02020603050405020304" pitchFamily="18" charset="0"/>
              </a:rPr>
              <a:t>// </a:t>
            </a:r>
            <a:r>
              <a:rPr lang="bg-BG" dirty="0" smtClean="0">
                <a:solidFill>
                  <a:schemeClr val="accent3"/>
                </a:solidFill>
                <a:cs typeface="Times New Roman" panose="02020603050405020304" pitchFamily="18" charset="0"/>
              </a:rPr>
              <a:t>някои </a:t>
            </a:r>
            <a:r>
              <a:rPr lang="bg-BG" dirty="0" err="1" smtClean="0">
                <a:solidFill>
                  <a:schemeClr val="accent3"/>
                </a:solidFill>
                <a:cs typeface="Times New Roman" panose="02020603050405020304" pitchFamily="18" charset="0"/>
              </a:rPr>
              <a:t>побитови</a:t>
            </a:r>
            <a:r>
              <a:rPr lang="bg-BG" dirty="0" smtClean="0">
                <a:solidFill>
                  <a:schemeClr val="accent3"/>
                </a:solidFill>
                <a:cs typeface="Times New Roman" panose="02020603050405020304" pitchFamily="18" charset="0"/>
              </a:rPr>
              <a:t> операции</a:t>
            </a:r>
            <a:endParaRPr lang="en-US" dirty="0" smtClean="0">
              <a:solidFill>
                <a:schemeClr val="accent3"/>
              </a:solidFill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drink </a:t>
            </a:r>
            <a:r>
              <a:rPr lang="en-US" dirty="0" smtClean="0">
                <a:cs typeface="Times New Roman" panose="02020603050405020304" pitchFamily="18" charset="0"/>
              </a:rPr>
              <a:t>|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2</a:t>
            </a:r>
            <a:r>
              <a:rPr lang="en-US" dirty="0">
                <a:cs typeface="Times New Roman" panose="02020603050405020304" pitchFamily="18" charset="0"/>
              </a:rPr>
              <a:t>;</a:t>
            </a:r>
            <a:endParaRPr lang="bg-BG" dirty="0"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you &amp; me;</a:t>
            </a:r>
          </a:p>
          <a:p>
            <a:r>
              <a:rPr lang="en-US" dirty="0" err="1" smtClean="0">
                <a:cs typeface="Times New Roman" panose="02020603050405020304" pitchFamily="18" charset="0"/>
              </a:rPr>
              <a:t>strafeLeft</a:t>
            </a:r>
            <a:r>
              <a:rPr lang="en-US" dirty="0" smtClean="0">
                <a:cs typeface="Times New Roman" panose="02020603050405020304" pitchFamily="18" charset="0"/>
              </a:rPr>
              <a:t> &lt;&lt;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3</a:t>
            </a:r>
            <a:r>
              <a:rPr lang="en-US" dirty="0" smtClean="0">
                <a:cs typeface="Times New Roman" panose="02020603050405020304" pitchFamily="18" charset="0"/>
              </a:rPr>
              <a:t>;</a:t>
            </a:r>
          </a:p>
          <a:p>
            <a:r>
              <a:rPr lang="en-US" dirty="0" smtClean="0">
                <a:solidFill>
                  <a:schemeClr val="accent3"/>
                </a:solidFill>
                <a:cs typeface="Times New Roman" panose="02020603050405020304" pitchFamily="18" charset="0"/>
              </a:rPr>
              <a:t>// </a:t>
            </a:r>
            <a:r>
              <a:rPr lang="bg-BG" dirty="0" smtClean="0">
                <a:solidFill>
                  <a:schemeClr val="accent3"/>
                </a:solidFill>
                <a:cs typeface="Times New Roman" panose="02020603050405020304" pitchFamily="18" charset="0"/>
              </a:rPr>
              <a:t>сравнение</a:t>
            </a:r>
          </a:p>
          <a:p>
            <a:r>
              <a:rPr lang="en-US" dirty="0" err="1" smtClean="0">
                <a:cs typeface="Times New Roman" panose="02020603050405020304" pitchFamily="18" charset="0"/>
              </a:rPr>
              <a:t>firstName</a:t>
            </a:r>
            <a:r>
              <a:rPr lang="en-US" dirty="0" smtClean="0">
                <a:cs typeface="Times New Roman" panose="02020603050405020304" pitchFamily="18" charset="0"/>
              </a:rPr>
              <a:t> ==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“</a:t>
            </a:r>
            <a:r>
              <a:rPr lang="bg-BG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Иванчо“</a:t>
            </a:r>
            <a:r>
              <a:rPr lang="bg-BG" dirty="0" smtClean="0">
                <a:cs typeface="Times New Roman" panose="02020603050405020304" pitchFamily="18" charset="0"/>
              </a:rPr>
              <a:t>;</a:t>
            </a:r>
          </a:p>
          <a:p>
            <a:r>
              <a:rPr lang="en-US" dirty="0" err="1" smtClean="0">
                <a:cs typeface="Times New Roman" panose="02020603050405020304" pitchFamily="18" charset="0"/>
              </a:rPr>
              <a:t>lastName</a:t>
            </a:r>
            <a:r>
              <a:rPr lang="en-US" dirty="0" smtClean="0">
                <a:cs typeface="Times New Roman" panose="02020603050405020304" pitchFamily="18" charset="0"/>
              </a:rPr>
              <a:t> !=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“</a:t>
            </a:r>
            <a:r>
              <a:rPr lang="bg-BG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Калпазанчо</a:t>
            </a:r>
            <a:r>
              <a:rPr lang="bg-BG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“</a:t>
            </a:r>
            <a:r>
              <a:rPr lang="bg-BG" dirty="0" smtClean="0">
                <a:cs typeface="Times New Roman" panose="02020603050405020304" pitchFamily="18" charset="0"/>
              </a:rPr>
              <a:t>;</a:t>
            </a:r>
          </a:p>
          <a:p>
            <a:r>
              <a:rPr lang="bg-BG" dirty="0" smtClean="0">
                <a:solidFill>
                  <a:schemeClr val="accent3"/>
                </a:solidFill>
                <a:cs typeface="Times New Roman" panose="02020603050405020304" pitchFamily="18" charset="0"/>
              </a:rPr>
              <a:t>// </a:t>
            </a:r>
            <a:r>
              <a:rPr lang="bg-BG" dirty="0" err="1" smtClean="0">
                <a:solidFill>
                  <a:schemeClr val="accent3"/>
                </a:solidFill>
                <a:cs typeface="Times New Roman" panose="02020603050405020304" pitchFamily="18" charset="0"/>
              </a:rPr>
              <a:t>присвоявяне</a:t>
            </a:r>
            <a:endParaRPr lang="bg-BG" dirty="0" smtClean="0">
              <a:solidFill>
                <a:schemeClr val="accent3"/>
              </a:solidFill>
              <a:cs typeface="Times New Roman" panose="02020603050405020304" pitchFamily="18" charset="0"/>
            </a:endParaRPr>
          </a:p>
          <a:p>
            <a:r>
              <a:rPr lang="en-US" dirty="0" err="1" smtClean="0">
                <a:cs typeface="Times New Roman" panose="02020603050405020304" pitchFamily="18" charset="0"/>
              </a:rPr>
              <a:t>firstName</a:t>
            </a:r>
            <a:r>
              <a:rPr lang="en-US" dirty="0" smtClean="0">
                <a:cs typeface="Times New Roman" panose="02020603050405020304" pitchFamily="18" charset="0"/>
              </a:rPr>
              <a:t> =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“</a:t>
            </a:r>
            <a:r>
              <a:rPr lang="bg-BG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Иванчо</a:t>
            </a:r>
            <a:r>
              <a:rPr lang="bg-BG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“</a:t>
            </a:r>
            <a:r>
              <a:rPr lang="bg-BG" dirty="0" smtClean="0">
                <a:cs typeface="Times New Roman" panose="02020603050405020304" pitchFamily="18" charset="0"/>
              </a:rPr>
              <a:t>;</a:t>
            </a:r>
            <a:endParaRPr lang="en-US" dirty="0" smtClean="0">
              <a:cs typeface="Times New Roman" panose="02020603050405020304" pitchFamily="18" charset="0"/>
            </a:endParaRPr>
          </a:p>
          <a:p>
            <a:r>
              <a:rPr lang="en-US" dirty="0" err="1" smtClean="0">
                <a:cs typeface="Times New Roman" panose="02020603050405020304" pitchFamily="18" charset="0"/>
              </a:rPr>
              <a:t>lastName</a:t>
            </a:r>
            <a:r>
              <a:rPr lang="en-US" dirty="0" smtClean="0">
                <a:cs typeface="Times New Roman" panose="02020603050405020304" pitchFamily="18" charset="0"/>
              </a:rPr>
              <a:t> =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“</a:t>
            </a:r>
            <a:r>
              <a:rPr lang="bg-BG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Калпазанчо</a:t>
            </a:r>
            <a:r>
              <a:rPr lang="bg-BG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“</a:t>
            </a:r>
            <a:r>
              <a:rPr lang="en-US" dirty="0" smtClean="0"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bg-BG" dirty="0">
                <a:cs typeface="Times New Roman" panose="02020603050405020304" pitchFamily="18" charset="0"/>
              </a:rPr>
              <a:t>Видове оператори според </a:t>
            </a:r>
            <a:r>
              <a:rPr lang="bg-BG" dirty="0" smtClean="0">
                <a:cs typeface="Times New Roman" panose="02020603050405020304" pitchFamily="18" charset="0"/>
              </a:rPr>
              <a:t>вида на операциите</a:t>
            </a:r>
            <a:endParaRPr lang="bg-BG" dirty="0">
              <a:cs typeface="Times New Roman" panose="02020603050405020304" pitchFamily="18" charset="0"/>
            </a:endParaRP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Аритметични операции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Логически операции</a:t>
            </a:r>
          </a:p>
          <a:p>
            <a:pPr lvl="1"/>
            <a:r>
              <a:rPr lang="bg-BG" dirty="0" err="1">
                <a:cs typeface="Times New Roman" panose="02020603050405020304" pitchFamily="18" charset="0"/>
              </a:rPr>
              <a:t>Побитови</a:t>
            </a:r>
            <a:r>
              <a:rPr lang="bg-BG" dirty="0">
                <a:cs typeface="Times New Roman" panose="02020603050405020304" pitchFamily="18" charset="0"/>
              </a:rPr>
              <a:t> операции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Оператори за сравнение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Оператори за </a:t>
            </a:r>
            <a:r>
              <a:rPr lang="bg-BG" dirty="0" err="1" smtClean="0">
                <a:cs typeface="Times New Roman" panose="02020603050405020304" pitchFamily="18" charset="0"/>
              </a:rPr>
              <a:t>присвоявяне</a:t>
            </a:r>
            <a:endParaRPr lang="bg-B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4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Оператори, изрази и съждения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>
                <a:cs typeface="Times New Roman" panose="02020603050405020304" pitchFamily="18" charset="0"/>
              </a:rPr>
              <a:t>Други оператори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Слепване на низове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Достъпване на член-променливи и член-функции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Достъпване на индексиран елемент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Групиране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Преобразуване на типове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Условен оператор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Създаване на обект/структура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Взимане на тип данни и големина на тип данни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Проверка на тип данни</a:t>
            </a:r>
          </a:p>
          <a:p>
            <a:pPr lvl="1"/>
            <a:r>
              <a:rPr lang="en-US" dirty="0"/>
              <a:t>Null-coalescing</a:t>
            </a:r>
            <a:endParaRPr lang="bg-BG" dirty="0"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0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Оператори, изрази и съждения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bg-BG" sz="2800" dirty="0">
                <a:cs typeface="Times New Roman" panose="02020603050405020304" pitchFamily="18" charset="0"/>
              </a:rPr>
              <a:t>Какво е „преобразуване на типовете данни“?</a:t>
            </a:r>
          </a:p>
          <a:p>
            <a:pPr lvl="1"/>
            <a:r>
              <a:rPr lang="bg-BG" dirty="0" smtClean="0">
                <a:cs typeface="Times New Roman" panose="02020603050405020304" pitchFamily="18" charset="0"/>
              </a:rPr>
              <a:t>Превръщане на данни от един тип в друг</a:t>
            </a:r>
            <a:endParaRPr lang="en-US" dirty="0" smtClean="0">
              <a:cs typeface="Times New Roman" panose="02020603050405020304" pitchFamily="18" charset="0"/>
            </a:endParaRPr>
          </a:p>
          <a:p>
            <a:r>
              <a:rPr lang="bg-BG" dirty="0" smtClean="0">
                <a:cs typeface="Times New Roman" panose="02020603050405020304" pitchFamily="18" charset="0"/>
              </a:rPr>
              <a:t>Видове преобразуване на типовете данни</a:t>
            </a:r>
            <a:endParaRPr lang="bg-BG" dirty="0">
              <a:cs typeface="Times New Roman" panose="02020603050405020304" pitchFamily="18" charset="0"/>
            </a:endParaRPr>
          </a:p>
          <a:p>
            <a:pPr lvl="1"/>
            <a:r>
              <a:rPr lang="bg-BG" dirty="0" smtClean="0">
                <a:cs typeface="Times New Roman" panose="02020603050405020304" pitchFamily="18" charset="0"/>
              </a:rPr>
              <a:t>Неявно </a:t>
            </a:r>
            <a:r>
              <a:rPr lang="bg-BG" dirty="0">
                <a:cs typeface="Times New Roman" panose="02020603050405020304" pitchFamily="18" charset="0"/>
              </a:rPr>
              <a:t>преобразуване на типове данни – автоматично без загуба на информация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Явно преобразуване на типове данни – ръчно с възможна загуба на информация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Преобразуване на типове данни с </a:t>
            </a:r>
            <a:r>
              <a:rPr lang="bg-BG" dirty="0" smtClean="0">
                <a:cs typeface="Times New Roman" panose="02020603050405020304" pitchFamily="18" charset="0"/>
              </a:rPr>
              <a:t>функции</a:t>
            </a:r>
            <a:endParaRPr lang="bg-B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9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Оператори, изрази и съждения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>
                <a:cs typeface="Times New Roman" panose="02020603050405020304" pitchFamily="18" charset="0"/>
              </a:rPr>
              <a:t>Какво е „израз“?</a:t>
            </a:r>
            <a:endParaRPr lang="en-US" dirty="0">
              <a:cs typeface="Times New Roman" panose="02020603050405020304" pitchFamily="18" charset="0"/>
            </a:endParaRPr>
          </a:p>
          <a:p>
            <a:pPr lvl="1"/>
            <a:r>
              <a:rPr lang="bg-BG" dirty="0"/>
              <a:t>Поредица от оператори, литерали и променливи даващи като резултат определена стойност</a:t>
            </a:r>
          </a:p>
          <a:p>
            <a:pPr lvl="1"/>
            <a:r>
              <a:rPr lang="bg-BG" dirty="0"/>
              <a:t>Изразите се изчисляват на базата на определени правила за приоритет и асоциативност</a:t>
            </a:r>
            <a:endParaRPr lang="bg-BG" dirty="0">
              <a:cs typeface="Times New Roman" panose="02020603050405020304" pitchFamily="18" charset="0"/>
            </a:endParaRPr>
          </a:p>
          <a:p>
            <a:r>
              <a:rPr lang="bg-BG" dirty="0">
                <a:cs typeface="Times New Roman" panose="02020603050405020304" pitchFamily="18" charset="0"/>
              </a:rPr>
              <a:t>Приоритет на операциите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Определя реда, в който се изпълняват операциите при изчисляване на даден израз</a:t>
            </a:r>
          </a:p>
          <a:p>
            <a:r>
              <a:rPr lang="bg-BG" dirty="0">
                <a:cs typeface="Times New Roman" panose="02020603050405020304" pitchFamily="18" charset="0"/>
              </a:rPr>
              <a:t>Асоциативност на операциите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Набор от правила определящ реда на изпълнение на две операции с един и същи приоритет около един и същи операнд</a:t>
            </a:r>
            <a:endParaRPr lang="bg-BG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Оператори, изрази и съждения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>
                <a:cs typeface="Times New Roman" panose="02020603050405020304" pitchFamily="18" charset="0"/>
              </a:rPr>
              <a:t>Какво е „съждение“?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Съждението в езиците за програмиране е аналог на изречението – то дава смисъл на „казаното“ и инструктира компютъра да извърши определена </a:t>
            </a:r>
            <a:r>
              <a:rPr lang="bg-BG" dirty="0" smtClean="0">
                <a:cs typeface="Times New Roman" panose="02020603050405020304" pitchFamily="18" charset="0"/>
              </a:rPr>
              <a:t>дейност</a:t>
            </a:r>
            <a:endParaRPr lang="bg-BG" dirty="0">
              <a:cs typeface="Times New Roman" panose="02020603050405020304" pitchFamily="18" charset="0"/>
            </a:endParaRP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В езика </a:t>
            </a:r>
            <a:r>
              <a:rPr lang="en-US" dirty="0">
                <a:cs typeface="Times New Roman" panose="02020603050405020304" pitchFamily="18" charset="0"/>
              </a:rPr>
              <a:t>C# </a:t>
            </a:r>
            <a:r>
              <a:rPr lang="bg-BG" dirty="0">
                <a:cs typeface="Times New Roman" panose="02020603050405020304" pitchFamily="18" charset="0"/>
              </a:rPr>
              <a:t>съжденията се отделят със символа </a:t>
            </a:r>
            <a:r>
              <a:rPr lang="en-US" dirty="0" smtClean="0">
                <a:cs typeface="Times New Roman" panose="02020603050405020304" pitchFamily="18" charset="0"/>
              </a:rPr>
              <a:t>“;”</a:t>
            </a:r>
            <a:endParaRPr lang="bg-BG" dirty="0">
              <a:cs typeface="Times New Roman" panose="02020603050405020304" pitchFamily="18" charset="0"/>
            </a:endParaRPr>
          </a:p>
          <a:p>
            <a:r>
              <a:rPr lang="bg-BG" dirty="0">
                <a:cs typeface="Times New Roman" panose="02020603050405020304" pitchFamily="18" charset="0"/>
              </a:rPr>
              <a:t>Какво е „блок“?</a:t>
            </a: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Блокът е поредица от едно или повече </a:t>
            </a:r>
            <a:r>
              <a:rPr lang="bg-BG" dirty="0" smtClean="0">
                <a:cs typeface="Times New Roman" panose="02020603050405020304" pitchFamily="18" charset="0"/>
              </a:rPr>
              <a:t>съждения</a:t>
            </a:r>
            <a:endParaRPr lang="en-US" dirty="0">
              <a:cs typeface="Times New Roman" panose="02020603050405020304" pitchFamily="18" charset="0"/>
            </a:endParaRPr>
          </a:p>
          <a:p>
            <a:pPr lvl="1"/>
            <a:r>
              <a:rPr lang="bg-BG" dirty="0">
                <a:cs typeface="Times New Roman" panose="02020603050405020304" pitchFamily="18" charset="0"/>
              </a:rPr>
              <a:t>В езика </a:t>
            </a:r>
            <a:r>
              <a:rPr lang="en-US" dirty="0">
                <a:cs typeface="Times New Roman" panose="02020603050405020304" pitchFamily="18" charset="0"/>
              </a:rPr>
              <a:t>C# </a:t>
            </a:r>
            <a:r>
              <a:rPr lang="bg-BG" dirty="0">
                <a:cs typeface="Times New Roman" panose="02020603050405020304" pitchFamily="18" charset="0"/>
              </a:rPr>
              <a:t>блоковете се оформят със затваряне на съжденията между символите </a:t>
            </a:r>
            <a:r>
              <a:rPr lang="en-US" dirty="0">
                <a:cs typeface="Times New Roman" panose="02020603050405020304" pitchFamily="18" charset="0"/>
              </a:rPr>
              <a:t>“{“ </a:t>
            </a:r>
            <a:r>
              <a:rPr lang="bg-BG" dirty="0">
                <a:cs typeface="Times New Roman" panose="02020603050405020304" pitchFamily="18" charset="0"/>
              </a:rPr>
              <a:t>и </a:t>
            </a:r>
            <a:r>
              <a:rPr lang="en-US" smtClean="0">
                <a:cs typeface="Times New Roman" panose="02020603050405020304" pitchFamily="18" charset="0"/>
              </a:rPr>
              <a:t>“}”</a:t>
            </a:r>
            <a:endParaRPr lang="bg-BG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28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Оператори, изрази и </a:t>
            </a:r>
            <a:r>
              <a:rPr lang="bg-BG" dirty="0" smtClean="0"/>
              <a:t>съждения - демо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accent3"/>
                </a:solidFill>
              </a:rPr>
              <a:t>// Демонстрация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Задачи за упражнение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Създайте програма, в която променливите </a:t>
            </a:r>
            <a:r>
              <a:rPr lang="en-US" b="1" dirty="0" smtClean="0"/>
              <a:t>a</a:t>
            </a:r>
            <a:r>
              <a:rPr lang="en-US" dirty="0" smtClean="0"/>
              <a:t>, </a:t>
            </a:r>
            <a:r>
              <a:rPr lang="en-US" b="1" dirty="0" smtClean="0"/>
              <a:t>b </a:t>
            </a:r>
            <a:r>
              <a:rPr lang="bg-BG" dirty="0" smtClean="0"/>
              <a:t>и </a:t>
            </a:r>
            <a:r>
              <a:rPr lang="en-US" b="1" dirty="0" smtClean="0"/>
              <a:t>c </a:t>
            </a:r>
            <a:r>
              <a:rPr lang="bg-BG" dirty="0" smtClean="0"/>
              <a:t>се инициализират с десетични числа – коефициенти в квадратно уравнение. Нека програмата изчисли </a:t>
            </a:r>
            <a:r>
              <a:rPr lang="bg-BG" dirty="0" err="1" smtClean="0"/>
              <a:t>дискриминантата</a:t>
            </a:r>
            <a:r>
              <a:rPr lang="bg-BG" dirty="0" smtClean="0"/>
              <a:t>, запише резултата в променлива </a:t>
            </a:r>
            <a:r>
              <a:rPr lang="en-US" b="1" dirty="0" smtClean="0"/>
              <a:t>discriminant</a:t>
            </a:r>
            <a:r>
              <a:rPr lang="bg-BG" b="1" dirty="0" smtClean="0"/>
              <a:t> </a:t>
            </a:r>
            <a:r>
              <a:rPr lang="bg-BG" dirty="0" smtClean="0"/>
              <a:t>и го покаже на екрана.</a:t>
            </a:r>
          </a:p>
          <a:p>
            <a:r>
              <a:rPr lang="bg-BG" dirty="0" smtClean="0"/>
              <a:t>Създайте програма, която инициализира променливата </a:t>
            </a:r>
            <a:r>
              <a:rPr lang="en-US" b="1" dirty="0" err="1" smtClean="0"/>
              <a:t>studentName</a:t>
            </a:r>
            <a:r>
              <a:rPr lang="en-US" b="1" dirty="0" smtClean="0"/>
              <a:t> </a:t>
            </a:r>
            <a:r>
              <a:rPr lang="bg-BG" dirty="0" smtClean="0"/>
              <a:t>с имената на ученик и променливата </a:t>
            </a:r>
            <a:r>
              <a:rPr lang="en-US" b="1" dirty="0" err="1" smtClean="0"/>
              <a:t>courseName</a:t>
            </a:r>
            <a:r>
              <a:rPr lang="en-US" b="1" dirty="0" smtClean="0"/>
              <a:t> </a:t>
            </a:r>
            <a:r>
              <a:rPr lang="bg-BG" dirty="0" smtClean="0"/>
              <a:t>– с наименованието на курс. Нека програмата запише в променлива </a:t>
            </a:r>
            <a:r>
              <a:rPr lang="en-US" b="1" dirty="0" smtClean="0"/>
              <a:t>message </a:t>
            </a:r>
            <a:r>
              <a:rPr lang="bg-BG" dirty="0" smtClean="0"/>
              <a:t>текста „Здравейте </a:t>
            </a:r>
            <a:r>
              <a:rPr lang="en-US" b="1" dirty="0" smtClean="0"/>
              <a:t>[</a:t>
            </a:r>
            <a:r>
              <a:rPr lang="bg-BG" b="1" dirty="0" smtClean="0"/>
              <a:t>име на ученик</a:t>
            </a:r>
            <a:r>
              <a:rPr lang="en-US" b="1" dirty="0" smtClean="0"/>
              <a:t>]</a:t>
            </a:r>
            <a:r>
              <a:rPr lang="en-US" dirty="0" smtClean="0"/>
              <a:t> </a:t>
            </a:r>
            <a:r>
              <a:rPr lang="bg-BG" dirty="0" smtClean="0"/>
              <a:t>и добре дошли в </a:t>
            </a:r>
            <a:r>
              <a:rPr lang="en-US" b="1" dirty="0" smtClean="0"/>
              <a:t>[</a:t>
            </a:r>
            <a:r>
              <a:rPr lang="bg-BG" b="1" dirty="0" smtClean="0"/>
              <a:t>наименование на курс</a:t>
            </a:r>
            <a:r>
              <a:rPr lang="en-US" b="1" dirty="0" smtClean="0"/>
              <a:t>]</a:t>
            </a:r>
            <a:r>
              <a:rPr lang="en-US" dirty="0" smtClean="0"/>
              <a:t>!” </a:t>
            </a:r>
            <a:r>
              <a:rPr lang="bg-BG" dirty="0" smtClean="0"/>
              <a:t>и покаже съобщението на екрана.</a:t>
            </a:r>
          </a:p>
        </p:txBody>
      </p:sp>
    </p:spTree>
    <p:extLst>
      <p:ext uri="{BB962C8B-B14F-4D97-AF65-F5344CB8AC3E}">
        <p14:creationId xmlns:p14="http://schemas.microsoft.com/office/powerpoint/2010/main" val="220492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Задачи за упражнение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Създайте интерфейса на визуално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приложение – калкулатор. Използвайте различни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визуални</a:t>
            </a:r>
            <a:r>
              <a:rPr lang="en-US" dirty="0" smtClean="0"/>
              <a:t> </a:t>
            </a:r>
            <a:r>
              <a:rPr lang="bg-BG" dirty="0" smtClean="0"/>
              <a:t>компоненти (бутони, текстови полета,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менюта</a:t>
            </a:r>
            <a:r>
              <a:rPr lang="en-US" dirty="0" smtClean="0"/>
              <a:t> </a:t>
            </a:r>
            <a:r>
              <a:rPr lang="bg-BG" dirty="0" smtClean="0"/>
              <a:t>и др.) с подходящите наименования и</a:t>
            </a:r>
            <a:br>
              <a:rPr lang="bg-BG" dirty="0" smtClean="0"/>
            </a:br>
            <a:r>
              <a:rPr lang="bg-BG" dirty="0" smtClean="0"/>
              <a:t>текстове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3175" y="1080000"/>
            <a:ext cx="2181225" cy="311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165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Въпроси?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http://www.danieledausilio.com/wp-content/uploads/2012/03/stick_figure_holding_question_mark_image_500_cl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11" y="1485578"/>
            <a:ext cx="33051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01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Благодаря!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Валери Дачев</a:t>
            </a:r>
          </a:p>
          <a:p>
            <a:pPr lvl="1"/>
            <a:r>
              <a:rPr lang="en-US" dirty="0">
                <a:hlinkClick r:id="rId2"/>
              </a:rPr>
              <a:t>valery@david.bg</a:t>
            </a:r>
            <a:endParaRPr lang="en-US" dirty="0">
              <a:hlinkClick r:id="rId3"/>
            </a:endParaRPr>
          </a:p>
          <a:p>
            <a:pPr lvl="1"/>
            <a:r>
              <a:rPr lang="en-US" dirty="0">
                <a:hlinkClick r:id="rId3"/>
              </a:rPr>
              <a:t>http://vdachev.net/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@</a:t>
            </a:r>
            <a:r>
              <a:rPr lang="en-US" dirty="0" err="1">
                <a:hlinkClick r:id="rId4"/>
              </a:rPr>
              <a:t>vdachev</a:t>
            </a:r>
            <a:endParaRPr lang="en-US" dirty="0"/>
          </a:p>
          <a:p>
            <a:pPr lvl="1"/>
            <a:r>
              <a:rPr lang="en-US">
                <a:hlinkClick r:id="rId5"/>
              </a:rPr>
              <a:t>https</a:t>
            </a:r>
            <a:r>
              <a:rPr lang="en-US" smtClean="0">
                <a:hlinkClick r:id="rId5"/>
              </a:rPr>
              <a:t>://facebook.com/vdachev</a:t>
            </a:r>
            <a:endParaRPr lang="en-US" dirty="0"/>
          </a:p>
          <a:p>
            <a:r>
              <a:rPr lang="bg-BG" dirty="0"/>
              <a:t>ДАВИД академия</a:t>
            </a:r>
          </a:p>
          <a:p>
            <a:pPr lvl="1"/>
            <a:r>
              <a:rPr lang="en-US" dirty="0">
                <a:hlinkClick r:id="rId6"/>
              </a:rPr>
              <a:t>acad@david.bg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http://acad.david.bg/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@</a:t>
            </a:r>
            <a:r>
              <a:rPr lang="en-US" dirty="0" err="1">
                <a:hlinkClick r:id="rId8"/>
              </a:rPr>
              <a:t>david_academy</a:t>
            </a:r>
            <a:endParaRPr lang="en-US" dirty="0"/>
          </a:p>
          <a:p>
            <a:pPr lvl="1"/>
            <a:r>
              <a:rPr lang="en-US" dirty="0">
                <a:hlinkClick r:id="rId9"/>
              </a:rPr>
              <a:t>https://facebook.com/DavidAcademy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0642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Компютърно </a:t>
            </a:r>
            <a:r>
              <a:rPr lang="bg-BG" dirty="0"/>
              <a:t>програмиране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ru-RU" dirty="0"/>
              <a:t>Етапи на разработката</a:t>
            </a:r>
          </a:p>
          <a:p>
            <a:pPr lvl="1"/>
            <a:r>
              <a:rPr lang="ru-RU" dirty="0"/>
              <a:t>Събиране на изискванията за </a:t>
            </a:r>
            <a:r>
              <a:rPr lang="ru-RU" dirty="0" smtClean="0"/>
              <a:t>продукта</a:t>
            </a:r>
            <a:endParaRPr lang="en-US" dirty="0" smtClean="0"/>
          </a:p>
          <a:p>
            <a:pPr lvl="1"/>
            <a:r>
              <a:rPr lang="bg-BG" dirty="0"/>
              <a:t>Ф</a:t>
            </a:r>
            <a:r>
              <a:rPr lang="ru-RU" dirty="0" smtClean="0"/>
              <a:t>ормулиране </a:t>
            </a:r>
            <a:r>
              <a:rPr lang="ru-RU" dirty="0"/>
              <a:t>на задание</a:t>
            </a:r>
          </a:p>
          <a:p>
            <a:pPr lvl="1"/>
            <a:r>
              <a:rPr lang="ru-RU" dirty="0"/>
              <a:t>Планиране и изготвяне на архитектура и дизайн</a:t>
            </a:r>
          </a:p>
          <a:p>
            <a:pPr lvl="1"/>
            <a:r>
              <a:rPr lang="ru-RU" dirty="0"/>
              <a:t>Реализация (имплементация)</a:t>
            </a:r>
          </a:p>
          <a:p>
            <a:pPr lvl="1"/>
            <a:r>
              <a:rPr lang="ru-RU" dirty="0"/>
              <a:t>Изпитване на продукта (тестване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Отстраняване </a:t>
            </a:r>
            <a:r>
              <a:rPr lang="ru-RU" dirty="0"/>
              <a:t>на грешки</a:t>
            </a:r>
          </a:p>
          <a:p>
            <a:pPr lvl="1"/>
            <a:r>
              <a:rPr lang="ru-RU" dirty="0"/>
              <a:t>Внедряване и експлоатация</a:t>
            </a:r>
          </a:p>
          <a:p>
            <a:pPr lvl="1"/>
            <a:r>
              <a:rPr lang="ru-RU" dirty="0"/>
              <a:t>Поддръжка</a:t>
            </a:r>
          </a:p>
          <a:p>
            <a:r>
              <a:rPr lang="ru-RU" dirty="0" smtClean="0"/>
              <a:t>Документиране</a:t>
            </a:r>
            <a:endParaRPr lang="ru-RU" dirty="0"/>
          </a:p>
        </p:txBody>
      </p:sp>
      <p:pic>
        <p:nvPicPr>
          <p:cNvPr id="2052" name="Picture 4" descr="http://upload.wikimedia.org/wikipedia/commons/3/3b/Two_women_operating_ENIAC.gif" title="Two women operating ENI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964" y="2909456"/>
            <a:ext cx="5158436" cy="3401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73701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Компютърно програмиране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Какво е „потребителски интерфейс“?</a:t>
            </a:r>
          </a:p>
          <a:p>
            <a:r>
              <a:rPr lang="bg-BG" dirty="0"/>
              <a:t>Видове потребителски интерфейс</a:t>
            </a:r>
            <a:endParaRPr lang="en-US" dirty="0"/>
          </a:p>
          <a:p>
            <a:pPr lvl="1"/>
            <a:r>
              <a:rPr lang="en-US" dirty="0"/>
              <a:t>Command line</a:t>
            </a:r>
            <a:endParaRPr lang="bg-BG" dirty="0"/>
          </a:p>
          <a:p>
            <a:pPr lvl="1"/>
            <a:r>
              <a:rPr lang="en-US" dirty="0"/>
              <a:t>GUI (Graphical User Interface)</a:t>
            </a:r>
            <a:endParaRPr lang="bg-BG" dirty="0"/>
          </a:p>
          <a:p>
            <a:pPr lvl="1"/>
            <a:r>
              <a:rPr lang="en-US" dirty="0"/>
              <a:t>WUI (Web User Interface)</a:t>
            </a:r>
          </a:p>
          <a:p>
            <a:pPr lvl="1"/>
            <a:r>
              <a:rPr lang="en-US" dirty="0"/>
              <a:t>Touchscreens</a:t>
            </a:r>
          </a:p>
          <a:p>
            <a:pPr lvl="1"/>
            <a:r>
              <a:rPr lang="bg-BG" dirty="0"/>
              <a:t>Други</a:t>
            </a:r>
            <a:endParaRPr lang="en-US" dirty="0"/>
          </a:p>
        </p:txBody>
      </p:sp>
      <p:pic>
        <p:nvPicPr>
          <p:cNvPr id="7170" name="Picture 2" descr="http://www.uxmatters.com/mt/archives/2013/02/images/glassInterface_reduc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040" y="3051959"/>
            <a:ext cx="5785360" cy="3258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Език за програмиране </a:t>
            </a:r>
            <a:r>
              <a:rPr lang="en-US" smtClean="0"/>
              <a:t>C#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.NET Framework</a:t>
            </a:r>
          </a:p>
          <a:p>
            <a:r>
              <a:rPr lang="en-US" dirty="0" smtClean="0"/>
              <a:t>Common Language Infrastructure (CLI)</a:t>
            </a:r>
          </a:p>
          <a:p>
            <a:r>
              <a:rPr lang="en-US" dirty="0" smtClean="0"/>
              <a:t>Common Language Runtime (CLR)</a:t>
            </a:r>
          </a:p>
          <a:p>
            <a:r>
              <a:rPr lang="en-US" dirty="0" smtClean="0"/>
              <a:t>Base Class Library</a:t>
            </a:r>
            <a:r>
              <a:rPr lang="bg-BG" dirty="0" smtClean="0"/>
              <a:t> </a:t>
            </a:r>
            <a:r>
              <a:rPr lang="en-US" dirty="0" smtClean="0"/>
              <a:t>(BCL)</a:t>
            </a:r>
          </a:p>
          <a:p>
            <a:r>
              <a:rPr lang="bg-BG" dirty="0" smtClean="0"/>
              <a:t>Езикът </a:t>
            </a:r>
            <a:r>
              <a:rPr lang="en-US" dirty="0" smtClean="0"/>
              <a:t>C#. </a:t>
            </a:r>
            <a:r>
              <a:rPr lang="bg-BG" dirty="0" smtClean="0"/>
              <a:t>Защо </a:t>
            </a:r>
            <a:r>
              <a:rPr lang="en-US" dirty="0" smtClean="0"/>
              <a:t>C#?</a:t>
            </a:r>
          </a:p>
        </p:txBody>
      </p:sp>
      <p:pic>
        <p:nvPicPr>
          <p:cNvPr id="4" name="Picture 3" descr="D:\Documents\Академия\DotNet Framework Stack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587" y="1282534"/>
            <a:ext cx="4139812" cy="50282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0484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Среда за разработка </a:t>
            </a:r>
            <a:r>
              <a:rPr lang="en-US" dirty="0" smtClean="0"/>
              <a:t>Microsoft Visual Studio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Интегрирана среда за софтуерна разработка</a:t>
            </a:r>
          </a:p>
          <a:p>
            <a:r>
              <a:rPr lang="bg-BG" dirty="0" smtClean="0"/>
              <a:t>Обща рамка за развой на много езици и технологии</a:t>
            </a:r>
          </a:p>
          <a:p>
            <a:r>
              <a:rPr lang="bg-BG" dirty="0" smtClean="0"/>
              <a:t>Първа версия – </a:t>
            </a:r>
            <a:r>
              <a:rPr lang="en-US" dirty="0"/>
              <a:t>Microsoft </a:t>
            </a:r>
            <a:r>
              <a:rPr lang="en-US" dirty="0" smtClean="0"/>
              <a:t>Visual Studio 97</a:t>
            </a:r>
          </a:p>
          <a:p>
            <a:r>
              <a:rPr lang="bg-BG" dirty="0" smtClean="0"/>
              <a:t>Последна версия – </a:t>
            </a:r>
            <a:r>
              <a:rPr lang="en-US" dirty="0" smtClean="0"/>
              <a:t>Microsoft Visual Studio 2013</a:t>
            </a:r>
          </a:p>
          <a:p>
            <a:r>
              <a:rPr lang="bg-BG" dirty="0" smtClean="0"/>
              <a:t>Редакции на </a:t>
            </a:r>
            <a:r>
              <a:rPr lang="en-US" dirty="0" smtClean="0"/>
              <a:t>Microsoft Visual Studio 2013</a:t>
            </a:r>
            <a:endParaRPr lang="bg-BG" dirty="0" smtClean="0"/>
          </a:p>
          <a:p>
            <a:pPr lvl="1"/>
            <a:r>
              <a:rPr lang="en-US" dirty="0" smtClean="0"/>
              <a:t>Professional (</a:t>
            </a:r>
            <a:r>
              <a:rPr lang="bg-BG" dirty="0" smtClean="0"/>
              <a:t>с </a:t>
            </a:r>
            <a:r>
              <a:rPr lang="en-US" dirty="0" err="1" smtClean="0"/>
              <a:t>DreamSpark</a:t>
            </a:r>
            <a:r>
              <a:rPr lang="en-US" dirty="0" smtClean="0"/>
              <a:t> account)</a:t>
            </a:r>
          </a:p>
          <a:p>
            <a:pPr lvl="1"/>
            <a:r>
              <a:rPr lang="en-US" dirty="0" smtClean="0"/>
              <a:t>Express (</a:t>
            </a:r>
            <a:r>
              <a:rPr lang="bg-BG" dirty="0" smtClean="0"/>
              <a:t>безплатен)</a:t>
            </a:r>
            <a:endParaRPr lang="en-US" dirty="0" smtClean="0"/>
          </a:p>
          <a:p>
            <a:r>
              <a:rPr lang="bg-BG" dirty="0"/>
              <a:t>Помощни средства</a:t>
            </a:r>
          </a:p>
          <a:p>
            <a:pPr lvl="1"/>
            <a:r>
              <a:rPr lang="en-US" dirty="0" err="1"/>
              <a:t>Telerik</a:t>
            </a:r>
            <a:r>
              <a:rPr lang="en-US" dirty="0"/>
              <a:t> </a:t>
            </a:r>
            <a:r>
              <a:rPr lang="en-US" dirty="0" err="1"/>
              <a:t>JustCode</a:t>
            </a:r>
            <a:endParaRPr lang="en-US" dirty="0"/>
          </a:p>
          <a:p>
            <a:pPr lvl="1"/>
            <a:r>
              <a:rPr lang="en-US" dirty="0" err="1"/>
              <a:t>JetBrains</a:t>
            </a:r>
            <a:r>
              <a:rPr lang="en-US" dirty="0"/>
              <a:t> </a:t>
            </a:r>
            <a:r>
              <a:rPr lang="en-US" dirty="0" err="1"/>
              <a:t>ReSharper</a:t>
            </a:r>
            <a:endParaRPr lang="en-US" dirty="0"/>
          </a:p>
          <a:p>
            <a:pPr lvl="1"/>
            <a:r>
              <a:rPr lang="bg-BG" dirty="0" smtClean="0"/>
              <a:t>Други</a:t>
            </a:r>
            <a:endParaRPr lang="en-US" dirty="0"/>
          </a:p>
        </p:txBody>
      </p:sp>
      <p:pic>
        <p:nvPicPr>
          <p:cNvPr id="3074" name="Picture 2" descr="http://www.sadev.co.za/files/VS_Purp256_rgb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208" y="2016608"/>
            <a:ext cx="4294192" cy="42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80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Програма „</a:t>
            </a:r>
            <a:r>
              <a:rPr lang="en-US" dirty="0"/>
              <a:t>Hello, world!”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 smtClean="0"/>
              <a:t>Кратко запознаване с </a:t>
            </a:r>
            <a:r>
              <a:rPr lang="en-US" dirty="0" smtClean="0"/>
              <a:t>Microsoft Visual Studio</a:t>
            </a:r>
          </a:p>
          <a:p>
            <a:r>
              <a:rPr lang="bg-BG" dirty="0" smtClean="0"/>
              <a:t>Кратко запознаване с </a:t>
            </a:r>
            <a:r>
              <a:rPr lang="en-US" dirty="0" smtClean="0"/>
              <a:t>MSDN Library</a:t>
            </a:r>
          </a:p>
          <a:p>
            <a:r>
              <a:rPr lang="bg-BG" dirty="0" smtClean="0"/>
              <a:t>Въвеждане на програмата</a:t>
            </a:r>
          </a:p>
          <a:p>
            <a:r>
              <a:rPr lang="bg-BG" dirty="0" smtClean="0"/>
              <a:t>Дисекция на програмата</a:t>
            </a:r>
          </a:p>
          <a:p>
            <a:pPr lvl="1"/>
            <a:r>
              <a:rPr lang="bg-BG" dirty="0" smtClean="0"/>
              <a:t>Основна структура</a:t>
            </a:r>
          </a:p>
          <a:p>
            <a:pPr lvl="1"/>
            <a:r>
              <a:rPr lang="bg-BG" dirty="0" smtClean="0"/>
              <a:t>Начин на работа</a:t>
            </a:r>
          </a:p>
          <a:p>
            <a:pPr lvl="1"/>
            <a:r>
              <a:rPr lang="bg-BG" dirty="0" smtClean="0"/>
              <a:t>Какво означават думичките?</a:t>
            </a:r>
          </a:p>
          <a:p>
            <a:pPr lvl="1"/>
            <a:r>
              <a:rPr lang="bg-BG" dirty="0" smtClean="0"/>
              <a:t>Добро или лошо форматиране</a:t>
            </a:r>
          </a:p>
          <a:p>
            <a:pPr lvl="1"/>
            <a:r>
              <a:rPr lang="bg-BG" dirty="0" smtClean="0"/>
              <a:t>Основни конвенции за кодиране</a:t>
            </a:r>
            <a:endParaRPr lang="en-US" dirty="0" smtClean="0"/>
          </a:p>
        </p:txBody>
      </p:sp>
      <p:pic>
        <p:nvPicPr>
          <p:cNvPr id="4098" name="Picture 2" descr="helloWorld-h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55" y="2315291"/>
            <a:ext cx="5327345" cy="3995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2352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ДАВИД академия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">
      <a:majorFont>
        <a:latin typeface="Segoe WP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ДАВИД академия 2013-2014.potx" id="{8FF748C1-BC8E-46E1-88B1-0A230DF3AB22}" vid="{C3B6A096-10F3-4438-9F6D-FC9EC6502B4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ДАВИД академия 2013-2014</Template>
  <TotalTime>1818</TotalTime>
  <Words>2223</Words>
  <Application>Microsoft Office PowerPoint</Application>
  <PresentationFormat>Widescreen</PresentationFormat>
  <Paragraphs>434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Century Gothic</vt:lpstr>
      <vt:lpstr>Consolas</vt:lpstr>
      <vt:lpstr>Segoe UI</vt:lpstr>
      <vt:lpstr>Segoe WP Black</vt:lpstr>
      <vt:lpstr>Times New Roman</vt:lpstr>
      <vt:lpstr>ДАВИД академия 2013</vt:lpstr>
      <vt:lpstr>Курс по програмиране на C#</vt:lpstr>
      <vt:lpstr>Съдържание 1/2</vt:lpstr>
      <vt:lpstr>Съдържание 2/2</vt:lpstr>
      <vt:lpstr>Компютърно програмиране</vt:lpstr>
      <vt:lpstr>Компютърно програмиране</vt:lpstr>
      <vt:lpstr>Компютърно програмиране</vt:lpstr>
      <vt:lpstr>Език за програмиране C#</vt:lpstr>
      <vt:lpstr>Среда за разработка Microsoft Visual Studio</vt:lpstr>
      <vt:lpstr>Програма „Hello, world!”</vt:lpstr>
      <vt:lpstr>Програма „Hello, world!”</vt:lpstr>
      <vt:lpstr>Програма „Hello, world!” - дисекция</vt:lpstr>
      <vt:lpstr>Програма „Hello, world!” - демо</vt:lpstr>
      <vt:lpstr>Програма „Click me!”</vt:lpstr>
      <vt:lpstr>Програма „Click me!” - демо</vt:lpstr>
      <vt:lpstr>Коментари</vt:lpstr>
      <vt:lpstr>Ключови думи</vt:lpstr>
      <vt:lpstr>Идентификатори</vt:lpstr>
      <vt:lpstr>Идентификатори</vt:lpstr>
      <vt:lpstr>Типове данни</vt:lpstr>
      <vt:lpstr>Типове данни</vt:lpstr>
      <vt:lpstr>Типове данни</vt:lpstr>
      <vt:lpstr>Типове данни</vt:lpstr>
      <vt:lpstr>Типове данни</vt:lpstr>
      <vt:lpstr>Литерали</vt:lpstr>
      <vt:lpstr>Литерали</vt:lpstr>
      <vt:lpstr>Литерали - демо</vt:lpstr>
      <vt:lpstr>Променливи</vt:lpstr>
      <vt:lpstr>Променливи</vt:lpstr>
      <vt:lpstr>Променливи - демо</vt:lpstr>
      <vt:lpstr>Константи</vt:lpstr>
      <vt:lpstr>Константи</vt:lpstr>
      <vt:lpstr>Константи - демо</vt:lpstr>
      <vt:lpstr>Стойностни и референтни типове данни</vt:lpstr>
      <vt:lpstr>Стойностни и референтни типове данни</vt:lpstr>
      <vt:lpstr>Стойностни и референтни типове данни</vt:lpstr>
      <vt:lpstr>Стойностни и референтни типове данни</vt:lpstr>
      <vt:lpstr>Стойностни и референтни типове данни</vt:lpstr>
      <vt:lpstr>Класове и обекти</vt:lpstr>
      <vt:lpstr>Оператори, изрази и съждения</vt:lpstr>
      <vt:lpstr>Оператори, изрази и съждения</vt:lpstr>
      <vt:lpstr>Оператори, изрази и съждения</vt:lpstr>
      <vt:lpstr>Оператори, изрази и съждения</vt:lpstr>
      <vt:lpstr>Оператори, изрази и съждения</vt:lpstr>
      <vt:lpstr>Оператори, изрази и съждения</vt:lpstr>
      <vt:lpstr>Оператори, изрази и съждения - демо</vt:lpstr>
      <vt:lpstr>Задачи за упражнение</vt:lpstr>
      <vt:lpstr>Задачи за упражнение</vt:lpstr>
      <vt:lpstr>Въпроси?</vt:lpstr>
      <vt:lpstr>Благодаря!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по програмиране на C#</dc:title>
  <dc:creator>Valery Dachev</dc:creator>
  <cp:lastModifiedBy>Valery Dachev</cp:lastModifiedBy>
  <cp:revision>94</cp:revision>
  <dcterms:created xsi:type="dcterms:W3CDTF">2013-11-06T11:50:41Z</dcterms:created>
  <dcterms:modified xsi:type="dcterms:W3CDTF">2014-05-07T15:08:29Z</dcterms:modified>
</cp:coreProperties>
</file>