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6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310" r:id="rId14"/>
    <p:sldId id="407" r:id="rId15"/>
    <p:sldId id="402" r:id="rId16"/>
    <p:sldId id="403" r:id="rId17"/>
    <p:sldId id="408" r:id="rId18"/>
    <p:sldId id="404" r:id="rId19"/>
    <p:sldId id="405" r:id="rId20"/>
    <p:sldId id="406" r:id="rId21"/>
    <p:sldId id="409" r:id="rId22"/>
    <p:sldId id="410" r:id="rId23"/>
    <p:sldId id="411" r:id="rId24"/>
    <p:sldId id="412" r:id="rId25"/>
    <p:sldId id="413" r:id="rId26"/>
    <p:sldId id="414" r:id="rId27"/>
    <p:sldId id="419" r:id="rId28"/>
    <p:sldId id="420" r:id="rId29"/>
    <p:sldId id="421" r:id="rId30"/>
    <p:sldId id="415" r:id="rId31"/>
    <p:sldId id="416" r:id="rId32"/>
    <p:sldId id="417" r:id="rId33"/>
    <p:sldId id="418" r:id="rId34"/>
    <p:sldId id="303" r:id="rId35"/>
    <p:sldId id="423" r:id="rId36"/>
    <p:sldId id="422" r:id="rId37"/>
    <p:sldId id="425" r:id="rId38"/>
    <p:sldId id="424" r:id="rId39"/>
    <p:sldId id="301" r:id="rId40"/>
    <p:sldId id="302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EA8"/>
    <a:srgbClr val="D69D85"/>
    <a:srgbClr val="569CD6"/>
    <a:srgbClr val="4EC9B0"/>
    <a:srgbClr val="608B4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91" y="405365"/>
            <a:ext cx="9365005" cy="7834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537" y="1341251"/>
            <a:ext cx="10657184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8769940" y="5221226"/>
            <a:ext cx="3570181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rtlCol="0" anchor="ctr"/>
          <a:lstStyle/>
          <a:p>
            <a:pPr algn="ctr"/>
            <a:endParaRPr lang="bg-BG" sz="1353"/>
          </a:p>
        </p:txBody>
      </p:sp>
      <p:sp>
        <p:nvSpPr>
          <p:cNvPr id="12" name="TextBox 11"/>
          <p:cNvSpPr txBox="1"/>
          <p:nvPr/>
        </p:nvSpPr>
        <p:spPr>
          <a:xfrm>
            <a:off x="9360363" y="5652574"/>
            <a:ext cx="2598880" cy="915940"/>
          </a:xfrm>
          <a:prstGeom prst="rect">
            <a:avLst/>
          </a:prstGeom>
          <a:noFill/>
        </p:spPr>
        <p:txBody>
          <a:bodyPr wrap="square" lIns="87984" tIns="43992" rIns="87984" bIns="43992" rtlCol="0">
            <a:spAutoFit/>
          </a:bodyPr>
          <a:lstStyle/>
          <a:p>
            <a:pPr algn="ctr"/>
            <a:r>
              <a:rPr lang="en-US" sz="5185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185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400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41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12192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2"/>
            <a:ext cx="12192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400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5999" y="6563404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accent1"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accent1"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17" y="6569331"/>
            <a:ext cx="2726483" cy="21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5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400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2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79999"/>
            <a:ext cx="6096000" cy="5400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1079998"/>
            <a:ext cx="6096001" cy="5400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822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23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skype:musasho?chat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sasho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www.facebook.com/adalemsk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програмиране на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</a:t>
            </a:r>
            <a:r>
              <a:rPr lang="en-US" dirty="0"/>
              <a:t>7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Обектно-ориентирано програмиране.</a:t>
            </a:r>
          </a:p>
          <a:p>
            <a:r>
              <a:rPr lang="ru-RU" sz="2800" dirty="0" smtClean="0"/>
              <a:t>Класове. Обекти</a:t>
            </a:r>
            <a:r>
              <a:rPr lang="ru-RU" sz="2800" dirty="0" smtClean="0"/>
              <a:t>. Структури. Полета</a:t>
            </a:r>
          </a:p>
        </p:txBody>
      </p:sp>
    </p:spTree>
    <p:extLst>
      <p:ext uri="{BB962C8B-B14F-4D97-AF65-F5344CB8AC3E}">
        <p14:creationId xmlns:p14="http://schemas.microsoft.com/office/powerpoint/2010/main" val="34151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Примери за обекти</a:t>
            </a:r>
          </a:p>
          <a:p>
            <a:pPr lvl="1"/>
            <a:r>
              <a:rPr lang="bg-BG" dirty="0" smtClean="0"/>
              <a:t>Конкретна бактерия по тялото ви</a:t>
            </a:r>
          </a:p>
          <a:p>
            <a:pPr lvl="1"/>
            <a:r>
              <a:rPr lang="bg-BG" dirty="0" smtClean="0"/>
              <a:t>Бай Иван</a:t>
            </a:r>
          </a:p>
          <a:p>
            <a:pPr lvl="1"/>
            <a:r>
              <a:rPr lang="bg-BG" dirty="0" smtClean="0"/>
              <a:t>Г-жа Савова</a:t>
            </a:r>
          </a:p>
          <a:p>
            <a:pPr lvl="1"/>
            <a:r>
              <a:rPr lang="bg-BG" dirty="0" smtClean="0"/>
              <a:t>Едно от кучетата на съседа</a:t>
            </a:r>
          </a:p>
          <a:p>
            <a:pPr lvl="1"/>
            <a:r>
              <a:rPr lang="bg-BG" dirty="0" smtClean="0"/>
              <a:t>Влак „Чайка“, пристигащ в 19:20 на гара Казанлък на 07.02.2014 г. (ако не броим закъсненията)</a:t>
            </a:r>
          </a:p>
          <a:p>
            <a:pPr lvl="1"/>
            <a:r>
              <a:rPr lang="bg-BG" dirty="0" smtClean="0"/>
              <a:t>Служебният автомобил на Валери</a:t>
            </a:r>
          </a:p>
          <a:p>
            <a:pPr lvl="1"/>
            <a:r>
              <a:rPr lang="bg-BG" dirty="0" smtClean="0"/>
              <a:t>Прозорецът на </a:t>
            </a:r>
            <a:r>
              <a:rPr lang="en-US" dirty="0" smtClean="0"/>
              <a:t>Visual Studio 2012, </a:t>
            </a:r>
            <a:r>
              <a:rPr lang="bg-BG" dirty="0" smtClean="0"/>
              <a:t>което сте отворили в момента</a:t>
            </a:r>
          </a:p>
          <a:p>
            <a:pPr lvl="1"/>
            <a:r>
              <a:rPr lang="bg-BG" dirty="0" smtClean="0"/>
              <a:t>Файлът, в който е съхранена тази презентация</a:t>
            </a:r>
          </a:p>
        </p:txBody>
      </p:sp>
    </p:spTree>
    <p:extLst>
      <p:ext uri="{BB962C8B-B14F-4D97-AF65-F5344CB8AC3E}">
        <p14:creationId xmlns:p14="http://schemas.microsoft.com/office/powerpoint/2010/main" val="224189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 обектите и техните класове улесняват създаването на програми?</a:t>
            </a:r>
            <a:endParaRPr lang="ru-RU" dirty="0" smtClean="0"/>
          </a:p>
          <a:p>
            <a:pPr lvl="1"/>
            <a:r>
              <a:rPr lang="bg-BG" dirty="0" smtClean="0"/>
              <a:t>Класовете описват сходни характеристики и поведение</a:t>
            </a:r>
          </a:p>
          <a:p>
            <a:pPr lvl="1"/>
            <a:r>
              <a:rPr lang="bg-BG" dirty="0" smtClean="0"/>
              <a:t>На базата на тях, програмистът може да опише алгоритми, които не зависят от конкретни стойности на характеристиките</a:t>
            </a:r>
          </a:p>
          <a:p>
            <a:pPr lvl="1"/>
            <a:r>
              <a:rPr lang="bg-BG" dirty="0" smtClean="0"/>
              <a:t>Съответните алгоритми могат да бъдат приложени върху произволни инстанции на класовете</a:t>
            </a:r>
          </a:p>
          <a:p>
            <a:pPr lvl="1"/>
            <a:r>
              <a:rPr lang="bg-BG" dirty="0" smtClean="0"/>
              <a:t>Нещо повече: сами по себе си алгортимите стават част от поведението на тези или други класове</a:t>
            </a:r>
          </a:p>
          <a:p>
            <a:pPr lvl="1"/>
            <a:r>
              <a:rPr lang="bg-BG" dirty="0" smtClean="0"/>
              <a:t>Могат да се създадат системи с изключително висока сложност, които са разделени на малки относително независими модули</a:t>
            </a:r>
          </a:p>
        </p:txBody>
      </p:sp>
    </p:spTree>
    <p:extLst>
      <p:ext uri="{BB962C8B-B14F-4D97-AF65-F5344CB8AC3E}">
        <p14:creationId xmlns:p14="http://schemas.microsoft.com/office/powerpoint/2010/main" val="258821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Класове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Класове в </a:t>
            </a:r>
            <a:r>
              <a:rPr lang="en-US" dirty="0" smtClean="0"/>
              <a:t>C#</a:t>
            </a:r>
            <a:endParaRPr lang="bg-BG" dirty="0" smtClean="0"/>
          </a:p>
          <a:p>
            <a:pPr lvl="1"/>
            <a:r>
              <a:rPr lang="bg-BG" dirty="0" smtClean="0"/>
              <a:t>Референтни типове данни</a:t>
            </a:r>
          </a:p>
          <a:p>
            <a:pPr lvl="1"/>
            <a:r>
              <a:rPr lang="bg-BG" dirty="0" smtClean="0"/>
              <a:t>Както всички типове данни, имат уникално наименование в рамките на съответното пространство от имена</a:t>
            </a:r>
          </a:p>
          <a:p>
            <a:pPr lvl="1"/>
            <a:r>
              <a:rPr lang="bg-BG" dirty="0" smtClean="0"/>
              <a:t>Декларират се всички членове класа</a:t>
            </a:r>
          </a:p>
          <a:p>
            <a:pPr lvl="1"/>
            <a:r>
              <a:rPr lang="bg-BG" dirty="0" smtClean="0"/>
              <a:t>Желателно е (но не е задължително) декларацията на всеки клас да бъде в отделен файл със същото име</a:t>
            </a:r>
          </a:p>
          <a:p>
            <a:pPr lvl="1"/>
            <a:r>
              <a:rPr lang="bg-BG" dirty="0" smtClean="0"/>
              <a:t>Възможно е декларацията на клас да бъде разделена в няколко файла</a:t>
            </a:r>
          </a:p>
          <a:p>
            <a:pPr lvl="1"/>
            <a:r>
              <a:rPr lang="bg-BG" dirty="0" smtClean="0"/>
              <a:t>Класовете могат да наследяват други класове (наследяването ще разгледаме подробно в друг урок)</a:t>
            </a:r>
          </a:p>
        </p:txBody>
      </p:sp>
    </p:spTree>
    <p:extLst>
      <p:ext uri="{BB962C8B-B14F-4D97-AF65-F5344CB8AC3E}">
        <p14:creationId xmlns:p14="http://schemas.microsoft.com/office/powerpoint/2010/main" val="11087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Класове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569CD6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Program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</a:t>
            </a:r>
            <a:r>
              <a:rPr lang="bg-BG" dirty="0">
                <a:solidFill>
                  <a:srgbClr val="608B4E"/>
                </a:solidFill>
              </a:rPr>
              <a:t>Декларации 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bg-BG" dirty="0"/>
          </a:p>
          <a:p>
            <a:r>
              <a:rPr lang="en-US" dirty="0" smtClean="0">
                <a:solidFill>
                  <a:srgbClr val="569CD6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4EC9B0"/>
                </a:solidFill>
              </a:rPr>
              <a:t>Car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</a:t>
            </a:r>
            <a:r>
              <a:rPr lang="bg-BG" dirty="0">
                <a:solidFill>
                  <a:srgbClr val="608B4E"/>
                </a:solidFill>
              </a:rPr>
              <a:t>Декларации 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bg-BG" dirty="0"/>
          </a:p>
          <a:p>
            <a:r>
              <a:rPr lang="bg-BG" dirty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Частична декларация на клас</a:t>
            </a:r>
            <a:r>
              <a:rPr lang="bg-BG" dirty="0" smtClean="0">
                <a:solidFill>
                  <a:srgbClr val="569CD6"/>
                </a:solidFill>
              </a:rPr>
              <a:t/>
            </a:r>
            <a:br>
              <a:rPr lang="bg-BG" dirty="0" smtClean="0">
                <a:solidFill>
                  <a:srgbClr val="569CD6"/>
                </a:solidFill>
              </a:rPr>
            </a:br>
            <a:r>
              <a:rPr lang="en-US" dirty="0" smtClean="0">
                <a:solidFill>
                  <a:srgbClr val="569CD6"/>
                </a:solidFill>
              </a:rPr>
              <a:t>partial</a:t>
            </a:r>
            <a:r>
              <a:rPr lang="en-US" dirty="0" smtClean="0"/>
              <a:t> </a:t>
            </a:r>
            <a:r>
              <a:rPr lang="en-US" dirty="0">
                <a:solidFill>
                  <a:srgbClr val="569CD6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4EC9B0"/>
                </a:solidFill>
              </a:rPr>
              <a:t>CivilServant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</a:t>
            </a:r>
            <a:r>
              <a:rPr lang="bg-BG" dirty="0">
                <a:solidFill>
                  <a:srgbClr val="608B4E"/>
                </a:solidFill>
              </a:rPr>
              <a:t>Декларации 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клас</a:t>
            </a:r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dirty="0" smtClean="0"/>
              <a:t>class</a:t>
            </a:r>
            <a:endParaRPr lang="bg-BG" sz="2000" dirty="0" smtClean="0"/>
          </a:p>
          <a:p>
            <a:pPr lvl="1"/>
            <a:r>
              <a:rPr lang="bg-BG" sz="2000" dirty="0" smtClean="0"/>
              <a:t>Наименование на класа</a:t>
            </a:r>
          </a:p>
          <a:p>
            <a:pPr lvl="1"/>
            <a:r>
              <a:rPr lang="bg-BG" sz="2000" dirty="0" smtClean="0"/>
              <a:t>Блок с декларации на членове</a:t>
            </a:r>
          </a:p>
          <a:p>
            <a:pPr lvl="1"/>
            <a:r>
              <a:rPr lang="bg-BG" sz="2000" dirty="0" smtClean="0"/>
              <a:t>Декларациите на членове ще разгледаме по-късно</a:t>
            </a:r>
            <a:endParaRPr lang="en-US" sz="2000" dirty="0" smtClean="0"/>
          </a:p>
          <a:p>
            <a:pPr lvl="1"/>
            <a:r>
              <a:rPr lang="bg-BG" sz="2000" dirty="0" smtClean="0"/>
              <a:t>Може декларацията да се предхожда от ключовата </a:t>
            </a:r>
            <a:r>
              <a:rPr lang="en-US" sz="2000" dirty="0" smtClean="0"/>
              <a:t>partial</a:t>
            </a:r>
            <a:r>
              <a:rPr lang="bg-BG" sz="2000" dirty="0" smtClean="0"/>
              <a:t>, за да се раздели в няколко файла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8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Класове в </a:t>
            </a:r>
            <a:r>
              <a:rPr lang="en-US" dirty="0" smtClean="0"/>
              <a:t>C#</a:t>
            </a:r>
            <a:r>
              <a:rPr lang="bg-BG" dirty="0" smtClean="0"/>
              <a:t>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Обекти в </a:t>
            </a:r>
            <a:r>
              <a:rPr lang="en-US" dirty="0" smtClean="0"/>
              <a:t>C#</a:t>
            </a:r>
            <a:endParaRPr lang="bg-BG" dirty="0" smtClean="0"/>
          </a:p>
          <a:p>
            <a:pPr lvl="1"/>
            <a:r>
              <a:rPr lang="bg-BG" dirty="0" smtClean="0"/>
              <a:t>Декларираме променливи от тип данни някакъв клас, както го правим за всички други типове данни</a:t>
            </a:r>
          </a:p>
          <a:p>
            <a:pPr lvl="1"/>
            <a:r>
              <a:rPr lang="bg-BG" dirty="0" smtClean="0"/>
              <a:t>За да се създаде (инстанцира, конструира) обект (инстанция, екземпляр) на клас, се използва операторът </a:t>
            </a:r>
            <a:r>
              <a:rPr lang="en-US" dirty="0" smtClean="0"/>
              <a:t>new</a:t>
            </a:r>
            <a:endParaRPr lang="bg-BG" dirty="0"/>
          </a:p>
          <a:p>
            <a:pPr lvl="1"/>
            <a:r>
              <a:rPr lang="bg-BG" dirty="0" smtClean="0"/>
              <a:t>При създаването на обекта се заделя необходимото количество памет в </a:t>
            </a:r>
            <a:r>
              <a:rPr lang="en-US" dirty="0" smtClean="0"/>
              <a:t>heap</a:t>
            </a:r>
            <a:r>
              <a:rPr lang="bg-BG" dirty="0" smtClean="0"/>
              <a:t> и с него се свързва референция, която се записва в съответната променлива</a:t>
            </a:r>
          </a:p>
          <a:p>
            <a:pPr lvl="1"/>
            <a:r>
              <a:rPr lang="bg-BG" dirty="0" smtClean="0"/>
              <a:t>Може няколко променливи да реферират един и същи обект в паметта</a:t>
            </a:r>
          </a:p>
          <a:p>
            <a:pPr lvl="1"/>
            <a:r>
              <a:rPr lang="bg-BG" dirty="0" smtClean="0"/>
              <a:t>При създаването на обекта, данните му могат да бъдат инициализирани по начин, описан в специален член на класа – конструктор (ще ги разгледаме следващия път)</a:t>
            </a:r>
          </a:p>
        </p:txBody>
      </p:sp>
    </p:spTree>
    <p:extLst>
      <p:ext uri="{BB962C8B-B14F-4D97-AF65-F5344CB8AC3E}">
        <p14:creationId xmlns:p14="http://schemas.microsoft.com/office/powerpoint/2010/main" val="144249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>
                <a:solidFill>
                  <a:srgbClr val="608B4E"/>
                </a:solidFill>
              </a:rPr>
              <a:t>// Деклариране на променлива за </a:t>
            </a:r>
            <a:r>
              <a:rPr lang="ru-RU" dirty="0" smtClean="0">
                <a:solidFill>
                  <a:srgbClr val="608B4E"/>
                </a:solidFill>
              </a:rPr>
              <a:t>обект</a:t>
            </a:r>
            <a:br>
              <a:rPr lang="ru-RU" dirty="0" smtClean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4EC9B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raceCar</a:t>
            </a:r>
            <a:r>
              <a:rPr lang="en-US" dirty="0" smtClean="0"/>
              <a:t>;</a:t>
            </a:r>
          </a:p>
          <a:p>
            <a:r>
              <a:rPr lang="bg-BG" dirty="0" smtClean="0">
                <a:solidFill>
                  <a:srgbClr val="608B4E"/>
                </a:solidFill>
              </a:rPr>
              <a:t>// Инстанциране на обект</a:t>
            </a:r>
            <a:br>
              <a:rPr lang="bg-BG" dirty="0" smtClean="0">
                <a:solidFill>
                  <a:srgbClr val="608B4E"/>
                </a:solidFill>
              </a:rPr>
            </a:br>
            <a:r>
              <a:rPr lang="en-US" dirty="0" err="1" smtClean="0"/>
              <a:t>raceCar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4EC9B0"/>
                </a:solidFill>
              </a:rPr>
              <a:t>Car</a:t>
            </a:r>
            <a:r>
              <a:rPr lang="en-US" dirty="0"/>
              <a:t>();</a:t>
            </a:r>
          </a:p>
          <a:p>
            <a:r>
              <a:rPr lang="ru-RU" dirty="0">
                <a:solidFill>
                  <a:srgbClr val="608B4E"/>
                </a:solidFill>
              </a:rPr>
              <a:t>// Декларация на </a:t>
            </a:r>
            <a:r>
              <a:rPr lang="ru-RU" dirty="0" smtClean="0">
                <a:solidFill>
                  <a:srgbClr val="608B4E"/>
                </a:solidFill>
              </a:rPr>
              <a:t>променлива</a:t>
            </a:r>
            <a:br>
              <a:rPr lang="ru-RU" dirty="0" smtClean="0">
                <a:solidFill>
                  <a:srgbClr val="608B4E"/>
                </a:solidFill>
              </a:rPr>
            </a:br>
            <a:r>
              <a:rPr lang="ru-RU" dirty="0" smtClean="0">
                <a:solidFill>
                  <a:srgbClr val="608B4E"/>
                </a:solidFill>
              </a:rPr>
              <a:t>// с инициализация</a:t>
            </a:r>
            <a:br>
              <a:rPr lang="ru-RU" dirty="0" smtClean="0">
                <a:solidFill>
                  <a:srgbClr val="608B4E"/>
                </a:solidFill>
              </a:rPr>
            </a:br>
            <a:r>
              <a:rPr lang="en-US" dirty="0" err="1" smtClean="0">
                <a:solidFill>
                  <a:srgbClr val="4EC9B0"/>
                </a:solidFill>
              </a:rPr>
              <a:t>CivilServant</a:t>
            </a:r>
            <a:r>
              <a:rPr lang="en-US" dirty="0" smtClean="0"/>
              <a:t> </a:t>
            </a:r>
            <a:r>
              <a:rPr lang="en-US" dirty="0"/>
              <a:t>cashier 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4EC9B0"/>
                </a:solidFill>
              </a:rPr>
              <a:t>CivilServant</a:t>
            </a:r>
            <a:r>
              <a:rPr lang="en-US" dirty="0"/>
              <a:t>();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променлива, която ще съдържа обект</a:t>
            </a:r>
          </a:p>
          <a:p>
            <a:pPr lvl="1"/>
            <a:r>
              <a:rPr lang="bg-BG" sz="2000" dirty="0" smtClean="0"/>
              <a:t>Тип данни (наименование на класа)</a:t>
            </a:r>
          </a:p>
          <a:p>
            <a:pPr lvl="1"/>
            <a:r>
              <a:rPr lang="bg-BG" sz="2000" dirty="0" smtClean="0"/>
              <a:t>Име на променлива;</a:t>
            </a:r>
          </a:p>
          <a:p>
            <a:r>
              <a:rPr lang="bg-BG" sz="2400" dirty="0" smtClean="0"/>
              <a:t>Инстанциране на обект</a:t>
            </a:r>
          </a:p>
          <a:p>
            <a:pPr lvl="1"/>
            <a:r>
              <a:rPr lang="bg-BG" sz="2000" dirty="0" smtClean="0"/>
              <a:t>Оператор </a:t>
            </a:r>
            <a:r>
              <a:rPr lang="en-US" sz="2000" dirty="0" smtClean="0"/>
              <a:t>new</a:t>
            </a:r>
          </a:p>
          <a:p>
            <a:pPr lvl="1"/>
            <a:r>
              <a:rPr lang="bg-BG" sz="2000" dirty="0" smtClean="0"/>
              <a:t>Наименование на класа</a:t>
            </a:r>
          </a:p>
          <a:p>
            <a:pPr lvl="1"/>
            <a:r>
              <a:rPr lang="bg-BG" sz="2000" dirty="0" smtClean="0"/>
              <a:t>Списък от аргументи в кръгли скоби (за момента – празен)</a:t>
            </a:r>
          </a:p>
          <a:p>
            <a:r>
              <a:rPr lang="bg-BG" sz="2400" dirty="0" smtClean="0"/>
              <a:t>Новоинстанциран обект може да бъде включен директно в израз или подаден като аргумент на функция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 в </a:t>
            </a:r>
            <a:r>
              <a:rPr lang="en-US" dirty="0" smtClean="0"/>
              <a:t>C#</a:t>
            </a:r>
            <a:r>
              <a:rPr lang="bg-BG" dirty="0" smtClean="0"/>
              <a:t>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Какво е </a:t>
            </a:r>
            <a:r>
              <a:rPr lang="ru-RU" dirty="0" smtClean="0"/>
              <a:t>„структура“ в </a:t>
            </a:r>
            <a:r>
              <a:rPr lang="en-US" dirty="0" smtClean="0"/>
              <a:t>C#</a:t>
            </a:r>
            <a:r>
              <a:rPr lang="ru-RU" dirty="0" smtClean="0"/>
              <a:t>?</a:t>
            </a:r>
            <a:endParaRPr lang="ru-RU" dirty="0"/>
          </a:p>
          <a:p>
            <a:pPr lvl="1"/>
            <a:r>
              <a:rPr lang="bg-BG" dirty="0" smtClean="0"/>
              <a:t>Нереферентен тип данни</a:t>
            </a:r>
          </a:p>
          <a:p>
            <a:pPr lvl="1"/>
            <a:r>
              <a:rPr lang="bg-BG" dirty="0" smtClean="0"/>
              <a:t>Подобно на класовете, декларира членове (характеристики и поведение)</a:t>
            </a:r>
          </a:p>
          <a:p>
            <a:pPr lvl="1"/>
            <a:r>
              <a:rPr lang="bg-BG" dirty="0" smtClean="0"/>
              <a:t>Не позволява наследяване (базовият тип на всички структурни типове винаги е </a:t>
            </a:r>
            <a:r>
              <a:rPr lang="en-US" dirty="0" err="1" smtClean="0"/>
              <a:t>System.ValueType</a:t>
            </a:r>
            <a:r>
              <a:rPr lang="en-US" dirty="0" smtClean="0"/>
              <a:t>)</a:t>
            </a:r>
            <a:endParaRPr lang="bg-BG" dirty="0" smtClean="0"/>
          </a:p>
          <a:p>
            <a:pPr lvl="1"/>
            <a:r>
              <a:rPr lang="bg-BG" dirty="0" smtClean="0"/>
              <a:t>Понятието се използва и за стойностите от структурен тип</a:t>
            </a:r>
          </a:p>
          <a:p>
            <a:pPr lvl="1"/>
            <a:r>
              <a:rPr lang="bg-BG" dirty="0" smtClean="0"/>
              <a:t>Както всички нереферентни типове, сравнението за равенство между две структури по подразбиране се свежда до сравнение за равенство по всички техни характеристики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436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569CD6"/>
                </a:solidFill>
              </a:rPr>
              <a:t>struct</a:t>
            </a:r>
            <a:r>
              <a:rPr lang="en-US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Book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Декларации </a:t>
            </a:r>
            <a:r>
              <a:rPr lang="bg-BG" dirty="0">
                <a:solidFill>
                  <a:srgbClr val="608B4E"/>
                </a:solidFill>
              </a:rPr>
              <a:t>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bg-BG" dirty="0"/>
          </a:p>
          <a:p>
            <a:r>
              <a:rPr lang="en-US" dirty="0" err="1">
                <a:solidFill>
                  <a:srgbClr val="569CD6"/>
                </a:solidFill>
              </a:rPr>
              <a:t>struct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4EC9B0"/>
                </a:solidFill>
              </a:rPr>
              <a:t>MailAttachmentInfo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Декларации </a:t>
            </a:r>
            <a:r>
              <a:rPr lang="bg-BG" dirty="0">
                <a:solidFill>
                  <a:srgbClr val="608B4E"/>
                </a:solidFill>
              </a:rPr>
              <a:t>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bg-BG" dirty="0"/>
          </a:p>
          <a:p>
            <a:r>
              <a:rPr lang="en-US" dirty="0" err="1">
                <a:solidFill>
                  <a:srgbClr val="569CD6"/>
                </a:solidFill>
              </a:rPr>
              <a:t>struct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4EC9B0"/>
                </a:solidFill>
              </a:rPr>
              <a:t>GameTile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Декларации </a:t>
            </a:r>
            <a:r>
              <a:rPr lang="bg-BG" dirty="0">
                <a:solidFill>
                  <a:srgbClr val="608B4E"/>
                </a:solidFill>
              </a:rPr>
              <a:t>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структурен тип данни</a:t>
            </a:r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dirty="0" err="1" smtClean="0"/>
              <a:t>struct</a:t>
            </a:r>
            <a:endParaRPr lang="bg-BG" sz="2000" dirty="0" smtClean="0"/>
          </a:p>
          <a:p>
            <a:pPr lvl="1"/>
            <a:r>
              <a:rPr lang="bg-BG" sz="2000" dirty="0" smtClean="0"/>
              <a:t>Наименование на структурния тип</a:t>
            </a:r>
          </a:p>
          <a:p>
            <a:pPr lvl="1"/>
            <a:r>
              <a:rPr lang="bg-BG" sz="2000" dirty="0" smtClean="0"/>
              <a:t>Блок с декларации на членове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304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Обектно-ориентирано програмиране</a:t>
            </a:r>
          </a:p>
          <a:p>
            <a:r>
              <a:rPr lang="bg-BG" sz="2800" dirty="0" smtClean="0"/>
              <a:t>Класове</a:t>
            </a:r>
          </a:p>
          <a:p>
            <a:r>
              <a:rPr lang="bg-BG" dirty="0" smtClean="0"/>
              <a:t>Обекти</a:t>
            </a:r>
          </a:p>
          <a:p>
            <a:r>
              <a:rPr lang="bg-BG" sz="2800" dirty="0" smtClean="0"/>
              <a:t>Класове в </a:t>
            </a:r>
            <a:r>
              <a:rPr lang="en-US" sz="2800" dirty="0" smtClean="0"/>
              <a:t>C#</a:t>
            </a:r>
          </a:p>
          <a:p>
            <a:r>
              <a:rPr lang="bg-BG" dirty="0"/>
              <a:t>О</a:t>
            </a:r>
            <a:r>
              <a:rPr lang="bg-BG" sz="2800" dirty="0" smtClean="0"/>
              <a:t>бекти в </a:t>
            </a:r>
            <a:r>
              <a:rPr lang="en-US" sz="2800" dirty="0" smtClean="0"/>
              <a:t>C#</a:t>
            </a:r>
            <a:endParaRPr lang="bg-BG" sz="2800" dirty="0" smtClean="0"/>
          </a:p>
          <a:p>
            <a:r>
              <a:rPr lang="bg-BG" dirty="0" smtClean="0"/>
              <a:t>Структури в </a:t>
            </a:r>
            <a:r>
              <a:rPr lang="en-US" dirty="0" smtClean="0"/>
              <a:t>C#</a:t>
            </a:r>
            <a:endParaRPr lang="bg-BG" dirty="0" smtClean="0"/>
          </a:p>
          <a:p>
            <a:r>
              <a:rPr lang="bg-BG" sz="2800" dirty="0" smtClean="0"/>
              <a:t>Полета</a:t>
            </a:r>
          </a:p>
        </p:txBody>
      </p:sp>
    </p:spTree>
    <p:extLst>
      <p:ext uri="{BB962C8B-B14F-4D97-AF65-F5344CB8AC3E}">
        <p14:creationId xmlns:p14="http://schemas.microsoft.com/office/powerpoint/2010/main" val="5491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 в </a:t>
            </a:r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>
                <a:solidFill>
                  <a:srgbClr val="608B4E"/>
                </a:solidFill>
              </a:rPr>
              <a:t>// Деклариране на променлива </a:t>
            </a:r>
            <a:r>
              <a:rPr lang="ru-RU" dirty="0" smtClean="0">
                <a:solidFill>
                  <a:srgbClr val="608B4E"/>
                </a:solidFill>
              </a:rPr>
              <a:t>от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608B4E"/>
                </a:solidFill>
              </a:rPr>
              <a:t>//</a:t>
            </a:r>
            <a:r>
              <a:rPr lang="ru-RU" dirty="0" smtClean="0">
                <a:solidFill>
                  <a:srgbClr val="608B4E"/>
                </a:solidFill>
              </a:rPr>
              <a:t> </a:t>
            </a:r>
            <a:r>
              <a:rPr lang="ru-RU" dirty="0">
                <a:solidFill>
                  <a:srgbClr val="608B4E"/>
                </a:solidFill>
              </a:rPr>
              <a:t>структурен </a:t>
            </a:r>
            <a:r>
              <a:rPr lang="ru-RU" dirty="0" smtClean="0">
                <a:solidFill>
                  <a:srgbClr val="608B4E"/>
                </a:solidFill>
              </a:rPr>
              <a:t>тип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err="1" smtClean="0">
                <a:solidFill>
                  <a:srgbClr val="4EC9B0"/>
                </a:solidFill>
              </a:rPr>
              <a:t>GameTile</a:t>
            </a:r>
            <a:r>
              <a:rPr lang="en-US" dirty="0" smtClean="0"/>
              <a:t> </a:t>
            </a:r>
            <a:r>
              <a:rPr lang="en-US" dirty="0"/>
              <a:t>tile;</a:t>
            </a:r>
          </a:p>
          <a:p>
            <a:r>
              <a:rPr lang="ru-RU" dirty="0">
                <a:solidFill>
                  <a:srgbClr val="608B4E"/>
                </a:solidFill>
              </a:rPr>
              <a:t>// Използване на променливата </a:t>
            </a:r>
            <a:r>
              <a:rPr lang="ru-RU" dirty="0" smtClean="0">
                <a:solidFill>
                  <a:srgbClr val="608B4E"/>
                </a:solidFill>
              </a:rPr>
              <a:t>веднага</a:t>
            </a:r>
            <a:r>
              <a:rPr lang="en-US" dirty="0">
                <a:solidFill>
                  <a:srgbClr val="608B4E"/>
                </a:solidFill>
              </a:rPr>
              <a:t/>
            </a:r>
            <a:br>
              <a:rPr lang="en-US" dirty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608B4E"/>
                </a:solidFill>
              </a:rPr>
              <a:t>//</a:t>
            </a:r>
            <a:r>
              <a:rPr lang="ru-RU" dirty="0" smtClean="0">
                <a:solidFill>
                  <a:srgbClr val="608B4E"/>
                </a:solidFill>
              </a:rPr>
              <a:t> </a:t>
            </a:r>
            <a:r>
              <a:rPr lang="ru-RU" dirty="0">
                <a:solidFill>
                  <a:srgbClr val="608B4E"/>
                </a:solidFill>
              </a:rPr>
              <a:t>след декларирането </a:t>
            </a:r>
            <a:r>
              <a:rPr lang="ru-RU" dirty="0" smtClean="0">
                <a:solidFill>
                  <a:srgbClr val="608B4E"/>
                </a:solidFill>
              </a:rPr>
              <a:t>ѝ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err="1" smtClean="0">
                <a:solidFill>
                  <a:srgbClr val="4EC9B0"/>
                </a:solidFill>
              </a:rPr>
              <a:t>GameTile</a:t>
            </a:r>
            <a:r>
              <a:rPr lang="en-US" dirty="0" smtClean="0"/>
              <a:t> </a:t>
            </a:r>
            <a:r>
              <a:rPr lang="en-US" dirty="0" err="1"/>
              <a:t>otherTile</a:t>
            </a:r>
            <a:r>
              <a:rPr lang="en-US" dirty="0"/>
              <a:t> = tile;</a:t>
            </a:r>
          </a:p>
          <a:p>
            <a:r>
              <a:rPr lang="bg-BG" dirty="0">
                <a:solidFill>
                  <a:srgbClr val="608B4E"/>
                </a:solidFill>
              </a:rPr>
              <a:t>// Присвояване на "празна" </a:t>
            </a:r>
            <a:r>
              <a:rPr lang="bg-BG" dirty="0" smtClean="0">
                <a:solidFill>
                  <a:srgbClr val="608B4E"/>
                </a:solidFill>
              </a:rPr>
              <a:t>структура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err="1" smtClean="0"/>
              <a:t>otherTile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4EC9B0"/>
                </a:solidFill>
              </a:rPr>
              <a:t>GameTile</a:t>
            </a:r>
            <a:r>
              <a:rPr lang="en-US" dirty="0"/>
              <a:t>();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Променливи от структурен тип</a:t>
            </a:r>
          </a:p>
          <a:p>
            <a:pPr lvl="1"/>
            <a:r>
              <a:rPr lang="bg-BG" sz="2000" dirty="0" smtClean="0"/>
              <a:t>Не е необходимо да се инициализират преди стойностите им да бъдат достъпени: памет за тях се заделя при самото им деклариране и на всяка от характеристиките им се присвоява стойност по подразбиране</a:t>
            </a:r>
          </a:p>
          <a:p>
            <a:pPr lvl="1"/>
            <a:r>
              <a:rPr lang="bg-BG" sz="2000" dirty="0" smtClean="0"/>
              <a:t>При присвояване на стойност на променлива от структурен тип, стойностите на всяка от характеристиките на присвояваната структурна стойност се копират в паметта, заделена за променливата</a:t>
            </a:r>
          </a:p>
          <a:p>
            <a:pPr lvl="1"/>
            <a:r>
              <a:rPr lang="bg-BG" sz="2000" dirty="0" smtClean="0"/>
              <a:t>Все пак може да се използва операторът </a:t>
            </a:r>
            <a:r>
              <a:rPr lang="en-US" sz="2000" dirty="0" smtClean="0"/>
              <a:t>new</a:t>
            </a:r>
            <a:r>
              <a:rPr lang="bg-BG" sz="2000" dirty="0" smtClean="0"/>
              <a:t>, за да се присвои на променлива „свежа“ стойност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65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 в </a:t>
            </a:r>
            <a:r>
              <a:rPr lang="en-US" dirty="0" smtClean="0"/>
              <a:t>C#</a:t>
            </a:r>
            <a:r>
              <a:rPr lang="bg-BG" dirty="0" smtClean="0"/>
              <a:t>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Какво е </a:t>
            </a:r>
            <a:r>
              <a:rPr lang="ru-RU" dirty="0" smtClean="0"/>
              <a:t>„поле“?</a:t>
            </a:r>
            <a:endParaRPr lang="ru-RU" dirty="0"/>
          </a:p>
          <a:p>
            <a:pPr lvl="1"/>
            <a:r>
              <a:rPr lang="bg-BG" dirty="0" smtClean="0"/>
              <a:t>Член на клас</a:t>
            </a:r>
          </a:p>
          <a:p>
            <a:pPr lvl="1"/>
            <a:r>
              <a:rPr lang="bg-BG" dirty="0" smtClean="0"/>
              <a:t>Нарича се още член-данна</a:t>
            </a:r>
          </a:p>
          <a:p>
            <a:pPr lvl="1"/>
            <a:r>
              <a:rPr lang="bg-BG" dirty="0" smtClean="0"/>
              <a:t>Съхранява конкретна характеристика на обект от съответния клас</a:t>
            </a:r>
          </a:p>
          <a:p>
            <a:pPr lvl="1"/>
            <a:r>
              <a:rPr lang="bg-BG" dirty="0" smtClean="0"/>
              <a:t>Може да се разглежда като локална променлива за обекта</a:t>
            </a:r>
          </a:p>
          <a:p>
            <a:pPr lvl="1"/>
            <a:r>
              <a:rPr lang="bg-BG" dirty="0" smtClean="0"/>
              <a:t>Декларира се в класа</a:t>
            </a:r>
          </a:p>
          <a:p>
            <a:pPr lvl="1"/>
            <a:r>
              <a:rPr lang="bg-BG" dirty="0" smtClean="0"/>
              <a:t>Всеки екземпляр на класа съдържа конкретна стойност в съответното поле</a:t>
            </a:r>
          </a:p>
          <a:p>
            <a:pPr lvl="1"/>
            <a:r>
              <a:rPr lang="bg-BG" dirty="0" smtClean="0"/>
              <a:t>Всички данни на обект се съхраняват в полета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8073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Примери за полета</a:t>
            </a:r>
            <a:endParaRPr lang="ru-RU" dirty="0"/>
          </a:p>
          <a:p>
            <a:pPr lvl="1"/>
            <a:r>
              <a:rPr lang="bg-BG" dirty="0" smtClean="0"/>
              <a:t>Латинско наименование на биологичен вид (за клас „жив организъм“)</a:t>
            </a:r>
          </a:p>
          <a:p>
            <a:pPr lvl="1"/>
            <a:r>
              <a:rPr lang="ru-RU" dirty="0" smtClean="0"/>
              <a:t>Собствено и фамилно имена (за клас </a:t>
            </a:r>
            <a:r>
              <a:rPr lang="bg-BG" dirty="0" smtClean="0"/>
              <a:t>„човек“)</a:t>
            </a:r>
          </a:p>
          <a:p>
            <a:pPr lvl="1"/>
            <a:r>
              <a:rPr lang="bg-BG" dirty="0" smtClean="0"/>
              <a:t>Трудов стаж и преподаван предмет (за клас „учител“)</a:t>
            </a:r>
          </a:p>
          <a:p>
            <a:pPr lvl="1"/>
            <a:r>
              <a:rPr lang="ru-RU" dirty="0" smtClean="0"/>
              <a:t>Порода и възраст (за клас </a:t>
            </a:r>
            <a:r>
              <a:rPr lang="bg-BG" dirty="0" smtClean="0"/>
              <a:t>„куче“)</a:t>
            </a:r>
          </a:p>
          <a:p>
            <a:pPr lvl="1"/>
            <a:r>
              <a:rPr lang="bg-BG" dirty="0" smtClean="0"/>
              <a:t>Пътнически и товарен капацитет (за клас „превозно средство“)</a:t>
            </a:r>
          </a:p>
          <a:p>
            <a:pPr lvl="1"/>
            <a:r>
              <a:rPr lang="bg-BG" dirty="0" smtClean="0"/>
              <a:t>Текуща, номинална и максимална скорост (за клас „автомобил“)</a:t>
            </a:r>
          </a:p>
          <a:p>
            <a:pPr lvl="1"/>
            <a:r>
              <a:rPr lang="bg-BG" dirty="0" smtClean="0"/>
              <a:t>Заглавие, размери и позиция (за клас „прозорец на приложение с графичен потребителски интерфейс“)</a:t>
            </a:r>
          </a:p>
          <a:p>
            <a:pPr lvl="1"/>
            <a:r>
              <a:rPr lang="bg-BG" dirty="0" smtClean="0"/>
              <a:t>Дати на създаване, последна модификация и последен достъп (за клас „файл“)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5284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Деклариране на полета в </a:t>
            </a:r>
            <a:r>
              <a:rPr lang="en-US" dirty="0" smtClean="0"/>
              <a:t>C#</a:t>
            </a:r>
            <a:endParaRPr lang="ru-RU" dirty="0"/>
          </a:p>
          <a:p>
            <a:pPr lvl="1"/>
            <a:r>
              <a:rPr lang="bg-BG" dirty="0" smtClean="0"/>
              <a:t>Полетата в </a:t>
            </a:r>
            <a:r>
              <a:rPr lang="en-US" dirty="0" smtClean="0"/>
              <a:t>C#</a:t>
            </a:r>
            <a:r>
              <a:rPr lang="bg-BG" dirty="0" smtClean="0"/>
              <a:t> се декларират в рамките на декларацията на класа</a:t>
            </a:r>
          </a:p>
          <a:p>
            <a:pPr lvl="1"/>
            <a:r>
              <a:rPr lang="bg-BG" dirty="0" smtClean="0"/>
              <a:t>Всяко поле има следните характеристики:</a:t>
            </a:r>
          </a:p>
          <a:p>
            <a:pPr lvl="2"/>
            <a:r>
              <a:rPr lang="bg-BG" dirty="0" smtClean="0"/>
              <a:t>Тип на данните</a:t>
            </a:r>
          </a:p>
          <a:p>
            <a:pPr lvl="2"/>
            <a:r>
              <a:rPr lang="bg-BG" dirty="0" smtClean="0"/>
              <a:t>Наименование (уникално измежду всички членове на класа)</a:t>
            </a:r>
          </a:p>
          <a:p>
            <a:pPr lvl="2"/>
            <a:r>
              <a:rPr lang="bg-BG" dirty="0" smtClean="0"/>
              <a:t>Видимост (ще говорим за нея в следващ урок)</a:t>
            </a:r>
          </a:p>
          <a:p>
            <a:pPr lvl="2"/>
            <a:r>
              <a:rPr lang="bg-BG" dirty="0" smtClean="0"/>
              <a:t>Дали е константно или достъпно само за четене</a:t>
            </a:r>
          </a:p>
          <a:p>
            <a:pPr lvl="2"/>
            <a:r>
              <a:rPr lang="bg-BG" dirty="0" smtClean="0"/>
              <a:t>Дали е статично (статичните членове ще разгледаме в друг урок)</a:t>
            </a:r>
          </a:p>
          <a:p>
            <a:pPr lvl="1"/>
            <a:r>
              <a:rPr lang="bg-BG" dirty="0" smtClean="0"/>
              <a:t>При декларацията на поле може да се укаже неговата начална стойност</a:t>
            </a:r>
          </a:p>
          <a:p>
            <a:pPr lvl="1"/>
            <a:r>
              <a:rPr lang="bg-BG" dirty="0" smtClean="0"/>
              <a:t>Ако не е указана начална стойност, се използва стойността по подразбиране на съответния тип данни</a:t>
            </a:r>
          </a:p>
        </p:txBody>
      </p:sp>
    </p:spTree>
    <p:extLst>
      <p:ext uri="{BB962C8B-B14F-4D97-AF65-F5344CB8AC3E}">
        <p14:creationId xmlns:p14="http://schemas.microsoft.com/office/powerpoint/2010/main" val="158547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69CD6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Car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string</a:t>
            </a:r>
            <a:r>
              <a:rPr lang="en-US" sz="1800" dirty="0"/>
              <a:t> </a:t>
            </a:r>
            <a:r>
              <a:rPr lang="en-US" sz="1800" dirty="0" smtClean="0"/>
              <a:t>Make;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string</a:t>
            </a:r>
            <a:r>
              <a:rPr lang="en-US" sz="1800" dirty="0"/>
              <a:t> </a:t>
            </a:r>
            <a:r>
              <a:rPr lang="en-US" sz="1800" dirty="0" smtClean="0"/>
              <a:t>Model;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rgbClr val="569CD6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smtClean="0"/>
              <a:t>Year;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569CD6"/>
                </a:solidFill>
              </a:rPr>
              <a:t>string</a:t>
            </a:r>
            <a:r>
              <a:rPr lang="en-US" sz="1800" dirty="0" smtClean="0"/>
              <a:t> </a:t>
            </a:r>
            <a:r>
              <a:rPr lang="en-US" sz="1800" dirty="0" err="1" smtClean="0"/>
              <a:t>Colour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bg-BG" sz="1800" dirty="0" smtClean="0"/>
              <a:t>}</a:t>
            </a:r>
            <a:endParaRPr lang="en-US" sz="1800" dirty="0" smtClean="0"/>
          </a:p>
          <a:p>
            <a:r>
              <a:rPr lang="en-US" sz="1800" dirty="0">
                <a:solidFill>
                  <a:srgbClr val="569CD6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Person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800" dirty="0" smtClean="0"/>
              <a:t>{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569CD6"/>
                </a:solidFill>
              </a:rPr>
              <a:t>string</a:t>
            </a:r>
            <a:r>
              <a:rPr lang="en-US" sz="1800" dirty="0" smtClean="0"/>
              <a:t> </a:t>
            </a:r>
            <a:r>
              <a:rPr lang="en-US" sz="1800" dirty="0" err="1" smtClean="0"/>
              <a:t>FullName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569CD6"/>
                </a:solidFill>
              </a:rPr>
              <a:t>string</a:t>
            </a:r>
            <a:r>
              <a:rPr lang="en-US" sz="1800" dirty="0" smtClean="0"/>
              <a:t> </a:t>
            </a:r>
            <a:r>
              <a:rPr lang="en-US" sz="1800" dirty="0"/>
              <a:t>Nationality = </a:t>
            </a:r>
            <a:r>
              <a:rPr lang="en-US" sz="1800" dirty="0">
                <a:solidFill>
                  <a:srgbClr val="D69D85"/>
                </a:solidFill>
              </a:rPr>
              <a:t>"Bulgarian</a:t>
            </a:r>
            <a:r>
              <a:rPr lang="en-US" sz="1800" dirty="0" smtClean="0">
                <a:solidFill>
                  <a:srgbClr val="D69D85"/>
                </a:solidFill>
              </a:rPr>
              <a:t>"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569CD6"/>
                </a:solidFill>
              </a:rPr>
              <a:t>bool</a:t>
            </a:r>
            <a:r>
              <a:rPr lang="en-US" sz="1800" dirty="0" smtClean="0"/>
              <a:t> </a:t>
            </a:r>
            <a:r>
              <a:rPr lang="en-US" sz="1800" dirty="0" err="1"/>
              <a:t>IsAlive</a:t>
            </a:r>
            <a:r>
              <a:rPr lang="en-US" sz="1800" dirty="0"/>
              <a:t> = </a:t>
            </a:r>
            <a:r>
              <a:rPr lang="en-US" sz="1800" dirty="0">
                <a:solidFill>
                  <a:srgbClr val="569CD6"/>
                </a:solidFill>
              </a:rPr>
              <a:t>true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bg-BG" sz="1800" dirty="0" smtClean="0"/>
              <a:t>}</a:t>
            </a:r>
          </a:p>
          <a:p>
            <a:r>
              <a:rPr lang="en-US" sz="1800" dirty="0" err="1" smtClean="0">
                <a:solidFill>
                  <a:srgbClr val="569CD6"/>
                </a:solidFill>
              </a:rPr>
              <a:t>struct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Book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string</a:t>
            </a:r>
            <a:r>
              <a:rPr lang="en-US" sz="1800" dirty="0"/>
              <a:t> </a:t>
            </a:r>
            <a:r>
              <a:rPr lang="en-US" sz="1800" dirty="0" smtClean="0"/>
              <a:t>Author;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err="1">
                <a:solidFill>
                  <a:srgbClr val="569CD6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smtClean="0"/>
              <a:t>Edition;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569CD6"/>
                </a:solidFill>
              </a:rPr>
              <a:t>int</a:t>
            </a:r>
            <a:r>
              <a:rPr lang="en-US" sz="1800" dirty="0" smtClean="0"/>
              <a:t> Year;</a:t>
            </a:r>
            <a:br>
              <a:rPr lang="en-US" sz="1800" dirty="0" smtClean="0"/>
            </a:br>
            <a:r>
              <a:rPr lang="bg-BG" sz="1800" dirty="0" smtClean="0"/>
              <a:t>}</a:t>
            </a:r>
            <a:endParaRPr lang="en-US" sz="1800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полета</a:t>
            </a:r>
          </a:p>
          <a:p>
            <a:pPr lvl="1"/>
            <a:r>
              <a:rPr lang="bg-BG" sz="2000" dirty="0" smtClean="0"/>
              <a:t>Модификатор за достъп (за момента – </a:t>
            </a:r>
            <a:r>
              <a:rPr lang="en-US" sz="2000" dirty="0" smtClean="0"/>
              <a:t>public)</a:t>
            </a:r>
            <a:endParaRPr lang="bg-BG" sz="2000" dirty="0" smtClean="0"/>
          </a:p>
          <a:p>
            <a:pPr lvl="1"/>
            <a:r>
              <a:rPr lang="bg-BG" sz="2000" dirty="0" smtClean="0"/>
              <a:t>Тип данни</a:t>
            </a:r>
          </a:p>
          <a:p>
            <a:pPr lvl="1"/>
            <a:r>
              <a:rPr lang="bg-BG" sz="2000" dirty="0" smtClean="0"/>
              <a:t>Наименование</a:t>
            </a:r>
          </a:p>
          <a:p>
            <a:r>
              <a:rPr lang="bg-BG" sz="2400" dirty="0" smtClean="0"/>
              <a:t>Деклариране с инициализация (начална стойност)</a:t>
            </a:r>
          </a:p>
          <a:p>
            <a:pPr lvl="1"/>
            <a:r>
              <a:rPr lang="bg-BG" sz="2000" dirty="0" smtClean="0"/>
              <a:t>Декларация на поле</a:t>
            </a:r>
          </a:p>
          <a:p>
            <a:pPr lvl="1"/>
            <a:r>
              <a:rPr lang="bg-BG" sz="2000" dirty="0" smtClean="0"/>
              <a:t>Знак за равенство</a:t>
            </a:r>
          </a:p>
          <a:p>
            <a:pPr lvl="1"/>
            <a:r>
              <a:rPr lang="bg-BG" sz="2000" dirty="0" smtClean="0"/>
              <a:t>Израз, съвместим с типа на полето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334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Деклариране на полета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Достъпване на полета в </a:t>
            </a:r>
            <a:r>
              <a:rPr lang="en-US" dirty="0" smtClean="0"/>
              <a:t>C#</a:t>
            </a:r>
            <a:endParaRPr lang="ru-RU" dirty="0"/>
          </a:p>
          <a:p>
            <a:pPr lvl="1"/>
            <a:r>
              <a:rPr lang="bg-BG" dirty="0" smtClean="0"/>
              <a:t>Поле на обект може да бъде достъпено от произволно място в програмата, като между израза, представляващ екземпляра, и наименованието на полето се постави операторът за достъпване на член „</a:t>
            </a:r>
            <a:r>
              <a:rPr lang="bg-BG" b="1" dirty="0" smtClean="0"/>
              <a:t>.</a:t>
            </a:r>
            <a:r>
              <a:rPr lang="bg-BG" dirty="0" smtClean="0"/>
              <a:t>“</a:t>
            </a:r>
          </a:p>
          <a:p>
            <a:pPr lvl="1"/>
            <a:r>
              <a:rPr lang="bg-BG" dirty="0" smtClean="0"/>
              <a:t>Така конструираният израз може да бъде използван по същия начин, както обикновена променлива:</a:t>
            </a:r>
          </a:p>
          <a:p>
            <a:pPr lvl="2"/>
            <a:r>
              <a:rPr lang="bg-BG" dirty="0" smtClean="0"/>
              <a:t>Може да бъде включен в друг израз</a:t>
            </a:r>
          </a:p>
          <a:p>
            <a:pPr lvl="2"/>
            <a:r>
              <a:rPr lang="bg-BG" dirty="0" smtClean="0"/>
              <a:t>Може да бъде подаден като аргумент на функция</a:t>
            </a:r>
          </a:p>
          <a:p>
            <a:pPr lvl="2"/>
            <a:r>
              <a:rPr lang="bg-BG" dirty="0" smtClean="0"/>
              <a:t>Може да му бъде присвоена стойност</a:t>
            </a:r>
          </a:p>
          <a:p>
            <a:pPr lvl="1"/>
            <a:r>
              <a:rPr lang="bg-BG" dirty="0" smtClean="0"/>
              <a:t>В </a:t>
            </a:r>
            <a:r>
              <a:rPr lang="bg-BG" dirty="0"/>
              <a:t>декларацията на класа, полетата </a:t>
            </a:r>
            <a:r>
              <a:rPr lang="bg-BG" dirty="0" smtClean="0"/>
              <a:t>могат да бъдат достъпени и директно чрез наименованията </a:t>
            </a:r>
            <a:r>
              <a:rPr lang="bg-BG" dirty="0"/>
              <a:t>си, подобно на локални </a:t>
            </a:r>
            <a:r>
              <a:rPr lang="bg-BG" dirty="0" smtClean="0"/>
              <a:t>променливи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40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>
                <a:solidFill>
                  <a:srgbClr val="608B4E"/>
                </a:solidFill>
              </a:rPr>
              <a:t>// Присвояване на стойности на </a:t>
            </a:r>
            <a:r>
              <a:rPr lang="ru-RU" dirty="0" smtClean="0">
                <a:solidFill>
                  <a:srgbClr val="608B4E"/>
                </a:solidFill>
              </a:rPr>
              <a:t>полета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4EC9B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car</a:t>
            </a:r>
            <a:r>
              <a:rPr lang="en-US" dirty="0"/>
              <a:t> 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4EC9B0"/>
                </a:solidFill>
              </a:rPr>
              <a:t>Car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err="1" smtClean="0"/>
              <a:t>car.Make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D69D85"/>
                </a:solidFill>
              </a:rPr>
              <a:t>"Peugeot</a:t>
            </a:r>
            <a:r>
              <a:rPr lang="en-US" dirty="0" smtClean="0">
                <a:solidFill>
                  <a:srgbClr val="D69D85"/>
                </a:solidFill>
              </a:rPr>
              <a:t>"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car.Model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D69D85"/>
                </a:solidFill>
              </a:rPr>
              <a:t>"306</a:t>
            </a:r>
            <a:r>
              <a:rPr lang="en-US" dirty="0" smtClean="0">
                <a:solidFill>
                  <a:srgbClr val="D69D85"/>
                </a:solidFill>
              </a:rPr>
              <a:t>"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car.Year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>
                <a:solidFill>
                  <a:srgbClr val="B5CEA8"/>
                </a:solidFill>
              </a:rPr>
              <a:t>2005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car.Colour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D69D85"/>
                </a:solidFill>
              </a:rPr>
              <a:t>"Dark green metallic"</a:t>
            </a:r>
            <a:r>
              <a:rPr lang="en-US" dirty="0"/>
              <a:t>;</a:t>
            </a:r>
          </a:p>
          <a:p>
            <a:r>
              <a:rPr lang="ru-RU" dirty="0">
                <a:solidFill>
                  <a:srgbClr val="608B4E"/>
                </a:solidFill>
              </a:rPr>
              <a:t>// Достъпване на стойности на </a:t>
            </a:r>
            <a:r>
              <a:rPr lang="ru-RU" dirty="0" smtClean="0">
                <a:solidFill>
                  <a:srgbClr val="608B4E"/>
                </a:solidFill>
              </a:rPr>
              <a:t>полета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err="1" smtClean="0">
                <a:solidFill>
                  <a:srgbClr val="4EC9B0"/>
                </a:solidFill>
              </a:rPr>
              <a:t>Console</a:t>
            </a:r>
            <a:r>
              <a:rPr lang="en-US" dirty="0" err="1" smtClean="0"/>
              <a:t>.WriteLine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D69D85"/>
                </a:solidFill>
              </a:rPr>
              <a:t>"{</a:t>
            </a:r>
            <a:r>
              <a:rPr lang="en-US" dirty="0">
                <a:solidFill>
                  <a:srgbClr val="D69D85"/>
                </a:solidFill>
              </a:rPr>
              <a:t>0} {1}, Year: {2</a:t>
            </a:r>
            <a:r>
              <a:rPr lang="en-US" dirty="0" smtClean="0">
                <a:solidFill>
                  <a:srgbClr val="D69D85"/>
                </a:solidFill>
              </a:rPr>
              <a:t>}"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/>
              <a:t>car.Make</a:t>
            </a:r>
            <a:r>
              <a:rPr lang="en-US" dirty="0"/>
              <a:t>, </a:t>
            </a:r>
            <a:r>
              <a:rPr lang="en-US" dirty="0" err="1"/>
              <a:t>car.Model</a:t>
            </a:r>
            <a:r>
              <a:rPr lang="en-US" dirty="0"/>
              <a:t>, </a:t>
            </a:r>
            <a:r>
              <a:rPr lang="en-US" dirty="0" err="1"/>
              <a:t>car.Year</a:t>
            </a:r>
            <a:r>
              <a:rPr lang="en-US" dirty="0"/>
              <a:t>);</a:t>
            </a:r>
          </a:p>
          <a:p>
            <a:r>
              <a:rPr lang="ru-RU" dirty="0">
                <a:solidFill>
                  <a:srgbClr val="608B4E"/>
                </a:solidFill>
              </a:rPr>
              <a:t>// Конструиране с инициализация на </a:t>
            </a:r>
            <a:r>
              <a:rPr lang="ru-RU" dirty="0" smtClean="0">
                <a:solidFill>
                  <a:srgbClr val="608B4E"/>
                </a:solidFill>
              </a:rPr>
              <a:t>полета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4EC9B0"/>
                </a:solidFill>
              </a:rPr>
              <a:t>Person</a:t>
            </a:r>
            <a:r>
              <a:rPr lang="en-US" dirty="0" smtClean="0"/>
              <a:t> </a:t>
            </a:r>
            <a:r>
              <a:rPr lang="en-US" dirty="0"/>
              <a:t>me 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Person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err="1" smtClean="0"/>
              <a:t>FullName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D69D85"/>
                </a:solidFill>
              </a:rPr>
              <a:t>"</a:t>
            </a:r>
            <a:r>
              <a:rPr lang="en-US" dirty="0" err="1">
                <a:solidFill>
                  <a:srgbClr val="D69D85"/>
                </a:solidFill>
              </a:rPr>
              <a:t>Aleksandar</a:t>
            </a:r>
            <a:r>
              <a:rPr lang="en-US" dirty="0">
                <a:solidFill>
                  <a:srgbClr val="D69D85"/>
                </a:solidFill>
              </a:rPr>
              <a:t> </a:t>
            </a:r>
            <a:r>
              <a:rPr lang="en-US" dirty="0" err="1">
                <a:solidFill>
                  <a:srgbClr val="D69D85"/>
                </a:solidFill>
              </a:rPr>
              <a:t>Dalemski</a:t>
            </a:r>
            <a:r>
              <a:rPr lang="en-US" dirty="0" smtClean="0">
                <a:solidFill>
                  <a:srgbClr val="D69D85"/>
                </a:solidFill>
              </a:rPr>
              <a:t>"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Nationality </a:t>
            </a:r>
            <a:r>
              <a:rPr lang="en-US" dirty="0"/>
              <a:t>= </a:t>
            </a:r>
            <a:r>
              <a:rPr lang="en-US" dirty="0">
                <a:solidFill>
                  <a:srgbClr val="D69D85"/>
                </a:solidFill>
              </a:rPr>
              <a:t>"Bulgarian</a:t>
            </a:r>
            <a:r>
              <a:rPr lang="en-US" dirty="0" smtClean="0">
                <a:solidFill>
                  <a:srgbClr val="D69D85"/>
                </a:solidFill>
              </a:rPr>
              <a:t>"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bg-BG" dirty="0" smtClean="0"/>
              <a:t>};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Достъпване на полета на обект</a:t>
            </a:r>
          </a:p>
          <a:p>
            <a:pPr lvl="1"/>
            <a:r>
              <a:rPr lang="bg-BG" sz="2000" dirty="0" smtClean="0"/>
              <a:t>Израз, представляващ обекта (екземпляр на класа)</a:t>
            </a:r>
          </a:p>
          <a:p>
            <a:pPr lvl="1"/>
            <a:r>
              <a:rPr lang="bg-BG" sz="2000" dirty="0" smtClean="0"/>
              <a:t>Оператор за достъпване на член „</a:t>
            </a:r>
            <a:r>
              <a:rPr lang="bg-BG" sz="2000" b="1" dirty="0" smtClean="0"/>
              <a:t>.</a:t>
            </a:r>
            <a:r>
              <a:rPr lang="bg-BG" sz="2000" dirty="0" smtClean="0"/>
              <a:t>“</a:t>
            </a:r>
          </a:p>
          <a:p>
            <a:pPr lvl="1"/>
            <a:r>
              <a:rPr lang="bg-BG" sz="2000" dirty="0" smtClean="0"/>
              <a:t>Наименование на полето</a:t>
            </a:r>
          </a:p>
          <a:p>
            <a:pPr lvl="1"/>
            <a:r>
              <a:rPr lang="bg-BG" sz="2000" dirty="0" smtClean="0"/>
              <a:t>Полетата се използват, както локални променливи и параметри на функции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01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Достъпване на полета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Обектно-ориентирано програмиране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Какво е </a:t>
            </a:r>
            <a:r>
              <a:rPr lang="ru-RU" dirty="0" smtClean="0"/>
              <a:t>„обекно-ориентирано програмиране“?</a:t>
            </a:r>
            <a:endParaRPr lang="ru-RU" dirty="0"/>
          </a:p>
          <a:p>
            <a:pPr lvl="1"/>
            <a:r>
              <a:rPr lang="ru-RU" dirty="0" smtClean="0"/>
              <a:t>Парадигма (подход) в програмирането</a:t>
            </a:r>
          </a:p>
          <a:p>
            <a:pPr lvl="1"/>
            <a:r>
              <a:rPr lang="bg-BG" dirty="0" smtClean="0"/>
              <a:t>Програмният код се разбива на части (обекти)</a:t>
            </a:r>
          </a:p>
          <a:p>
            <a:pPr lvl="1"/>
            <a:r>
              <a:rPr lang="bg-BG" dirty="0" smtClean="0"/>
              <a:t>Обектите се характеризират с данни и функции (характеристики и поведение)</a:t>
            </a:r>
          </a:p>
          <a:p>
            <a:pPr lvl="1"/>
            <a:r>
              <a:rPr lang="bg-BG" dirty="0" smtClean="0"/>
              <a:t>Обектите си взаимодействат – различни начини</a:t>
            </a:r>
          </a:p>
          <a:p>
            <a:pPr lvl="1"/>
            <a:r>
              <a:rPr lang="bg-BG" dirty="0" smtClean="0"/>
              <a:t>Три основни принципа:</a:t>
            </a:r>
          </a:p>
          <a:p>
            <a:pPr lvl="2"/>
            <a:r>
              <a:rPr lang="bg-BG" dirty="0" smtClean="0"/>
              <a:t>Капсулиране</a:t>
            </a:r>
          </a:p>
          <a:p>
            <a:pPr lvl="2"/>
            <a:r>
              <a:rPr lang="bg-BG" dirty="0" smtClean="0"/>
              <a:t>Наследяване</a:t>
            </a:r>
          </a:p>
          <a:p>
            <a:pPr lvl="2"/>
            <a:r>
              <a:rPr lang="bg-BG" dirty="0" smtClean="0"/>
              <a:t>Полиморфизъм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0664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569CD6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4EC9B0"/>
                </a:solidFill>
              </a:rPr>
              <a:t>UserInfo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569CD6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569CD6"/>
                </a:solidFill>
              </a:rPr>
              <a:t>readonly</a:t>
            </a:r>
            <a:r>
              <a:rPr lang="en-US" dirty="0"/>
              <a:t> </a:t>
            </a:r>
            <a:r>
              <a:rPr lang="en-US" dirty="0" err="1">
                <a:solidFill>
                  <a:srgbClr val="4EC9B0"/>
                </a:solidFill>
              </a:rPr>
              <a:t>DateTime</a:t>
            </a:r>
            <a:r>
              <a:rPr lang="en-US" dirty="0"/>
              <a:t> </a:t>
            </a:r>
            <a:r>
              <a:rPr lang="en-US" dirty="0" err="1"/>
              <a:t>ObtainedOn</a:t>
            </a:r>
            <a:r>
              <a:rPr lang="en-US" dirty="0"/>
              <a:t> </a:t>
            </a:r>
            <a:r>
              <a:rPr lang="en-US" dirty="0" smtClean="0"/>
              <a:t>=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4EC9B0"/>
                </a:solidFill>
              </a:rPr>
              <a:t>DateTime</a:t>
            </a:r>
            <a:r>
              <a:rPr lang="en-US" dirty="0" err="1" smtClean="0"/>
              <a:t>.Now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569CD6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569CD6"/>
                </a:solidFill>
              </a:rPr>
              <a:t>readonly</a:t>
            </a:r>
            <a:r>
              <a:rPr lang="en-US" dirty="0"/>
              <a:t> </a:t>
            </a:r>
            <a:r>
              <a:rPr lang="en-US" dirty="0">
                <a:solidFill>
                  <a:srgbClr val="569CD6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/>
              <a:t>UserName</a:t>
            </a:r>
            <a:r>
              <a:rPr lang="en-US" dirty="0"/>
              <a:t> </a:t>
            </a:r>
            <a:r>
              <a:rPr lang="en-US" dirty="0" smtClean="0"/>
              <a:t>=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4EC9B0"/>
                </a:solidFill>
              </a:rPr>
              <a:t>Environment</a:t>
            </a:r>
            <a:r>
              <a:rPr lang="en-US" dirty="0" err="1" smtClean="0"/>
              <a:t>.UserName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569CD6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569CD6"/>
                </a:solidFill>
              </a:rPr>
              <a:t>readonly</a:t>
            </a:r>
            <a:r>
              <a:rPr lang="en-US" dirty="0"/>
              <a:t> </a:t>
            </a:r>
            <a:r>
              <a:rPr lang="en-US" dirty="0">
                <a:solidFill>
                  <a:srgbClr val="569CD6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/>
              <a:t>MachineName</a:t>
            </a:r>
            <a:r>
              <a:rPr lang="en-US" dirty="0"/>
              <a:t> </a:t>
            </a:r>
            <a:r>
              <a:rPr lang="en-US" dirty="0" smtClean="0"/>
              <a:t>=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4EC9B0"/>
                </a:solidFill>
              </a:rPr>
              <a:t>Environment</a:t>
            </a:r>
            <a:r>
              <a:rPr lang="en-US" dirty="0" err="1" smtClean="0"/>
              <a:t>.MachineName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bg-BG" dirty="0" smtClean="0"/>
              <a:t>}</a:t>
            </a:r>
            <a:endParaRPr lang="en-US" dirty="0" smtClean="0"/>
          </a:p>
          <a:p>
            <a:r>
              <a:rPr lang="en-US" dirty="0" err="1">
                <a:solidFill>
                  <a:srgbClr val="4EC9B0"/>
                </a:solidFill>
              </a:rPr>
              <a:t>UserInfo</a:t>
            </a:r>
            <a:r>
              <a:rPr lang="en-US" dirty="0"/>
              <a:t> </a:t>
            </a:r>
            <a:r>
              <a:rPr lang="en-US" dirty="0" err="1"/>
              <a:t>userInfo</a:t>
            </a:r>
            <a:r>
              <a:rPr lang="en-US" dirty="0"/>
              <a:t> 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 err="1">
                <a:solidFill>
                  <a:srgbClr val="4EC9B0"/>
                </a:solidFill>
              </a:rPr>
              <a:t>UserInfo</a:t>
            </a:r>
            <a:r>
              <a:rPr lang="en-US" dirty="0"/>
              <a:t>();</a:t>
            </a:r>
          </a:p>
          <a:p>
            <a:r>
              <a:rPr lang="ru-RU" dirty="0">
                <a:solidFill>
                  <a:srgbClr val="608B4E"/>
                </a:solidFill>
              </a:rPr>
              <a:t>// Достъпване на поле само за </a:t>
            </a:r>
            <a:r>
              <a:rPr lang="ru-RU" dirty="0" smtClean="0">
                <a:solidFill>
                  <a:srgbClr val="608B4E"/>
                </a:solidFill>
              </a:rPr>
              <a:t>четене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err="1" smtClean="0">
                <a:solidFill>
                  <a:srgbClr val="4EC9B0"/>
                </a:solidFill>
              </a:rPr>
              <a:t>Console</a:t>
            </a:r>
            <a:r>
              <a:rPr lang="en-US" dirty="0" err="1" smtClean="0"/>
              <a:t>.WriteLine</a:t>
            </a:r>
            <a:r>
              <a:rPr lang="en-US" dirty="0" smtClean="0"/>
              <a:t>(</a:t>
            </a:r>
            <a:r>
              <a:rPr lang="en-US" dirty="0" err="1" smtClean="0"/>
              <a:t>userInfo.UserName</a:t>
            </a:r>
            <a:r>
              <a:rPr lang="en-US" dirty="0"/>
              <a:t>);</a:t>
            </a:r>
          </a:p>
          <a:p>
            <a:r>
              <a:rPr lang="ru-RU" dirty="0">
                <a:solidFill>
                  <a:srgbClr val="608B4E"/>
                </a:solidFill>
              </a:rPr>
              <a:t>// Опит за присвояване на стойност</a:t>
            </a:r>
            <a:r>
              <a:rPr lang="ru-RU" dirty="0" smtClean="0">
                <a:solidFill>
                  <a:srgbClr val="608B4E"/>
                </a:solidFill>
              </a:rPr>
              <a:t>: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>
                <a:solidFill>
                  <a:srgbClr val="608B4E"/>
                </a:solidFill>
              </a:rPr>
              <a:t>// </a:t>
            </a:r>
            <a:r>
              <a:rPr lang="bg-BG" dirty="0">
                <a:solidFill>
                  <a:srgbClr val="608B4E"/>
                </a:solidFill>
              </a:rPr>
              <a:t>Предизвиква грешка при </a:t>
            </a:r>
            <a:r>
              <a:rPr lang="bg-BG" dirty="0" smtClean="0">
                <a:solidFill>
                  <a:srgbClr val="608B4E"/>
                </a:solidFill>
              </a:rPr>
              <a:t>компилация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en-US" dirty="0" err="1" smtClean="0"/>
              <a:t>userInfo.MachineName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D69D85"/>
                </a:solidFill>
              </a:rPr>
              <a:t>"Home computer"</a:t>
            </a:r>
            <a:r>
              <a:rPr lang="en-US" dirty="0"/>
              <a:t>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Полета с достъп само за четене</a:t>
            </a:r>
          </a:p>
          <a:p>
            <a:pPr lvl="1"/>
            <a:r>
              <a:rPr lang="bg-BG" sz="2000" dirty="0" smtClean="0"/>
              <a:t>Модификатор за достъп (за момента – </a:t>
            </a:r>
            <a:r>
              <a:rPr lang="en-US" sz="2000" dirty="0" smtClean="0"/>
              <a:t>public)</a:t>
            </a:r>
            <a:endParaRPr lang="bg-BG" sz="2000" dirty="0" smtClean="0"/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dirty="0" err="1" smtClean="0"/>
              <a:t>readonly</a:t>
            </a:r>
            <a:endParaRPr lang="bg-BG" sz="2000" dirty="0" smtClean="0"/>
          </a:p>
          <a:p>
            <a:pPr lvl="1"/>
            <a:r>
              <a:rPr lang="bg-BG" sz="2000" dirty="0" smtClean="0"/>
              <a:t>Тип данни</a:t>
            </a:r>
          </a:p>
          <a:p>
            <a:pPr lvl="1"/>
            <a:r>
              <a:rPr lang="bg-BG" sz="2000" dirty="0" smtClean="0"/>
              <a:t>Наименование</a:t>
            </a:r>
          </a:p>
          <a:p>
            <a:pPr lvl="1"/>
            <a:r>
              <a:rPr lang="bg-BG" sz="2000" dirty="0" smtClean="0"/>
              <a:t>Начална стойност (незадължителна)</a:t>
            </a:r>
          </a:p>
          <a:p>
            <a:pPr lvl="1"/>
            <a:r>
              <a:rPr lang="bg-BG" sz="2000" dirty="0" smtClean="0"/>
              <a:t>На полето не могат да бъдат присвоявани стойности никъде, освен в инициализацията му или в тялото на конструктор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937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 с достъп само за четене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569CD6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569CD6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569CD6"/>
                </a:solidFill>
              </a:rPr>
              <a:t>const</a:t>
            </a:r>
            <a:r>
              <a:rPr lang="en-US" dirty="0"/>
              <a:t> </a:t>
            </a:r>
            <a:r>
              <a:rPr lang="en-US" dirty="0" err="1">
                <a:solidFill>
                  <a:srgbClr val="569CD6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 smtClean="0"/>
              <a:t>MaxFloors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B5CEA8"/>
                </a:solidFill>
              </a:rPr>
              <a:t>15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569CD6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569CD6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 smtClean="0"/>
              <a:t>FloorCount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bg-BG" dirty="0" smtClean="0"/>
              <a:t>}</a:t>
            </a:r>
            <a:endParaRPr lang="en-US" dirty="0"/>
          </a:p>
          <a:p>
            <a:r>
              <a:rPr lang="en-US" dirty="0" smtClean="0">
                <a:solidFill>
                  <a:srgbClr val="4EC9B0"/>
                </a:solidFill>
              </a:rPr>
              <a:t>Building</a:t>
            </a:r>
            <a:r>
              <a:rPr lang="en-US" dirty="0" smtClean="0"/>
              <a:t> </a:t>
            </a:r>
            <a:r>
              <a:rPr lang="en-US" dirty="0" err="1" smtClean="0"/>
              <a:t>myBuilding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4EC9B0"/>
                </a:solidFill>
              </a:rPr>
              <a:t>Building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>
                <a:solidFill>
                  <a:srgbClr val="569CD6"/>
                </a:solidFill>
              </a:rPr>
              <a:t>do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err="1" smtClean="0">
                <a:solidFill>
                  <a:srgbClr val="4EC9B0"/>
                </a:solidFill>
              </a:rPr>
              <a:t>Console</a:t>
            </a:r>
            <a:r>
              <a:rPr lang="en-US" dirty="0" err="1" smtClean="0"/>
              <a:t>.Write</a:t>
            </a:r>
            <a:r>
              <a:rPr lang="en-US" dirty="0"/>
              <a:t>(</a:t>
            </a:r>
            <a:r>
              <a:rPr lang="en-US" dirty="0">
                <a:solidFill>
                  <a:srgbClr val="D69D85"/>
                </a:solidFill>
              </a:rPr>
              <a:t>"Input </a:t>
            </a:r>
            <a:r>
              <a:rPr lang="en-US" dirty="0" smtClean="0">
                <a:solidFill>
                  <a:srgbClr val="D69D85"/>
                </a:solidFill>
              </a:rPr>
              <a:t>floor </a:t>
            </a:r>
            <a:r>
              <a:rPr lang="en-US" dirty="0">
                <a:solidFill>
                  <a:srgbClr val="D69D85"/>
                </a:solidFill>
              </a:rPr>
              <a:t>count: </a:t>
            </a:r>
            <a:r>
              <a:rPr lang="en-US" dirty="0" smtClean="0">
                <a:solidFill>
                  <a:srgbClr val="D69D85"/>
                </a:solidFill>
              </a:rPr>
              <a:t>"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myBuilding.FloorCount</a:t>
            </a:r>
            <a:r>
              <a:rPr lang="en-US" dirty="0" smtClean="0"/>
              <a:t> =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>
                <a:solidFill>
                  <a:srgbClr val="569CD6"/>
                </a:solidFill>
              </a:rPr>
              <a:t>int</a:t>
            </a:r>
            <a:r>
              <a:rPr lang="en-US" dirty="0" err="1" smtClean="0"/>
              <a:t>.Parse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4EC9B0"/>
                </a:solidFill>
              </a:rPr>
              <a:t>Console</a:t>
            </a:r>
            <a:r>
              <a:rPr lang="en-US" dirty="0" err="1" smtClean="0"/>
              <a:t>.ReadLine</a:t>
            </a:r>
            <a:r>
              <a:rPr lang="en-US" dirty="0" smtClean="0"/>
              <a:t>());</a:t>
            </a:r>
            <a:br>
              <a:rPr lang="en-US" dirty="0" smtClean="0"/>
            </a:br>
            <a:r>
              <a:rPr lang="bg-BG" dirty="0" smtClean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569CD6"/>
                </a:solidFill>
              </a:rPr>
              <a:t>while</a:t>
            </a:r>
            <a:r>
              <a:rPr lang="en-US" dirty="0" smtClean="0"/>
              <a:t> ((</a:t>
            </a:r>
            <a:r>
              <a:rPr lang="en-US" dirty="0" err="1" smtClean="0"/>
              <a:t>myBuilding.FloorCount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>
                <a:solidFill>
                  <a:srgbClr val="B5CEA8"/>
                </a:solidFill>
              </a:rPr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|| (</a:t>
            </a:r>
            <a:r>
              <a:rPr lang="en-US" dirty="0" err="1" smtClean="0"/>
              <a:t>myBuilding.FloorCount</a:t>
            </a:r>
            <a:r>
              <a:rPr lang="en-US" dirty="0" smtClean="0"/>
              <a:t> &gt;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 err="1" smtClean="0">
                <a:solidFill>
                  <a:srgbClr val="4EC9B0"/>
                </a:solidFill>
              </a:rPr>
              <a:t>Building</a:t>
            </a:r>
            <a:r>
              <a:rPr lang="en-US" dirty="0" err="1" smtClean="0"/>
              <a:t>.MaxFloors</a:t>
            </a:r>
            <a:r>
              <a:rPr lang="en-US" dirty="0" smtClean="0"/>
              <a:t>));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Константни полета</a:t>
            </a:r>
          </a:p>
          <a:p>
            <a:pPr lvl="1"/>
            <a:r>
              <a:rPr lang="bg-BG" sz="2000" dirty="0" smtClean="0"/>
              <a:t>Модификатор за достъп (за момента – </a:t>
            </a:r>
            <a:r>
              <a:rPr lang="en-US" sz="2000" dirty="0" smtClean="0"/>
              <a:t>public)</a:t>
            </a:r>
            <a:endParaRPr lang="bg-BG" sz="2000" dirty="0" smtClean="0"/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dirty="0" err="1" smtClean="0"/>
              <a:t>const</a:t>
            </a:r>
            <a:endParaRPr lang="bg-BG" sz="2000" dirty="0" smtClean="0"/>
          </a:p>
          <a:p>
            <a:pPr lvl="1"/>
            <a:r>
              <a:rPr lang="bg-BG" sz="2000" dirty="0" smtClean="0"/>
              <a:t>Тип данни</a:t>
            </a:r>
          </a:p>
          <a:p>
            <a:pPr lvl="1"/>
            <a:r>
              <a:rPr lang="bg-BG" sz="2000" dirty="0" smtClean="0"/>
              <a:t>Наименование</a:t>
            </a:r>
          </a:p>
          <a:p>
            <a:pPr lvl="1"/>
            <a:r>
              <a:rPr lang="bg-BG" sz="2000" dirty="0" smtClean="0"/>
              <a:t>Начална стойност (задължителна и определима по време на компилация)</a:t>
            </a:r>
          </a:p>
          <a:p>
            <a:pPr lvl="1"/>
            <a:r>
              <a:rPr lang="bg-BG" sz="2000" dirty="0" smtClean="0"/>
              <a:t>Константните полета се достъпват през класа, а не през негов екземпляр</a:t>
            </a:r>
          </a:p>
          <a:p>
            <a:pPr lvl="1"/>
            <a:r>
              <a:rPr lang="bg-BG" sz="2000" dirty="0" smtClean="0"/>
              <a:t>Спомагат за премахване на „магическите числа“ в кода</a:t>
            </a:r>
          </a:p>
          <a:p>
            <a:pPr lvl="1"/>
            <a:r>
              <a:rPr lang="bg-BG" sz="2000" dirty="0" smtClean="0"/>
              <a:t>Удобни за групиране/класифициране на константни стойности в програмата</a:t>
            </a:r>
          </a:p>
          <a:p>
            <a:pPr lvl="1"/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37943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Константни полета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 - музикална колекция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Програма за описване на музикална колекция</a:t>
            </a:r>
          </a:p>
          <a:p>
            <a:r>
              <a:rPr lang="bg-BG" dirty="0" smtClean="0"/>
              <a:t>Класове:</a:t>
            </a:r>
          </a:p>
          <a:p>
            <a:pPr lvl="1"/>
            <a:r>
              <a:rPr lang="bg-BG" dirty="0" smtClean="0"/>
              <a:t>Музикален албум (заглавие, изпълнител(и), година на издаване, формат, песни)</a:t>
            </a:r>
          </a:p>
          <a:p>
            <a:pPr lvl="1"/>
            <a:r>
              <a:rPr lang="bg-BG" dirty="0" smtClean="0"/>
              <a:t>Песен (заглавие, изпълнител(и), автор(и), продължителност)</a:t>
            </a:r>
          </a:p>
          <a:p>
            <a:r>
              <a:rPr lang="bg-BG" dirty="0" smtClean="0"/>
              <a:t>Въвеждане на албуми и песни в колекцията</a:t>
            </a:r>
          </a:p>
          <a:p>
            <a:r>
              <a:rPr lang="bg-BG" dirty="0" smtClean="0"/>
              <a:t>Извеждане на албумите и песните в колекцията</a:t>
            </a:r>
          </a:p>
        </p:txBody>
      </p:sp>
    </p:spTree>
    <p:extLst>
      <p:ext uri="{BB962C8B-B14F-4D97-AF65-F5344CB8AC3E}">
        <p14:creationId xmlns:p14="http://schemas.microsoft.com/office/powerpoint/2010/main" val="22049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Музикална колекция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Преработете играта „Златотърсачи“, така че квадратчетата да са от </a:t>
            </a:r>
            <a:r>
              <a:rPr lang="bg-BG" b="1" dirty="0" smtClean="0"/>
              <a:t>структурен тип</a:t>
            </a:r>
            <a:r>
              <a:rPr lang="bg-BG" dirty="0" smtClean="0"/>
              <a:t> и да съдържат информация за </a:t>
            </a:r>
            <a:r>
              <a:rPr lang="bg-BG" b="1" dirty="0" smtClean="0"/>
              <a:t>терена</a:t>
            </a:r>
            <a:r>
              <a:rPr lang="bg-BG" dirty="0" smtClean="0"/>
              <a:t> и наличието на </a:t>
            </a:r>
            <a:r>
              <a:rPr lang="bg-BG" b="1" dirty="0" smtClean="0"/>
              <a:t>допълнителни обекти</a:t>
            </a:r>
            <a:r>
              <a:rPr lang="bg-BG" dirty="0" smtClean="0"/>
              <a:t> върху тях (</a:t>
            </a:r>
            <a:r>
              <a:rPr lang="bg-BG" b="1" dirty="0" smtClean="0"/>
              <a:t>хора</a:t>
            </a:r>
            <a:r>
              <a:rPr lang="bg-BG" dirty="0" smtClean="0"/>
              <a:t> и </a:t>
            </a:r>
            <a:r>
              <a:rPr lang="bg-BG" b="1" dirty="0" smtClean="0"/>
              <a:t>диаманти</a:t>
            </a:r>
            <a:r>
              <a:rPr lang="bg-BG" dirty="0" smtClean="0"/>
              <a:t>); хората направете </a:t>
            </a:r>
            <a:r>
              <a:rPr lang="bg-BG" b="1" dirty="0" smtClean="0"/>
              <a:t>обекти</a:t>
            </a:r>
            <a:r>
              <a:rPr lang="bg-BG" dirty="0" smtClean="0"/>
              <a:t>, съдържащи информация за </a:t>
            </a:r>
            <a:r>
              <a:rPr lang="bg-BG" b="1" dirty="0" smtClean="0"/>
              <a:t>координатите</a:t>
            </a:r>
            <a:r>
              <a:rPr lang="bg-BG" dirty="0" smtClean="0"/>
              <a:t>, </a:t>
            </a:r>
            <a:r>
              <a:rPr lang="bg-BG" b="1" dirty="0" smtClean="0"/>
              <a:t>цвета</a:t>
            </a:r>
            <a:r>
              <a:rPr lang="bg-BG" dirty="0" smtClean="0"/>
              <a:t> им и </a:t>
            </a:r>
            <a:r>
              <a:rPr lang="bg-BG" b="1" dirty="0" smtClean="0"/>
              <a:t>броя на събраните от тях диаманти</a:t>
            </a:r>
            <a:r>
              <a:rPr lang="bg-B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435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Създайте програма, в която се въвежда </a:t>
            </a:r>
            <a:r>
              <a:rPr lang="bg-BG" b="1" dirty="0" smtClean="0"/>
              <a:t>метеорологична информация</a:t>
            </a:r>
            <a:r>
              <a:rPr lang="bg-BG" dirty="0" smtClean="0"/>
              <a:t> за </a:t>
            </a:r>
            <a:r>
              <a:rPr lang="bg-BG" b="1" dirty="0" smtClean="0"/>
              <a:t>всеки кръгъл час</a:t>
            </a:r>
            <a:r>
              <a:rPr lang="bg-BG" dirty="0" smtClean="0"/>
              <a:t> от едно денонощие (</a:t>
            </a:r>
            <a:r>
              <a:rPr lang="bg-BG" b="1" dirty="0" smtClean="0"/>
              <a:t>реална температура</a:t>
            </a:r>
            <a:r>
              <a:rPr lang="bg-BG" dirty="0" smtClean="0"/>
              <a:t>, </a:t>
            </a:r>
            <a:r>
              <a:rPr lang="bg-BG" b="1" dirty="0" smtClean="0"/>
              <a:t>посока</a:t>
            </a:r>
            <a:r>
              <a:rPr lang="bg-BG" dirty="0" smtClean="0"/>
              <a:t> и </a:t>
            </a:r>
            <a:r>
              <a:rPr lang="bg-BG" b="1" dirty="0" smtClean="0"/>
              <a:t>скорост на вятъра</a:t>
            </a:r>
            <a:r>
              <a:rPr lang="bg-BG" dirty="0" smtClean="0"/>
              <a:t>, </a:t>
            </a:r>
            <a:r>
              <a:rPr lang="bg-BG" b="1" dirty="0" smtClean="0"/>
              <a:t>„привидна“ температура</a:t>
            </a:r>
            <a:r>
              <a:rPr lang="bg-BG" dirty="0" smtClean="0"/>
              <a:t>, </a:t>
            </a:r>
            <a:r>
              <a:rPr lang="bg-BG" b="1" dirty="0" smtClean="0"/>
              <a:t>атмосферно налягане</a:t>
            </a:r>
            <a:r>
              <a:rPr lang="bg-BG" dirty="0" smtClean="0"/>
              <a:t>, </a:t>
            </a:r>
            <a:r>
              <a:rPr lang="bg-BG" b="1" dirty="0" smtClean="0"/>
              <a:t>облачност/валежи/мъгла</a:t>
            </a:r>
            <a:r>
              <a:rPr lang="bg-BG" dirty="0" smtClean="0"/>
              <a:t>; програмата да определя и извежда минималните и максималните стойности на количествените величини.</a:t>
            </a:r>
          </a:p>
        </p:txBody>
      </p:sp>
    </p:spTree>
    <p:extLst>
      <p:ext uri="{BB962C8B-B14F-4D97-AF65-F5344CB8AC3E}">
        <p14:creationId xmlns:p14="http://schemas.microsoft.com/office/powerpoint/2010/main" val="216655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Създайте програма, в която се декларират класове за </a:t>
            </a:r>
            <a:r>
              <a:rPr lang="bg-BG" b="1" dirty="0" smtClean="0"/>
              <a:t>свиделство за правоуправление на МПС</a:t>
            </a:r>
            <a:r>
              <a:rPr lang="bg-BG" dirty="0" smtClean="0"/>
              <a:t> (</a:t>
            </a:r>
            <a:r>
              <a:rPr lang="bg-BG" b="1" dirty="0" smtClean="0"/>
              <a:t>номер</a:t>
            </a:r>
            <a:r>
              <a:rPr lang="bg-BG" dirty="0" smtClean="0"/>
              <a:t>, </a:t>
            </a:r>
            <a:r>
              <a:rPr lang="bg-BG" b="1" dirty="0" smtClean="0"/>
              <a:t>дата на издаване</a:t>
            </a:r>
            <a:r>
              <a:rPr lang="bg-BG" dirty="0" smtClean="0"/>
              <a:t>, </a:t>
            </a:r>
            <a:r>
              <a:rPr lang="bg-BG" b="1" dirty="0" smtClean="0"/>
              <a:t>издаващ орган</a:t>
            </a:r>
            <a:r>
              <a:rPr lang="bg-BG" dirty="0" smtClean="0"/>
              <a:t>, </a:t>
            </a:r>
            <a:r>
              <a:rPr lang="bg-BG" b="1" dirty="0" smtClean="0"/>
              <a:t>валидност</a:t>
            </a:r>
            <a:r>
              <a:rPr lang="bg-BG" dirty="0" smtClean="0"/>
              <a:t>), </a:t>
            </a:r>
            <a:r>
              <a:rPr lang="bg-BG" b="1" dirty="0"/>
              <a:t>автомобил</a:t>
            </a:r>
            <a:r>
              <a:rPr lang="bg-BG" dirty="0"/>
              <a:t> (</a:t>
            </a:r>
            <a:r>
              <a:rPr lang="bg-BG" b="1" dirty="0"/>
              <a:t>регистрационен номер</a:t>
            </a:r>
            <a:r>
              <a:rPr lang="bg-BG" dirty="0"/>
              <a:t>, </a:t>
            </a:r>
            <a:r>
              <a:rPr lang="bg-BG" b="1" dirty="0"/>
              <a:t>марка</a:t>
            </a:r>
            <a:r>
              <a:rPr lang="bg-BG" dirty="0"/>
              <a:t>, </a:t>
            </a:r>
            <a:r>
              <a:rPr lang="bg-BG" b="1" dirty="0"/>
              <a:t>модел</a:t>
            </a:r>
            <a:r>
              <a:rPr lang="bg-BG" dirty="0"/>
              <a:t>, </a:t>
            </a:r>
            <a:r>
              <a:rPr lang="bg-BG" b="1" dirty="0"/>
              <a:t>дата на регистриране</a:t>
            </a:r>
            <a:r>
              <a:rPr lang="bg-BG" dirty="0" smtClean="0"/>
              <a:t>) и </a:t>
            </a:r>
            <a:r>
              <a:rPr lang="bg-BG" b="1" dirty="0"/>
              <a:t>шофьор</a:t>
            </a:r>
            <a:r>
              <a:rPr lang="bg-BG" dirty="0"/>
              <a:t> (</a:t>
            </a:r>
            <a:r>
              <a:rPr lang="bg-BG" b="1" dirty="0"/>
              <a:t>имена</a:t>
            </a:r>
            <a:r>
              <a:rPr lang="bg-BG" dirty="0"/>
              <a:t>, </a:t>
            </a:r>
            <a:r>
              <a:rPr lang="bg-BG" b="1" dirty="0"/>
              <a:t>свидетелство</a:t>
            </a:r>
            <a:r>
              <a:rPr lang="bg-BG" dirty="0"/>
              <a:t>, </a:t>
            </a:r>
            <a:r>
              <a:rPr lang="bg-BG" b="1" dirty="0"/>
              <a:t>автомобили</a:t>
            </a:r>
            <a:r>
              <a:rPr lang="bg-BG" dirty="0" smtClean="0"/>
              <a:t>). Предоставете на потебителя възможност да регистрира обекти от съответните класове, както и да разглежда вече регистрираните обекти.</a:t>
            </a:r>
          </a:p>
        </p:txBody>
      </p:sp>
    </p:spTree>
    <p:extLst>
      <p:ext uri="{BB962C8B-B14F-4D97-AF65-F5344CB8AC3E}">
        <p14:creationId xmlns:p14="http://schemas.microsoft.com/office/powerpoint/2010/main" val="3904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0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Обектно-ориентирано програмиране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Кратка история на ООП</a:t>
            </a:r>
            <a:endParaRPr lang="ru-RU" dirty="0"/>
          </a:p>
          <a:p>
            <a:pPr lvl="1"/>
            <a:r>
              <a:rPr lang="en-US" dirty="0" err="1" smtClean="0"/>
              <a:t>Simula</a:t>
            </a:r>
            <a:r>
              <a:rPr lang="en-US" dirty="0" smtClean="0"/>
              <a:t> 67 – </a:t>
            </a:r>
            <a:r>
              <a:rPr lang="bg-BG" dirty="0" smtClean="0"/>
              <a:t>първи стъпки</a:t>
            </a:r>
            <a:endParaRPr lang="ru-RU" dirty="0" smtClean="0"/>
          </a:p>
          <a:p>
            <a:pPr lvl="1"/>
            <a:r>
              <a:rPr lang="en-US" dirty="0" smtClean="0"/>
              <a:t>Smalltalk </a:t>
            </a:r>
            <a:r>
              <a:rPr lang="bg-BG" dirty="0" smtClean="0"/>
              <a:t>– чистият ООП език: обектите взаимодействат непряко, чрез съобщения</a:t>
            </a:r>
          </a:p>
          <a:p>
            <a:pPr lvl="1"/>
            <a:r>
              <a:rPr lang="en-US" dirty="0" smtClean="0"/>
              <a:t>C++, Delphi, Objective-C – </a:t>
            </a:r>
            <a:r>
              <a:rPr lang="bg-BG" dirty="0" smtClean="0"/>
              <a:t>навлизане на ООП парадигмата в масовата практика</a:t>
            </a:r>
          </a:p>
          <a:p>
            <a:pPr lvl="1"/>
            <a:r>
              <a:rPr lang="en-US" dirty="0" smtClean="0"/>
              <a:t>Java, C#.NET, Python, Ruby, JavaScript, PHP 5 – </a:t>
            </a:r>
            <a:r>
              <a:rPr lang="bg-BG" dirty="0" smtClean="0"/>
              <a:t>съвременни ООП езици</a:t>
            </a:r>
          </a:p>
          <a:p>
            <a:pPr lvl="1"/>
            <a:r>
              <a:rPr lang="bg-BG" dirty="0" smtClean="0"/>
              <a:t>Бъдещето?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5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Александър Далемски</a:t>
            </a:r>
            <a:endParaRPr lang="bg-BG" dirty="0"/>
          </a:p>
          <a:p>
            <a:pPr lvl="1"/>
            <a:r>
              <a:rPr lang="en-US" dirty="0" smtClean="0">
                <a:hlinkClick r:id="rId2"/>
              </a:rPr>
              <a:t>sasho@david.bg</a:t>
            </a:r>
            <a:endParaRPr lang="en-US" dirty="0"/>
          </a:p>
          <a:p>
            <a:pPr lvl="1"/>
            <a:r>
              <a:rPr lang="en-US" dirty="0" smtClean="0"/>
              <a:t>Skype: </a:t>
            </a:r>
            <a:r>
              <a:rPr lang="en-US" dirty="0" err="1" smtClean="0">
                <a:hlinkClick r:id="rId3"/>
              </a:rPr>
              <a:t>musasho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https://facebook.com/adalemski</a:t>
            </a:r>
            <a:endParaRPr lang="en-US" dirty="0"/>
          </a:p>
          <a:p>
            <a:r>
              <a:rPr lang="bg-BG" dirty="0"/>
              <a:t>ДАВИД академия</a:t>
            </a:r>
          </a:p>
          <a:p>
            <a:pPr lvl="1"/>
            <a:r>
              <a:rPr lang="en-US" dirty="0">
                <a:hlinkClick r:id="rId5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https://facebook.com/DavidAcademy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64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Обектно-ориентирано програмиране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Предимства на ООП</a:t>
            </a:r>
            <a:endParaRPr lang="ru-RU" dirty="0"/>
          </a:p>
          <a:p>
            <a:pPr lvl="1"/>
            <a:r>
              <a:rPr lang="bg-BG" dirty="0" smtClean="0"/>
              <a:t>Програмите са отражение на реалния свят</a:t>
            </a:r>
          </a:p>
          <a:p>
            <a:pPr lvl="1"/>
            <a:r>
              <a:rPr lang="bg-BG" dirty="0" smtClean="0"/>
              <a:t>Реалният свят може да бъде моделиран чрез естественото му разделяне на прости съставни части (обекти)</a:t>
            </a:r>
          </a:p>
          <a:p>
            <a:pPr lvl="1"/>
            <a:r>
              <a:rPr lang="bg-BG" dirty="0" smtClean="0"/>
              <a:t>Тези модели могат лесно да бъдат трансформирани в обектно-ориентирани програми</a:t>
            </a:r>
          </a:p>
          <a:p>
            <a:pPr lvl="1"/>
            <a:r>
              <a:rPr lang="bg-BG" dirty="0" smtClean="0"/>
              <a:t>Улеснява се разработката от екипи от разработчици</a:t>
            </a:r>
          </a:p>
          <a:p>
            <a:pPr lvl="1"/>
            <a:r>
              <a:rPr lang="bg-BG" dirty="0" smtClean="0"/>
              <a:t>Изолират се промените в отделен фрагмент от програмата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0673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Какво </a:t>
            </a:r>
            <a:r>
              <a:rPr lang="ru-RU" dirty="0"/>
              <a:t>е </a:t>
            </a:r>
            <a:r>
              <a:rPr lang="ru-RU" dirty="0" smtClean="0"/>
              <a:t>„клас“?</a:t>
            </a:r>
          </a:p>
          <a:p>
            <a:pPr lvl="1"/>
            <a:r>
              <a:rPr lang="bg-BG" dirty="0" smtClean="0"/>
              <a:t>Абстрактно понятие в ООП</a:t>
            </a:r>
          </a:p>
          <a:p>
            <a:pPr lvl="1"/>
            <a:r>
              <a:rPr lang="bg-BG" dirty="0" smtClean="0"/>
              <a:t>Обединява обекти със сходни характеристики и поведение</a:t>
            </a:r>
          </a:p>
          <a:p>
            <a:pPr lvl="1"/>
            <a:r>
              <a:rPr lang="bg-BG" dirty="0" smtClean="0"/>
              <a:t>Съставен тип данни</a:t>
            </a:r>
          </a:p>
          <a:p>
            <a:pPr lvl="1"/>
            <a:r>
              <a:rPr lang="bg-BG" dirty="0" smtClean="0"/>
              <a:t>Множество от стойности – всички комбинации от възможни стойности на характеристиките</a:t>
            </a:r>
          </a:p>
          <a:p>
            <a:pPr lvl="1"/>
            <a:r>
              <a:rPr lang="bg-BG" dirty="0" smtClean="0"/>
              <a:t>Не описва конкретен физически обект, а дефинира как всеки конкретен обект може да бъде описан</a:t>
            </a:r>
          </a:p>
          <a:p>
            <a:pPr lvl="1"/>
            <a:r>
              <a:rPr lang="bg-BG" dirty="0" smtClean="0"/>
              <a:t>Различните класове могат да описват по-широко или по-специализирано множество от обекти</a:t>
            </a:r>
          </a:p>
        </p:txBody>
      </p:sp>
    </p:spTree>
    <p:extLst>
      <p:ext uri="{BB962C8B-B14F-4D97-AF65-F5344CB8AC3E}">
        <p14:creationId xmlns:p14="http://schemas.microsoft.com/office/powerpoint/2010/main" val="23965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Примери за класове</a:t>
            </a:r>
          </a:p>
          <a:p>
            <a:pPr lvl="1"/>
            <a:r>
              <a:rPr lang="bg-BG" dirty="0" smtClean="0"/>
              <a:t>Жив организъм</a:t>
            </a:r>
          </a:p>
          <a:p>
            <a:pPr lvl="1"/>
            <a:r>
              <a:rPr lang="bg-BG" dirty="0" smtClean="0"/>
              <a:t>Човек</a:t>
            </a:r>
          </a:p>
          <a:p>
            <a:pPr lvl="1"/>
            <a:r>
              <a:rPr lang="bg-BG" dirty="0" smtClean="0"/>
              <a:t>Учител</a:t>
            </a:r>
          </a:p>
          <a:p>
            <a:pPr lvl="1"/>
            <a:r>
              <a:rPr lang="bg-BG" dirty="0" smtClean="0"/>
              <a:t>Куче</a:t>
            </a:r>
          </a:p>
          <a:p>
            <a:pPr lvl="1"/>
            <a:r>
              <a:rPr lang="bg-BG" dirty="0" smtClean="0"/>
              <a:t>Превозно средство</a:t>
            </a:r>
          </a:p>
          <a:p>
            <a:pPr lvl="1"/>
            <a:r>
              <a:rPr lang="bg-BG" dirty="0" smtClean="0"/>
              <a:t>Автомобил</a:t>
            </a:r>
          </a:p>
          <a:p>
            <a:pPr lvl="1"/>
            <a:r>
              <a:rPr lang="bg-BG" dirty="0" smtClean="0"/>
              <a:t>Прозорец в приложение с графичен потребителски интерфейс</a:t>
            </a:r>
          </a:p>
          <a:p>
            <a:pPr lvl="1"/>
            <a:r>
              <a:rPr lang="bg-BG" dirty="0" smtClean="0"/>
              <a:t>Файл</a:t>
            </a:r>
          </a:p>
        </p:txBody>
      </p:sp>
    </p:spTree>
    <p:extLst>
      <p:ext uri="{BB962C8B-B14F-4D97-AF65-F5344CB8AC3E}">
        <p14:creationId xmlns:p14="http://schemas.microsoft.com/office/powerpoint/2010/main" val="5881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Програмиране с класове</a:t>
            </a:r>
          </a:p>
          <a:p>
            <a:pPr lvl="1"/>
            <a:r>
              <a:rPr lang="bg-BG" dirty="0" smtClean="0"/>
              <a:t>В обектно-ориентираните езици програмите представляват декларации на множество класове</a:t>
            </a:r>
          </a:p>
          <a:p>
            <a:pPr lvl="1"/>
            <a:r>
              <a:rPr lang="bg-BG" dirty="0" smtClean="0"/>
              <a:t>В декларацията на всеки клас се описват неговите членове:</a:t>
            </a:r>
          </a:p>
          <a:p>
            <a:pPr lvl="2"/>
            <a:r>
              <a:rPr lang="bg-BG" dirty="0" smtClean="0"/>
              <a:t>Полета – подобни на локални променливи за всеки обект на класа, те съдържат характеристиките му</a:t>
            </a:r>
          </a:p>
          <a:p>
            <a:pPr lvl="2"/>
            <a:r>
              <a:rPr lang="bg-BG" dirty="0" smtClean="0"/>
              <a:t>Методи – функции, които се прилагат върху обект на класа, като имат достъп до неговите характеристики</a:t>
            </a:r>
          </a:p>
          <a:p>
            <a:pPr lvl="1"/>
            <a:r>
              <a:rPr lang="bg-BG" dirty="0" smtClean="0"/>
              <a:t>Някои езици, като например </a:t>
            </a:r>
            <a:r>
              <a:rPr lang="en-US" dirty="0" smtClean="0"/>
              <a:t>C# </a:t>
            </a:r>
            <a:r>
              <a:rPr lang="bg-BG" dirty="0" smtClean="0"/>
              <a:t>и </a:t>
            </a:r>
            <a:r>
              <a:rPr lang="en-US" dirty="0" smtClean="0"/>
              <a:t>Java,</a:t>
            </a:r>
            <a:r>
              <a:rPr lang="bg-BG" dirty="0" smtClean="0"/>
              <a:t> не позволяват поставянето на никакъв код извън декларация на клас – това са напълно обектно-ориентирани езици </a:t>
            </a:r>
          </a:p>
        </p:txBody>
      </p:sp>
    </p:spTree>
    <p:extLst>
      <p:ext uri="{BB962C8B-B14F-4D97-AF65-F5344CB8AC3E}">
        <p14:creationId xmlns:p14="http://schemas.microsoft.com/office/powerpoint/2010/main" val="7984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Какво </a:t>
            </a:r>
            <a:r>
              <a:rPr lang="ru-RU" dirty="0"/>
              <a:t>е </a:t>
            </a:r>
            <a:r>
              <a:rPr lang="ru-RU" dirty="0" smtClean="0"/>
              <a:t>„обект“?</a:t>
            </a:r>
          </a:p>
          <a:p>
            <a:pPr lvl="1"/>
            <a:r>
              <a:rPr lang="bg-BG" dirty="0" smtClean="0"/>
              <a:t>Абстрактно понятие в ООП</a:t>
            </a:r>
          </a:p>
          <a:p>
            <a:pPr lvl="1"/>
            <a:r>
              <a:rPr lang="bg-BG" dirty="0" smtClean="0"/>
              <a:t>Представлява конкретен екземпляр (инстанция) на някакъв клас</a:t>
            </a:r>
          </a:p>
          <a:p>
            <a:pPr lvl="1"/>
            <a:r>
              <a:rPr lang="bg-BG" dirty="0" smtClean="0"/>
              <a:t>Съдържа конкретни стойности за характеристиките, описани от класа</a:t>
            </a:r>
          </a:p>
          <a:p>
            <a:pPr lvl="1"/>
            <a:r>
              <a:rPr lang="bg-BG" dirty="0" smtClean="0"/>
              <a:t>Върху него могат да бъдат изпълнени методите, описани от класа</a:t>
            </a:r>
          </a:p>
          <a:p>
            <a:pPr lvl="1"/>
            <a:r>
              <a:rPr lang="bg-BG" dirty="0" smtClean="0"/>
              <a:t>Понятието се използва и за променлива, чийто тип данни е клас</a:t>
            </a:r>
          </a:p>
        </p:txBody>
      </p:sp>
    </p:spTree>
    <p:extLst>
      <p:ext uri="{BB962C8B-B14F-4D97-AF65-F5344CB8AC3E}">
        <p14:creationId xmlns:p14="http://schemas.microsoft.com/office/powerpoint/2010/main" val="36906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2013-2014.potx" id="{8FF748C1-BC8E-46E1-88B1-0A230DF3AB22}" vid="{C3B6A096-10F3-4438-9F6D-FC9EC6502B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2013-2014</Template>
  <TotalTime>2647</TotalTime>
  <Words>1861</Words>
  <Application>Microsoft Office PowerPoint</Application>
  <PresentationFormat>Widescreen</PresentationFormat>
  <Paragraphs>267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Century Gothic</vt:lpstr>
      <vt:lpstr>Consolas</vt:lpstr>
      <vt:lpstr>Segoe UI</vt:lpstr>
      <vt:lpstr>Segoe WP Black</vt:lpstr>
      <vt:lpstr>ДАВИД академия 2013</vt:lpstr>
      <vt:lpstr>Курс по програмиране на C#</vt:lpstr>
      <vt:lpstr>Съдържание</vt:lpstr>
      <vt:lpstr>Обектно-ориентирано програмиране</vt:lpstr>
      <vt:lpstr>Обектно-ориентирано програмиране</vt:lpstr>
      <vt:lpstr>Обектно-ориентирано програмиране</vt:lpstr>
      <vt:lpstr>Класове</vt:lpstr>
      <vt:lpstr>Класове</vt:lpstr>
      <vt:lpstr>Класове</vt:lpstr>
      <vt:lpstr>Обекти</vt:lpstr>
      <vt:lpstr>Обекти</vt:lpstr>
      <vt:lpstr>Обекти</vt:lpstr>
      <vt:lpstr>Класове в C#</vt:lpstr>
      <vt:lpstr>Класове в C#</vt:lpstr>
      <vt:lpstr>Класове в C# - демо</vt:lpstr>
      <vt:lpstr>Обекти в C#</vt:lpstr>
      <vt:lpstr>Обекти в C#</vt:lpstr>
      <vt:lpstr>Обекти в C# - демо</vt:lpstr>
      <vt:lpstr>Структури в C#</vt:lpstr>
      <vt:lpstr>Структури в C#</vt:lpstr>
      <vt:lpstr>Структури в C#</vt:lpstr>
      <vt:lpstr>Структури в C# - демо</vt:lpstr>
      <vt:lpstr>Полета</vt:lpstr>
      <vt:lpstr>Полета</vt:lpstr>
      <vt:lpstr>Полета</vt:lpstr>
      <vt:lpstr>Полета</vt:lpstr>
      <vt:lpstr>Деклариране на полета - демо</vt:lpstr>
      <vt:lpstr>Полета</vt:lpstr>
      <vt:lpstr>Полета</vt:lpstr>
      <vt:lpstr>Достъпване на полета - демо</vt:lpstr>
      <vt:lpstr>Полета</vt:lpstr>
      <vt:lpstr>Полета с достъп само за четене - демо</vt:lpstr>
      <vt:lpstr>Полета</vt:lpstr>
      <vt:lpstr>Константни полета - демо</vt:lpstr>
      <vt:lpstr>Пример - музикална колекция</vt:lpstr>
      <vt:lpstr>Музикална колекция - демо</vt:lpstr>
      <vt:lpstr>Задачи за упражнение</vt:lpstr>
      <vt:lpstr>Задачи за упражнение</vt:lpstr>
      <vt:lpstr>Задачи за упражнение</vt:lpstr>
      <vt:lpstr>Въпроси?</vt:lpstr>
      <vt:lpstr>Благодаря!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програмиране на C#</dc:title>
  <dc:creator>Alexander Dalemski</dc:creator>
  <cp:lastModifiedBy>Valery Dachev</cp:lastModifiedBy>
  <cp:revision>268</cp:revision>
  <dcterms:created xsi:type="dcterms:W3CDTF">2013-11-06T11:50:41Z</dcterms:created>
  <dcterms:modified xsi:type="dcterms:W3CDTF">2014-02-19T11:24:14Z</dcterms:modified>
</cp:coreProperties>
</file>