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303" r:id="rId4"/>
    <p:sldId id="305" r:id="rId5"/>
    <p:sldId id="304" r:id="rId6"/>
    <p:sldId id="306" r:id="rId7"/>
    <p:sldId id="307" r:id="rId8"/>
    <p:sldId id="308" r:id="rId9"/>
    <p:sldId id="310" r:id="rId10"/>
    <p:sldId id="317" r:id="rId11"/>
    <p:sldId id="318" r:id="rId12"/>
    <p:sldId id="319" r:id="rId13"/>
    <p:sldId id="320" r:id="rId14"/>
    <p:sldId id="309" r:id="rId15"/>
    <p:sldId id="311" r:id="rId16"/>
    <p:sldId id="312" r:id="rId17"/>
    <p:sldId id="313" r:id="rId18"/>
    <p:sldId id="314" r:id="rId19"/>
    <p:sldId id="315" r:id="rId20"/>
    <p:sldId id="316" r:id="rId21"/>
    <p:sldId id="321" r:id="rId22"/>
    <p:sldId id="322" r:id="rId23"/>
    <p:sldId id="301" r:id="rId24"/>
    <p:sldId id="30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487F99-11AD-412E-914A-AFA68B24A5BF}">
          <p14:sldIdLst>
            <p14:sldId id="256"/>
            <p14:sldId id="257"/>
          </p14:sldIdLst>
        </p14:section>
        <p14:section name="Полиморфизъм. Видове полиморфизъм" id="{7C79AEE8-F401-4703-843C-AD030F7B97D1}">
          <p14:sldIdLst>
            <p14:sldId id="303"/>
            <p14:sldId id="305"/>
            <p14:sldId id="304"/>
          </p14:sldIdLst>
        </p14:section>
        <p14:section name="Презаписване на членове" id="{D9576D68-38B5-4E34-BA2B-85F76DA2720F}">
          <p14:sldIdLst>
            <p14:sldId id="306"/>
            <p14:sldId id="307"/>
            <p14:sldId id="308"/>
            <p14:sldId id="310"/>
          </p14:sldIdLst>
        </p14:section>
        <p14:section name="Презаписване на оператори" id="{C7854980-0631-4BC5-8882-BB717E6ADBCD}">
          <p14:sldIdLst>
            <p14:sldId id="317"/>
            <p14:sldId id="318"/>
            <p14:sldId id="319"/>
            <p14:sldId id="320"/>
          </p14:sldIdLst>
        </p14:section>
        <p14:section name="Предефиниране на членове" id="{B812F8D2-E70B-4167-A30C-54DF517071AF}">
          <p14:sldIdLst>
            <p14:sldId id="309"/>
            <p14:sldId id="311"/>
            <p14:sldId id="312"/>
            <p14:sldId id="313"/>
            <p14:sldId id="314"/>
            <p14:sldId id="315"/>
            <p14:sldId id="316"/>
          </p14:sldIdLst>
        </p14:section>
        <p14:section name="Задачи за упражнение" id="{189F0656-1D3E-4820-A181-7A1B4932451D}">
          <p14:sldIdLst>
            <p14:sldId id="321"/>
            <p14:sldId id="322"/>
          </p14:sldIdLst>
        </p14:section>
        <p14:section name="Край" id="{EA5857B4-A07F-449D-BFE9-14302C1B8640}">
          <p14:sldIdLst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C9B0"/>
    <a:srgbClr val="608B4E"/>
    <a:srgbClr val="B5CEA8"/>
    <a:srgbClr val="569CD6"/>
    <a:srgbClr val="D69D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5" autoAdjust="0"/>
    <p:restoredTop sz="84263" autoAdjust="0"/>
  </p:normalViewPr>
  <p:slideViewPr>
    <p:cSldViewPr snapToGrid="0">
      <p:cViewPr varScale="1">
        <p:scale>
          <a:sx n="75" d="100"/>
          <a:sy n="75" d="100"/>
        </p:scale>
        <p:origin x="4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A33F7-99FD-4F34-AD0E-71C2A63D8AC5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C2F8-A16F-43B2-99EC-7703BF6E9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Демонстрация с клас </a:t>
            </a:r>
            <a:r>
              <a:rPr lang="en-US" dirty="0" smtClean="0"/>
              <a:t>Animal</a:t>
            </a:r>
            <a:r>
              <a:rPr lang="bg-BG" dirty="0" smtClean="0"/>
              <a:t>:</a:t>
            </a:r>
            <a:br>
              <a:rPr lang="bg-BG" dirty="0" smtClean="0"/>
            </a:br>
            <a:r>
              <a:rPr lang="bg-BG" dirty="0" smtClean="0"/>
              <a:t>-</a:t>
            </a:r>
            <a:r>
              <a:rPr lang="bg-BG" baseline="0" dirty="0" smtClean="0"/>
              <a:t> презаписване на конструктори с име и възраст;</a:t>
            </a:r>
            <a:br>
              <a:rPr lang="bg-BG" baseline="0" dirty="0" smtClean="0"/>
            </a:br>
            <a:r>
              <a:rPr lang="bg-BG" baseline="0" dirty="0" smtClean="0"/>
              <a:t>- презаписване на метод </a:t>
            </a:r>
            <a:r>
              <a:rPr lang="en-US" baseline="0" dirty="0" smtClean="0"/>
              <a:t>Eat() </a:t>
            </a:r>
            <a:r>
              <a:rPr lang="bg-BG" baseline="0" dirty="0" smtClean="0"/>
              <a:t>с име и с инстанция на друго животно.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0C2F8-A16F-43B2-99EC-7703BF6E9E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6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Демонстрация с клас </a:t>
            </a:r>
            <a:r>
              <a:rPr lang="en-US" dirty="0" smtClean="0"/>
              <a:t>Zoo </a:t>
            </a:r>
            <a:r>
              <a:rPr lang="bg-BG" dirty="0" smtClean="0"/>
              <a:t>и списък от животни индексирани по име и по номер.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0C2F8-A16F-43B2-99EC-7703BF6E9E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5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Демонстрация с предефиниране на </a:t>
            </a:r>
            <a:r>
              <a:rPr lang="en-US" dirty="0" err="1" smtClean="0"/>
              <a:t>object.ToString</a:t>
            </a:r>
            <a:r>
              <a:rPr lang="en-US" dirty="0" smtClean="0"/>
              <a:t>()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0C2F8-A16F-43B2-99EC-7703BF6E9E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5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91" y="405365"/>
            <a:ext cx="9365005" cy="7834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537" y="1341251"/>
            <a:ext cx="10657184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8769940" y="5221226"/>
            <a:ext cx="3570181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rtlCol="0" anchor="ctr"/>
          <a:lstStyle/>
          <a:p>
            <a:pPr algn="ctr"/>
            <a:endParaRPr lang="bg-BG" sz="1353"/>
          </a:p>
        </p:txBody>
      </p:sp>
      <p:sp>
        <p:nvSpPr>
          <p:cNvPr id="12" name="TextBox 11"/>
          <p:cNvSpPr txBox="1"/>
          <p:nvPr/>
        </p:nvSpPr>
        <p:spPr>
          <a:xfrm>
            <a:off x="9360363" y="5652574"/>
            <a:ext cx="2598880" cy="915940"/>
          </a:xfrm>
          <a:prstGeom prst="rect">
            <a:avLst/>
          </a:prstGeom>
          <a:noFill/>
        </p:spPr>
        <p:txBody>
          <a:bodyPr wrap="square" lIns="87984" tIns="43992" rIns="87984" bIns="43992" rtlCol="0">
            <a:spAutoFit/>
          </a:bodyPr>
          <a:lstStyle/>
          <a:p>
            <a:pPr algn="ctr"/>
            <a:r>
              <a:rPr lang="en-US" sz="5185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185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41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12192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2"/>
            <a:ext cx="12192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5999" y="6563404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accent1"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17" y="6569331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5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2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79999"/>
            <a:ext cx="6096000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1079998"/>
            <a:ext cx="6096001" cy="5400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22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23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https://twitter.com/vdachev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vdache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програмиране на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№1</a:t>
            </a:r>
            <a:r>
              <a:rPr lang="en-US" sz="2800" dirty="0" smtClean="0"/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Полиморфизъм (част 1): Презаписване на членове. Презаписване на оператори. Предефиниране на членове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4151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оператори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„презаписване на оператори“?</a:t>
            </a:r>
            <a:endParaRPr lang="en-US" dirty="0" smtClean="0"/>
          </a:p>
          <a:p>
            <a:pPr lvl="1"/>
            <a:r>
              <a:rPr lang="bg-BG" dirty="0" smtClean="0"/>
              <a:t>Операторите в </a:t>
            </a:r>
            <a:r>
              <a:rPr lang="en-US" dirty="0" smtClean="0"/>
              <a:t>C# </a:t>
            </a:r>
            <a:r>
              <a:rPr lang="bg-BG" dirty="0" smtClean="0"/>
              <a:t>са дефинирани за повечето вградени типове</a:t>
            </a:r>
          </a:p>
          <a:p>
            <a:pPr lvl="1"/>
            <a:r>
              <a:rPr lang="bg-BG" dirty="0" smtClean="0"/>
              <a:t>Повечето оператори обаче не са дефинирани за собствените ни класове и структури</a:t>
            </a:r>
          </a:p>
          <a:p>
            <a:pPr lvl="1"/>
            <a:r>
              <a:rPr lang="bg-BG" dirty="0" smtClean="0"/>
              <a:t>Дава възможност в дефиницията на клас да включим оператори за по-естествено взаимодействие с обекти от дефиниращия и/или други класове</a:t>
            </a:r>
            <a:endParaRPr lang="en-US" dirty="0" smtClean="0"/>
          </a:p>
          <a:p>
            <a:pPr lvl="1"/>
            <a:r>
              <a:rPr lang="bg-BG" b="1" dirty="0" smtClean="0"/>
              <a:t>Да не се злоупотребява:</a:t>
            </a:r>
            <a:r>
              <a:rPr lang="bg-BG" dirty="0" smtClean="0"/>
              <a:t> </a:t>
            </a:r>
            <a:r>
              <a:rPr lang="bg-BG" dirty="0" smtClean="0"/>
              <a:t>По-естествено </a:t>
            </a:r>
            <a:r>
              <a:rPr lang="bg-BG" dirty="0" smtClean="0"/>
              <a:t>не означава </a:t>
            </a:r>
            <a:r>
              <a:rPr lang="bg-BG" dirty="0" smtClean="0"/>
              <a:t>по-лесно!</a:t>
            </a:r>
            <a:endParaRPr lang="bg-BG" dirty="0" smtClean="0"/>
          </a:p>
          <a:p>
            <a:r>
              <a:rPr lang="bg-BG" dirty="0" smtClean="0"/>
              <a:t>Видове презаписваеми оператори</a:t>
            </a:r>
          </a:p>
          <a:p>
            <a:pPr lvl="1"/>
            <a:r>
              <a:rPr lang="bg-BG" dirty="0" smtClean="0"/>
              <a:t>Унарни</a:t>
            </a:r>
          </a:p>
          <a:p>
            <a:pPr lvl="1"/>
            <a:r>
              <a:rPr lang="bg-BG" dirty="0" smtClean="0"/>
              <a:t>Бинарни</a:t>
            </a:r>
          </a:p>
          <a:p>
            <a:pPr lvl="1"/>
            <a:r>
              <a:rPr lang="bg-BG" dirty="0" smtClean="0"/>
              <a:t>Превръщане на данни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оператори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>
                <a:solidFill>
                  <a:schemeClr val="accent1"/>
                </a:solidFill>
              </a:rPr>
              <a:t>struct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R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G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B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 smtClean="0">
                <a:solidFill>
                  <a:srgbClr val="608B4E"/>
                </a:solidFill>
              </a:rPr>
              <a:t>  // </a:t>
            </a:r>
            <a:r>
              <a:rPr lang="bg-BG" sz="1800" dirty="0" smtClean="0">
                <a:solidFill>
                  <a:srgbClr val="608B4E"/>
                </a:solidFill>
              </a:rPr>
              <a:t>презаписваме проверката дали е </a:t>
            </a:r>
            <a:r>
              <a:rPr lang="en-US" sz="1800" dirty="0" smtClean="0">
                <a:solidFill>
                  <a:srgbClr val="608B4E"/>
                </a:solidFill>
              </a:rPr>
              <a:t>true</a:t>
            </a:r>
            <a:r>
              <a:rPr lang="bg-BG" sz="1800" dirty="0" smtClean="0">
                <a:solidFill>
                  <a:srgbClr val="608B4E"/>
                </a:solidFill>
              </a:rPr>
              <a:t/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>
                <a:solidFill>
                  <a:schemeClr val="accent1"/>
                </a:solidFill>
              </a:rPr>
              <a:t>static </a:t>
            </a:r>
            <a:r>
              <a:rPr lang="en-US" sz="1800" dirty="0" err="1">
                <a:solidFill>
                  <a:schemeClr val="accent1"/>
                </a:solidFill>
              </a:rPr>
              <a:t>bool</a:t>
            </a:r>
            <a:r>
              <a:rPr lang="en-US" sz="1800" dirty="0">
                <a:solidFill>
                  <a:schemeClr val="accent1"/>
                </a:solidFill>
              </a:rPr>
              <a:t> operator true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4EC9B0"/>
                </a:solidFill>
              </a:rPr>
              <a:t>Color</a:t>
            </a:r>
            <a:r>
              <a:rPr lang="en-US" sz="1800" dirty="0"/>
              <a:t> c</a:t>
            </a:r>
            <a:r>
              <a:rPr lang="en-US" sz="1800" dirty="0" smtClean="0"/>
              <a:t>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chemeClr val="accent1"/>
                </a:solidFill>
              </a:rPr>
              <a:t>return</a:t>
            </a:r>
            <a:r>
              <a:rPr lang="en-US" sz="1800" dirty="0" smtClean="0"/>
              <a:t> </a:t>
            </a:r>
            <a:r>
              <a:rPr lang="en-US" sz="1800" dirty="0" err="1" smtClean="0"/>
              <a:t>c.R</a:t>
            </a:r>
            <a:r>
              <a:rPr lang="en-US" sz="1800" dirty="0" smtClean="0"/>
              <a:t> </a:t>
            </a:r>
            <a:r>
              <a:rPr lang="en-US" sz="1800" dirty="0"/>
              <a:t>!= 0 </a:t>
            </a:r>
            <a:r>
              <a:rPr lang="en-US" sz="1800" dirty="0" smtClean="0"/>
              <a:t>|| </a:t>
            </a:r>
            <a:r>
              <a:rPr lang="en-US" sz="1800" dirty="0" err="1" smtClean="0"/>
              <a:t>c.G</a:t>
            </a:r>
            <a:r>
              <a:rPr lang="en-US" sz="1800" dirty="0" smtClean="0"/>
              <a:t> </a:t>
            </a:r>
            <a:r>
              <a:rPr lang="en-US" sz="1800" dirty="0"/>
              <a:t>!= 0 </a:t>
            </a:r>
            <a:r>
              <a:rPr lang="en-US" sz="1800" dirty="0" smtClean="0"/>
              <a:t>|| </a:t>
            </a:r>
            <a:r>
              <a:rPr lang="en-US" sz="1800" dirty="0" err="1" smtClean="0"/>
              <a:t>c.B</a:t>
            </a:r>
            <a:r>
              <a:rPr lang="en-US" sz="1800" dirty="0" smtClean="0"/>
              <a:t> </a:t>
            </a:r>
            <a:r>
              <a:rPr lang="en-US" sz="1800" dirty="0"/>
              <a:t>!= 0</a:t>
            </a:r>
            <a:r>
              <a:rPr lang="en-US" sz="1800" dirty="0" smtClean="0"/>
              <a:t>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}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608B4E"/>
                </a:solidFill>
              </a:rPr>
              <a:t> </a:t>
            </a:r>
            <a:r>
              <a:rPr lang="en-US" sz="1800" dirty="0">
                <a:solidFill>
                  <a:srgbClr val="608B4E"/>
                </a:solidFill>
              </a:rPr>
              <a:t>// </a:t>
            </a:r>
            <a:r>
              <a:rPr lang="bg-BG" sz="1800" dirty="0">
                <a:solidFill>
                  <a:srgbClr val="608B4E"/>
                </a:solidFill>
              </a:rPr>
              <a:t>презаписваме проверката дали е </a:t>
            </a:r>
            <a:r>
              <a:rPr lang="en-US" sz="1800" dirty="0" smtClean="0">
                <a:solidFill>
                  <a:srgbClr val="608B4E"/>
                </a:solidFill>
              </a:rPr>
              <a:t>false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  // </a:t>
            </a:r>
            <a:r>
              <a:rPr lang="bg-BG" sz="1800" dirty="0" smtClean="0">
                <a:solidFill>
                  <a:srgbClr val="608B4E"/>
                </a:solidFill>
              </a:rPr>
              <a:t>забележка: винаги се презаписват в заедно</a:t>
            </a:r>
            <a:r>
              <a:rPr lang="bg-BG" sz="1800" dirty="0">
                <a:solidFill>
                  <a:srgbClr val="608B4E"/>
                </a:solidFill>
              </a:rPr>
              <a:t/>
            </a:r>
            <a:br>
              <a:rPr lang="bg-BG" sz="1800" dirty="0">
                <a:solidFill>
                  <a:srgbClr val="608B4E"/>
                </a:solidFill>
              </a:rPr>
            </a:b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>
                <a:solidFill>
                  <a:schemeClr val="accent1"/>
                </a:solidFill>
              </a:rPr>
              <a:t>static </a:t>
            </a:r>
            <a:r>
              <a:rPr lang="en-US" sz="1800" dirty="0" err="1">
                <a:solidFill>
                  <a:schemeClr val="accent1"/>
                </a:solidFill>
              </a:rPr>
              <a:t>bool</a:t>
            </a:r>
            <a:r>
              <a:rPr lang="en-US" sz="1800" dirty="0">
                <a:solidFill>
                  <a:schemeClr val="accent1"/>
                </a:solidFill>
              </a:rPr>
              <a:t> operator false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4EC9B0"/>
                </a:solidFill>
              </a:rPr>
              <a:t>Color</a:t>
            </a:r>
            <a:r>
              <a:rPr lang="en-US" sz="1800" dirty="0"/>
              <a:t> c</a:t>
            </a:r>
            <a:r>
              <a:rPr lang="en-US" sz="1800" dirty="0" smtClean="0"/>
              <a:t>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chemeClr val="accent1"/>
                </a:solidFill>
              </a:rPr>
              <a:t>return</a:t>
            </a:r>
            <a:r>
              <a:rPr lang="en-US" sz="1800" dirty="0" smtClean="0"/>
              <a:t> </a:t>
            </a:r>
            <a:r>
              <a:rPr lang="en-US" sz="1800" dirty="0" err="1" smtClean="0"/>
              <a:t>c.R</a:t>
            </a:r>
            <a:r>
              <a:rPr lang="en-US" sz="1800" dirty="0" smtClean="0"/>
              <a:t> == </a:t>
            </a:r>
            <a:r>
              <a:rPr lang="en-US" sz="1800" dirty="0"/>
              <a:t>0 &amp;&amp; </a:t>
            </a:r>
            <a:r>
              <a:rPr lang="en-US" sz="1800" dirty="0" err="1" smtClean="0"/>
              <a:t>c.G</a:t>
            </a:r>
            <a:r>
              <a:rPr lang="en-US" sz="1800" dirty="0" smtClean="0"/>
              <a:t> == </a:t>
            </a:r>
            <a:r>
              <a:rPr lang="en-US" sz="1800" dirty="0"/>
              <a:t>0 &amp;&amp; </a:t>
            </a:r>
            <a:r>
              <a:rPr lang="en-US" sz="1800" dirty="0" err="1" smtClean="0"/>
              <a:t>c.B</a:t>
            </a:r>
            <a:r>
              <a:rPr lang="en-US" sz="1800" dirty="0" smtClean="0"/>
              <a:t> </a:t>
            </a:r>
            <a:r>
              <a:rPr lang="en-US" sz="1800" dirty="0"/>
              <a:t>=</a:t>
            </a:r>
            <a:r>
              <a:rPr lang="en-US" sz="1800" dirty="0" smtClean="0"/>
              <a:t>= </a:t>
            </a:r>
            <a:r>
              <a:rPr lang="en-US" sz="1800" dirty="0"/>
              <a:t>0</a:t>
            </a:r>
            <a:r>
              <a:rPr lang="en-US" sz="1800" dirty="0" smtClean="0"/>
              <a:t>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}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/>
              <a:t>Унарни </a:t>
            </a:r>
            <a:r>
              <a:rPr lang="bg-BG" dirty="0" smtClean="0"/>
              <a:t>оператори</a:t>
            </a:r>
          </a:p>
          <a:p>
            <a:pPr lvl="1"/>
            <a:r>
              <a:rPr lang="en-US" dirty="0" smtClean="0"/>
              <a:t>“+”, “-”, “~”, “!”, “++”</a:t>
            </a:r>
            <a:r>
              <a:rPr lang="bg-BG" dirty="0" smtClean="0"/>
              <a:t> и </a:t>
            </a:r>
            <a:r>
              <a:rPr lang="en-US" dirty="0" smtClean="0"/>
              <a:t>“--”</a:t>
            </a:r>
          </a:p>
          <a:p>
            <a:r>
              <a:rPr lang="bg-BG" dirty="0" smtClean="0"/>
              <a:t>Правила</a:t>
            </a:r>
            <a:endParaRPr lang="en-US" dirty="0"/>
          </a:p>
          <a:p>
            <a:pPr lvl="1"/>
            <a:r>
              <a:rPr lang="bg-BG" dirty="0" smtClean="0"/>
              <a:t>„+“, „-“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smtClean="0"/>
              <a:t>“~” –</a:t>
            </a:r>
            <a:r>
              <a:rPr lang="bg-BG" dirty="0" smtClean="0"/>
              <a:t> приемат като параметър дефиниращия тип и връщат резултат от </a:t>
            </a:r>
            <a:r>
              <a:rPr lang="bg-BG" dirty="0" smtClean="0"/>
              <a:t>про</a:t>
            </a:r>
            <a:r>
              <a:rPr lang="bg-BG" dirty="0"/>
              <a:t>и</a:t>
            </a:r>
            <a:r>
              <a:rPr lang="bg-BG" dirty="0" smtClean="0"/>
              <a:t>зволен </a:t>
            </a:r>
            <a:r>
              <a:rPr lang="bg-BG" dirty="0" smtClean="0"/>
              <a:t>тип</a:t>
            </a:r>
          </a:p>
          <a:p>
            <a:pPr lvl="1"/>
            <a:r>
              <a:rPr lang="bg-BG" dirty="0" smtClean="0"/>
              <a:t>„++“ и </a:t>
            </a:r>
            <a:r>
              <a:rPr lang="en-US" dirty="0" smtClean="0"/>
              <a:t>“--” – </a:t>
            </a:r>
            <a:r>
              <a:rPr lang="bg-BG" dirty="0" smtClean="0"/>
              <a:t>приемат като параметър и връщат дефиниращия тип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true</a:t>
            </a:r>
            <a:r>
              <a:rPr lang="en-US" dirty="0" smtClean="0"/>
              <a:t>” </a:t>
            </a:r>
            <a:r>
              <a:rPr lang="bg-BG" dirty="0" smtClean="0"/>
              <a:t>и </a:t>
            </a:r>
            <a:r>
              <a:rPr lang="en-US" dirty="0" smtClean="0"/>
              <a:t>“</a:t>
            </a:r>
            <a:r>
              <a:rPr lang="en-US" b="1" dirty="0" smtClean="0"/>
              <a:t>false</a:t>
            </a:r>
            <a:r>
              <a:rPr lang="en-US" dirty="0" smtClean="0"/>
              <a:t>” – </a:t>
            </a:r>
            <a:r>
              <a:rPr lang="bg-BG" dirty="0" smtClean="0"/>
              <a:t>приемат като параметър дефиниращия тип и връщат </a:t>
            </a:r>
            <a:r>
              <a:rPr lang="en-US" b="1" dirty="0" err="1" smtClean="0"/>
              <a:t>bool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8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оператори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struct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R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G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B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 smtClean="0">
                <a:solidFill>
                  <a:srgbClr val="608B4E"/>
                </a:solidFill>
              </a:rPr>
              <a:t>  // </a:t>
            </a:r>
            <a:r>
              <a:rPr lang="bg-BG" sz="1800" dirty="0" smtClean="0">
                <a:solidFill>
                  <a:srgbClr val="608B4E"/>
                </a:solidFill>
              </a:rPr>
              <a:t>презаписваме смесването на ДВА цвята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>
                <a:solidFill>
                  <a:schemeClr val="accent1"/>
                </a:solidFill>
              </a:rPr>
              <a:t>static </a:t>
            </a:r>
            <a:r>
              <a:rPr lang="en-US" sz="1800" dirty="0">
                <a:solidFill>
                  <a:srgbClr val="4EC9B0"/>
                </a:solidFill>
              </a:rPr>
              <a:t>Color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operator</a:t>
            </a:r>
            <a:r>
              <a:rPr lang="en-US" sz="1800" dirty="0"/>
              <a:t> </a:t>
            </a:r>
            <a:r>
              <a:rPr lang="en-US" sz="1800" dirty="0" smtClean="0"/>
              <a:t>+(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en-US" sz="1800" dirty="0" smtClean="0"/>
              <a:t> </a:t>
            </a:r>
            <a:r>
              <a:rPr lang="en-US" sz="1800" dirty="0"/>
              <a:t>l, </a:t>
            </a:r>
            <a:r>
              <a:rPr lang="en-US" sz="1800" dirty="0">
                <a:solidFill>
                  <a:srgbClr val="4EC9B0"/>
                </a:solidFill>
              </a:rPr>
              <a:t>Color</a:t>
            </a:r>
            <a:r>
              <a:rPr lang="en-US" sz="1800" dirty="0"/>
              <a:t> r</a:t>
            </a:r>
            <a:r>
              <a:rPr lang="en-US" sz="1800" dirty="0" smtClean="0"/>
              <a:t>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chemeClr val="accent1"/>
                </a:solidFill>
              </a:rPr>
              <a:t>return </a:t>
            </a:r>
            <a:r>
              <a:rPr lang="en-US" sz="1800" dirty="0">
                <a:solidFill>
                  <a:schemeClr val="accent1"/>
                </a:solidFill>
              </a:rPr>
              <a:t>new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bg-BG" sz="1800" dirty="0" smtClean="0">
                <a:solidFill>
                  <a:srgbClr val="4EC9B0"/>
                </a:solidFill>
              </a:rPr>
              <a:t/>
            </a:r>
            <a:br>
              <a:rPr lang="bg-BG" sz="1800" dirty="0" smtClean="0">
                <a:solidFill>
                  <a:srgbClr val="4EC9B0"/>
                </a:solidFill>
              </a:rPr>
            </a:br>
            <a:r>
              <a:rPr lang="en-US" sz="1800" dirty="0" smtClean="0"/>
              <a:t>    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      R </a:t>
            </a:r>
            <a:r>
              <a:rPr lang="en-US" sz="1800" dirty="0"/>
              <a:t>= </a:t>
            </a:r>
            <a:r>
              <a:rPr lang="en-US" sz="1800" dirty="0" err="1"/>
              <a:t>l.R</a:t>
            </a:r>
            <a:r>
              <a:rPr lang="en-US" sz="1800" dirty="0"/>
              <a:t> + </a:t>
            </a:r>
            <a:r>
              <a:rPr lang="en-US" sz="1800" dirty="0" err="1"/>
              <a:t>r.R</a:t>
            </a:r>
            <a:r>
              <a:rPr lang="en-US" sz="1800" dirty="0" smtClean="0"/>
              <a:t>,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  G </a:t>
            </a:r>
            <a:r>
              <a:rPr lang="en-US" sz="1800" dirty="0"/>
              <a:t>= </a:t>
            </a:r>
            <a:r>
              <a:rPr lang="en-US" sz="1800" dirty="0" err="1"/>
              <a:t>l.G</a:t>
            </a:r>
            <a:r>
              <a:rPr lang="en-US" sz="1800" dirty="0"/>
              <a:t> + </a:t>
            </a:r>
            <a:r>
              <a:rPr lang="en-US" sz="1800" dirty="0" err="1"/>
              <a:t>r.G</a:t>
            </a:r>
            <a:r>
              <a:rPr lang="en-US" sz="1800" dirty="0" smtClean="0"/>
              <a:t>,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  B </a:t>
            </a:r>
            <a:r>
              <a:rPr lang="en-US" sz="1800" dirty="0"/>
              <a:t>= </a:t>
            </a:r>
            <a:r>
              <a:rPr lang="en-US" sz="1800" dirty="0" err="1"/>
              <a:t>l.B</a:t>
            </a:r>
            <a:r>
              <a:rPr lang="en-US" sz="1800" dirty="0"/>
              <a:t> + </a:t>
            </a:r>
            <a:r>
              <a:rPr lang="en-US" sz="1800" dirty="0" err="1"/>
              <a:t>r.B</a:t>
            </a:r>
            <a:r>
              <a:rPr lang="en-US" sz="1800" dirty="0" smtClean="0"/>
              <a:t>,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};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  }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 smtClean="0"/>
              <a:t>Бинарни </a:t>
            </a:r>
            <a:r>
              <a:rPr lang="bg-BG" dirty="0"/>
              <a:t>оператори</a:t>
            </a:r>
            <a:endParaRPr lang="en-US" dirty="0"/>
          </a:p>
          <a:p>
            <a:pPr lvl="1"/>
            <a:r>
              <a:rPr lang="bg-BG" dirty="0" smtClean="0"/>
              <a:t>„+“, „-“, „*“, „/“ и „%“</a:t>
            </a:r>
            <a:endParaRPr lang="en-US" dirty="0" smtClean="0"/>
          </a:p>
          <a:p>
            <a:pPr lvl="1"/>
            <a:r>
              <a:rPr lang="bg-BG" dirty="0" smtClean="0"/>
              <a:t>„</a:t>
            </a:r>
            <a:r>
              <a:rPr lang="en-US" dirty="0"/>
              <a:t>&amp;</a:t>
            </a:r>
            <a:r>
              <a:rPr lang="bg-BG" dirty="0" smtClean="0"/>
              <a:t>“,</a:t>
            </a:r>
            <a:r>
              <a:rPr lang="en-US" dirty="0" smtClean="0"/>
              <a:t> “|”, “^”, “&lt;&lt;“</a:t>
            </a:r>
            <a:r>
              <a:rPr lang="bg-BG" dirty="0" smtClean="0"/>
              <a:t> и</a:t>
            </a:r>
            <a:r>
              <a:rPr lang="en-US" dirty="0" smtClean="0"/>
              <a:t> “&gt;&gt;”</a:t>
            </a:r>
            <a:endParaRPr lang="bg-BG" dirty="0" smtClean="0"/>
          </a:p>
          <a:p>
            <a:pPr lvl="1"/>
            <a:r>
              <a:rPr lang="en-US" dirty="0" smtClean="0"/>
              <a:t>“==“, “!=“, “&lt;“, “&gt;”, “&lt;=“ </a:t>
            </a:r>
            <a:r>
              <a:rPr lang="bg-BG" dirty="0" smtClean="0"/>
              <a:t>и </a:t>
            </a:r>
            <a:r>
              <a:rPr lang="en-US" dirty="0" smtClean="0"/>
              <a:t>“&gt;=“</a:t>
            </a:r>
          </a:p>
          <a:p>
            <a:r>
              <a:rPr lang="bg-BG" dirty="0" smtClean="0"/>
              <a:t>Правила</a:t>
            </a:r>
          </a:p>
          <a:p>
            <a:pPr lvl="1"/>
            <a:r>
              <a:rPr lang="bg-BG" dirty="0" smtClean="0"/>
              <a:t>Операторите за сравнение могат да се презаписват само по двойки</a:t>
            </a:r>
            <a:endParaRPr lang="en-US" dirty="0" smtClean="0"/>
          </a:p>
          <a:p>
            <a:pPr lvl="1"/>
            <a:r>
              <a:rPr lang="bg-BG" dirty="0" smtClean="0"/>
              <a:t>Трябва да се има предвид сравнението на стойности и референции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5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оператори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>
                <a:solidFill>
                  <a:schemeClr val="accent1"/>
                </a:solidFill>
              </a:rPr>
              <a:t>struct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 smtClean="0"/>
              <a:t>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R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G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</a:t>
            </a:r>
            <a:r>
              <a:rPr lang="en-US" sz="1800" dirty="0">
                <a:solidFill>
                  <a:schemeClr val="accent1"/>
                </a:solidFill>
              </a:rPr>
              <a:t>public </a:t>
            </a:r>
            <a:r>
              <a:rPr lang="en-US" sz="1800" dirty="0" err="1" smtClean="0">
                <a:solidFill>
                  <a:schemeClr val="accent1"/>
                </a:solidFill>
              </a:rPr>
              <a:t>int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B </a:t>
            </a:r>
            <a:r>
              <a:rPr lang="en-US" sz="1800" dirty="0"/>
              <a:t>{ </a:t>
            </a:r>
            <a:r>
              <a:rPr lang="en-US" sz="1800" dirty="0">
                <a:solidFill>
                  <a:schemeClr val="accent1"/>
                </a:solidFill>
              </a:rPr>
              <a:t>get</a:t>
            </a:r>
            <a:r>
              <a:rPr lang="en-US" sz="1800" dirty="0"/>
              <a:t>; </a:t>
            </a:r>
            <a:r>
              <a:rPr lang="en-US" sz="1800" dirty="0">
                <a:solidFill>
                  <a:schemeClr val="accent1"/>
                </a:solidFill>
              </a:rPr>
              <a:t>set</a:t>
            </a:r>
            <a:r>
              <a:rPr lang="en-US" sz="1800" dirty="0"/>
              <a:t>; 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608B4E"/>
                </a:solidFill>
              </a:rPr>
              <a:t> </a:t>
            </a:r>
            <a:r>
              <a:rPr lang="en-US" sz="1800" dirty="0">
                <a:solidFill>
                  <a:srgbClr val="608B4E"/>
                </a:solidFill>
              </a:rPr>
              <a:t>// </a:t>
            </a:r>
            <a:r>
              <a:rPr lang="bg-BG" sz="1800" dirty="0" smtClean="0">
                <a:solidFill>
                  <a:srgbClr val="608B4E"/>
                </a:solidFill>
              </a:rPr>
              <a:t>неявно </a:t>
            </a:r>
            <a:r>
              <a:rPr lang="bg-BG" sz="1800" dirty="0">
                <a:solidFill>
                  <a:srgbClr val="608B4E"/>
                </a:solidFill>
              </a:rPr>
              <a:t>превръщане от </a:t>
            </a:r>
            <a:r>
              <a:rPr lang="en-US" sz="1800" dirty="0">
                <a:solidFill>
                  <a:srgbClr val="608B4E"/>
                </a:solidFill>
              </a:rPr>
              <a:t>Color </a:t>
            </a:r>
            <a:r>
              <a:rPr lang="bg-BG" sz="1800" dirty="0">
                <a:solidFill>
                  <a:srgbClr val="608B4E"/>
                </a:solidFill>
              </a:rPr>
              <a:t>към </a:t>
            </a:r>
            <a:r>
              <a:rPr lang="bg-BG" sz="1800" dirty="0" smtClean="0">
                <a:solidFill>
                  <a:srgbClr val="608B4E"/>
                </a:solidFill>
              </a:rPr>
              <a:t>число</a:t>
            </a:r>
            <a:r>
              <a:rPr lang="en-US" sz="1800" dirty="0">
                <a:solidFill>
                  <a:srgbClr val="608B4E"/>
                </a:solidFill>
              </a:rPr>
              <a:t/>
            </a:r>
            <a:br>
              <a:rPr lang="en-US" sz="1800" dirty="0">
                <a:solidFill>
                  <a:srgbClr val="608B4E"/>
                </a:solidFill>
              </a:rPr>
            </a:br>
            <a:r>
              <a:rPr lang="en-US" sz="1800" dirty="0">
                <a:solidFill>
                  <a:srgbClr val="608B4E"/>
                </a:solidFill>
              </a:rPr>
              <a:t>  </a:t>
            </a:r>
            <a:r>
              <a:rPr lang="en-US" sz="1800" dirty="0">
                <a:solidFill>
                  <a:schemeClr val="accent1"/>
                </a:solidFill>
              </a:rPr>
              <a:t>public static </a:t>
            </a:r>
            <a:r>
              <a:rPr lang="en-US" sz="1800" dirty="0" smtClean="0">
                <a:solidFill>
                  <a:schemeClr val="accent1"/>
                </a:solidFill>
              </a:rPr>
              <a:t>implicit </a:t>
            </a:r>
            <a:r>
              <a:rPr lang="en-US" sz="1800" dirty="0">
                <a:solidFill>
                  <a:schemeClr val="accent1"/>
                </a:solidFill>
              </a:rPr>
              <a:t>operator </a:t>
            </a:r>
            <a:r>
              <a:rPr lang="en-US" sz="1800" dirty="0" smtClean="0">
                <a:solidFill>
                  <a:schemeClr val="accent1"/>
                </a:solidFill>
              </a:rPr>
              <a:t>long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en-US" sz="1800" dirty="0" smtClean="0"/>
              <a:t> c</a:t>
            </a:r>
            <a:r>
              <a:rPr lang="en-US" sz="1800" dirty="0"/>
              <a:t>)</a:t>
            </a:r>
            <a:br>
              <a:rPr lang="en-US" sz="1800" dirty="0"/>
            </a:br>
            <a:r>
              <a:rPr lang="en-US" sz="1800" dirty="0"/>
              <a:t>  </a:t>
            </a:r>
            <a:r>
              <a:rPr lang="en-US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</a:t>
            </a:r>
            <a:r>
              <a:rPr lang="en-US" sz="1800" dirty="0" smtClean="0">
                <a:solidFill>
                  <a:schemeClr val="accent1"/>
                </a:solidFill>
              </a:rPr>
              <a:t>return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  </a:t>
            </a:r>
            <a:r>
              <a:rPr lang="en-US" sz="1800" dirty="0" smtClean="0"/>
              <a:t>((256 * </a:t>
            </a:r>
            <a:r>
              <a:rPr lang="en-US" sz="1800" dirty="0" err="1" smtClean="0"/>
              <a:t>c.R</a:t>
            </a:r>
            <a:r>
              <a:rPr lang="en-US" sz="1800" dirty="0" smtClean="0"/>
              <a:t> + </a:t>
            </a:r>
            <a:r>
              <a:rPr lang="en-US" sz="1800" dirty="0" err="1" smtClean="0"/>
              <a:t>c.G</a:t>
            </a:r>
            <a:r>
              <a:rPr lang="en-US" sz="1800" dirty="0" smtClean="0"/>
              <a:t>) * 256 + </a:t>
            </a:r>
            <a:r>
              <a:rPr lang="en-US" sz="1800" dirty="0" err="1"/>
              <a:t>c.B</a:t>
            </a:r>
            <a:r>
              <a:rPr lang="en-US" sz="1800" dirty="0"/>
              <a:t>);</a:t>
            </a:r>
            <a:br>
              <a:rPr lang="en-US" sz="1800" dirty="0"/>
            </a:br>
            <a:r>
              <a:rPr lang="en-US" sz="1800" dirty="0"/>
              <a:t>  </a:t>
            </a:r>
            <a:r>
              <a:rPr lang="en-US" sz="1800" dirty="0" smtClean="0"/>
              <a:t>}</a:t>
            </a:r>
          </a:p>
          <a:p>
            <a:r>
              <a:rPr lang="en-US" sz="1800" dirty="0" smtClean="0">
                <a:solidFill>
                  <a:srgbClr val="608B4E"/>
                </a:solidFill>
              </a:rPr>
              <a:t>  // </a:t>
            </a:r>
            <a:r>
              <a:rPr lang="bg-BG" sz="1800" dirty="0" smtClean="0">
                <a:solidFill>
                  <a:srgbClr val="608B4E"/>
                </a:solidFill>
              </a:rPr>
              <a:t>явно превръщане от </a:t>
            </a:r>
            <a:r>
              <a:rPr lang="en-US" sz="1800" dirty="0" smtClean="0">
                <a:solidFill>
                  <a:srgbClr val="608B4E"/>
                </a:solidFill>
              </a:rPr>
              <a:t>Color </a:t>
            </a:r>
            <a:r>
              <a:rPr lang="bg-BG" sz="1800" dirty="0" smtClean="0">
                <a:solidFill>
                  <a:srgbClr val="608B4E"/>
                </a:solidFill>
              </a:rPr>
              <a:t>към низ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  </a:t>
            </a:r>
            <a:r>
              <a:rPr lang="en-US" sz="1800" dirty="0" smtClean="0">
                <a:solidFill>
                  <a:schemeClr val="accent1"/>
                </a:solidFill>
              </a:rPr>
              <a:t>public </a:t>
            </a:r>
            <a:r>
              <a:rPr lang="en-US" sz="1800" dirty="0">
                <a:solidFill>
                  <a:schemeClr val="accent1"/>
                </a:solidFill>
              </a:rPr>
              <a:t>static </a:t>
            </a:r>
            <a:r>
              <a:rPr lang="en-US" sz="1800" dirty="0" smtClean="0">
                <a:solidFill>
                  <a:schemeClr val="accent1"/>
                </a:solidFill>
              </a:rPr>
              <a:t>explicit </a:t>
            </a:r>
            <a:r>
              <a:rPr lang="en-US" sz="1800" dirty="0">
                <a:solidFill>
                  <a:schemeClr val="accent1"/>
                </a:solidFill>
              </a:rPr>
              <a:t>operator </a:t>
            </a:r>
            <a:r>
              <a:rPr lang="en-US" sz="1800" dirty="0" smtClean="0">
                <a:solidFill>
                  <a:schemeClr val="accent1"/>
                </a:solidFill>
              </a:rPr>
              <a:t>string</a:t>
            </a:r>
            <a:r>
              <a:rPr lang="en-US" sz="1800" dirty="0" smtClean="0"/>
              <a:t>(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4EC9B0"/>
                </a:solidFill>
              </a:rPr>
              <a:t>Color</a:t>
            </a:r>
            <a:r>
              <a:rPr lang="en-US" sz="1800" dirty="0" smtClean="0"/>
              <a:t> c)</a:t>
            </a:r>
            <a:br>
              <a:rPr lang="en-US" sz="1800" dirty="0" smtClean="0"/>
            </a:br>
            <a:r>
              <a:rPr lang="en-US" sz="1800" dirty="0" smtClean="0"/>
              <a:t>  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chemeClr val="accent1"/>
                </a:solidFill>
              </a:rPr>
              <a:t>return </a:t>
            </a:r>
            <a:r>
              <a:rPr lang="en-US" sz="1800" dirty="0" err="1">
                <a:solidFill>
                  <a:schemeClr val="accent1"/>
                </a:solidFill>
              </a:rPr>
              <a:t>string</a:t>
            </a:r>
            <a:r>
              <a:rPr lang="en-US" sz="1800" dirty="0" err="1"/>
              <a:t>.Format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2"/>
                </a:solidFill>
              </a:rPr>
              <a:t>"#{0:x}{1:x}{2:x</a:t>
            </a:r>
            <a:r>
              <a:rPr lang="en-US" sz="1800" dirty="0" smtClean="0">
                <a:solidFill>
                  <a:schemeClr val="accent2"/>
                </a:solidFill>
              </a:rPr>
              <a:t>}"</a:t>
            </a:r>
            <a:r>
              <a:rPr lang="en-US" sz="1800" dirty="0" smtClean="0"/>
              <a:t>,</a:t>
            </a:r>
            <a:br>
              <a:rPr lang="en-US" sz="1800" dirty="0" smtClean="0"/>
            </a:br>
            <a:r>
              <a:rPr lang="en-US" sz="1800" dirty="0" smtClean="0"/>
              <a:t>      </a:t>
            </a:r>
            <a:r>
              <a:rPr lang="en-US" sz="1800" dirty="0" err="1" smtClean="0"/>
              <a:t>c.R</a:t>
            </a:r>
            <a:r>
              <a:rPr lang="en-US" sz="1800" dirty="0"/>
              <a:t>, </a:t>
            </a:r>
            <a:r>
              <a:rPr lang="en-US" sz="1800" dirty="0" err="1"/>
              <a:t>c.G</a:t>
            </a:r>
            <a:r>
              <a:rPr lang="en-US" sz="1800" dirty="0"/>
              <a:t>, </a:t>
            </a:r>
            <a:r>
              <a:rPr lang="en-US" sz="1800" dirty="0" err="1"/>
              <a:t>c.B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>  }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 smtClean="0"/>
              <a:t>Преобразуване на данни</a:t>
            </a:r>
          </a:p>
          <a:p>
            <a:pPr lvl="1"/>
            <a:r>
              <a:rPr lang="bg-BG" dirty="0" smtClean="0"/>
              <a:t>неявно </a:t>
            </a:r>
            <a:r>
              <a:rPr lang="en-US" dirty="0" smtClean="0"/>
              <a:t>(</a:t>
            </a:r>
            <a:r>
              <a:rPr lang="en-US" b="1" dirty="0" smtClean="0"/>
              <a:t>implicit</a:t>
            </a:r>
            <a:r>
              <a:rPr lang="en-US" dirty="0" smtClean="0"/>
              <a:t>)</a:t>
            </a:r>
            <a:endParaRPr lang="bg-BG" dirty="0" smtClean="0"/>
          </a:p>
          <a:p>
            <a:pPr lvl="1"/>
            <a:r>
              <a:rPr lang="bg-BG" dirty="0" smtClean="0"/>
              <a:t>явно </a:t>
            </a:r>
            <a:r>
              <a:rPr lang="en-US" dirty="0" smtClean="0"/>
              <a:t>(</a:t>
            </a:r>
            <a:r>
              <a:rPr lang="en-US" b="1" dirty="0" smtClean="0"/>
              <a:t>explicit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Какво е </a:t>
            </a:r>
            <a:r>
              <a:rPr lang="bg-BG" dirty="0" smtClean="0"/>
              <a:t>„предефиниране </a:t>
            </a:r>
            <a:r>
              <a:rPr lang="bg-BG" dirty="0"/>
              <a:t>на членове“ (</a:t>
            </a:r>
            <a:r>
              <a:rPr lang="en-US" dirty="0"/>
              <a:t>member </a:t>
            </a:r>
            <a:r>
              <a:rPr lang="en-US" dirty="0" smtClean="0"/>
              <a:t>overriding)?</a:t>
            </a:r>
          </a:p>
          <a:p>
            <a:pPr lvl="1"/>
            <a:r>
              <a:rPr lang="bg-BG" dirty="0" smtClean="0"/>
              <a:t>Възможност на клас-наследник да предостави различна имплементация на член дефиниран в родителски клас</a:t>
            </a:r>
          </a:p>
          <a:p>
            <a:pPr lvl="1"/>
            <a:r>
              <a:rPr lang="bg-BG" dirty="0" smtClean="0"/>
              <a:t>Позволява промяна на поведението на член в клас-наследник</a:t>
            </a:r>
          </a:p>
          <a:p>
            <a:pPr lvl="1"/>
            <a:r>
              <a:rPr lang="bg-BG" dirty="0" smtClean="0"/>
              <a:t>Описване на член със същото наименования (и параметри)</a:t>
            </a:r>
          </a:p>
          <a:p>
            <a:pPr lvl="1"/>
            <a:r>
              <a:rPr lang="bg-BG" dirty="0" smtClean="0"/>
              <a:t>Членът на кой точно клас ще бъде </a:t>
            </a:r>
            <a:r>
              <a:rPr lang="bg-BG" dirty="0" smtClean="0"/>
              <a:t>използван, </a:t>
            </a:r>
            <a:r>
              <a:rPr lang="bg-BG" dirty="0" smtClean="0"/>
              <a:t>зависи от </a:t>
            </a:r>
            <a:r>
              <a:rPr lang="bg-BG" b="1" dirty="0" smtClean="0"/>
              <a:t>типа на обекта</a:t>
            </a:r>
            <a:r>
              <a:rPr lang="bg-BG" dirty="0" smtClean="0"/>
              <a:t>, а не от </a:t>
            </a:r>
            <a:r>
              <a:rPr lang="bg-BG" b="1" dirty="0" smtClean="0"/>
              <a:t>типа на референцията</a:t>
            </a:r>
          </a:p>
          <a:p>
            <a:pPr lvl="1"/>
            <a:r>
              <a:rPr lang="bg-BG" dirty="0" smtClean="0"/>
              <a:t>Само </a:t>
            </a:r>
            <a:r>
              <a:rPr lang="bg-BG" b="1" dirty="0" smtClean="0"/>
              <a:t>виртуални членове</a:t>
            </a:r>
            <a:r>
              <a:rPr lang="bg-BG" dirty="0" smtClean="0"/>
              <a:t> могат да бъдат предефинирани</a:t>
            </a:r>
          </a:p>
          <a:p>
            <a:r>
              <a:rPr lang="bg-BG" dirty="0" smtClean="0"/>
              <a:t>Какво е „виртуален член“?</a:t>
            </a:r>
          </a:p>
          <a:p>
            <a:pPr lvl="1"/>
            <a:r>
              <a:rPr lang="bg-BG" dirty="0" smtClean="0"/>
              <a:t>Член, който може да бъде предефиниран </a:t>
            </a:r>
            <a:r>
              <a:rPr lang="bg-BG" dirty="0" smtClean="0"/>
              <a:t>в </a:t>
            </a:r>
            <a:r>
              <a:rPr lang="bg-BG" dirty="0" smtClean="0"/>
              <a:t>клас-наследник</a:t>
            </a:r>
          </a:p>
          <a:p>
            <a:pPr lvl="1"/>
            <a:r>
              <a:rPr lang="bg-BG" dirty="0" smtClean="0"/>
              <a:t>Нестатични методи, свойства и </a:t>
            </a:r>
            <a:r>
              <a:rPr lang="bg-BG" dirty="0" err="1" smtClean="0"/>
              <a:t>индексатори</a:t>
            </a:r>
            <a:endParaRPr lang="bg-BG" dirty="0" smtClean="0"/>
          </a:p>
          <a:p>
            <a:pPr lvl="1"/>
            <a:r>
              <a:rPr lang="bg-BG" dirty="0" smtClean="0"/>
              <a:t>Виртуалността в </a:t>
            </a:r>
            <a:r>
              <a:rPr lang="en-US" dirty="0" smtClean="0"/>
              <a:t>C# </a:t>
            </a:r>
            <a:r>
              <a:rPr lang="bg-BG" dirty="0" smtClean="0"/>
              <a:t>се указва изрично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EC9B0"/>
                </a:solidFill>
              </a:rPr>
              <a:t>Animal</a:t>
            </a:r>
            <a:r>
              <a:rPr lang="bg-BG" dirty="0" smtClean="0">
                <a:solidFill>
                  <a:srgbClr val="4EC9B0"/>
                </a:solidFill>
              </a:rPr>
              <a:t/>
            </a:r>
            <a:br>
              <a:rPr lang="bg-BG" dirty="0" smtClean="0">
                <a:solidFill>
                  <a:srgbClr val="4EC9B0"/>
                </a:solidFill>
              </a:rPr>
            </a:br>
            <a:r>
              <a:rPr lang="en-US" dirty="0" smtClean="0"/>
              <a:t>{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virtual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MakeSound</a:t>
            </a:r>
            <a:r>
              <a:rPr lang="en-US" dirty="0" smtClean="0"/>
              <a:t>()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</a:t>
            </a:r>
            <a:r>
              <a:rPr lang="en-US" dirty="0" smtClean="0"/>
              <a:t>{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  </a:t>
            </a:r>
            <a:r>
              <a:rPr lang="en-US" dirty="0" smtClean="0">
                <a:solidFill>
                  <a:srgbClr val="608B4E"/>
                </a:solidFill>
              </a:rPr>
              <a:t>//</a:t>
            </a:r>
            <a:r>
              <a:rPr lang="bg-BG" dirty="0" smtClean="0">
                <a:solidFill>
                  <a:srgbClr val="608B4E"/>
                </a:solidFill>
              </a:rPr>
              <a:t> не правим нищо, защото животните</a:t>
            </a:r>
            <a:br>
              <a:rPr lang="bg-BG" dirty="0" smtClean="0">
                <a:solidFill>
                  <a:srgbClr val="608B4E"/>
                </a:solidFill>
              </a:rPr>
            </a:br>
            <a:r>
              <a:rPr lang="bg-BG" dirty="0" smtClean="0">
                <a:solidFill>
                  <a:srgbClr val="608B4E"/>
                </a:solidFill>
              </a:rPr>
              <a:t>    // не издават звук в общия случай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</a:t>
            </a:r>
            <a:r>
              <a:rPr lang="en-US" dirty="0" smtClean="0"/>
              <a:t>}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}</a:t>
            </a:r>
            <a:endParaRPr lang="bg-BG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/>
              <a:t>Разлика между виртуални и невиртуални членове</a:t>
            </a:r>
          </a:p>
          <a:p>
            <a:pPr lvl="1"/>
            <a:r>
              <a:rPr lang="bg-BG" dirty="0"/>
              <a:t>При </a:t>
            </a:r>
            <a:r>
              <a:rPr lang="bg-BG" b="1" dirty="0"/>
              <a:t>невиртуалните</a:t>
            </a:r>
            <a:r>
              <a:rPr lang="bg-BG" dirty="0"/>
              <a:t> членове, използваният член </a:t>
            </a:r>
            <a:r>
              <a:rPr lang="bg-BG" dirty="0" smtClean="0"/>
              <a:t>се </a:t>
            </a:r>
            <a:r>
              <a:rPr lang="bg-BG" dirty="0"/>
              <a:t>определя от </a:t>
            </a:r>
            <a:r>
              <a:rPr lang="bg-BG" b="1" dirty="0"/>
              <a:t>типа на референцията</a:t>
            </a:r>
            <a:endParaRPr lang="bg-BG" dirty="0"/>
          </a:p>
          <a:p>
            <a:pPr lvl="1"/>
            <a:r>
              <a:rPr lang="bg-BG" dirty="0"/>
              <a:t>При </a:t>
            </a:r>
            <a:r>
              <a:rPr lang="bg-BG" b="1" dirty="0"/>
              <a:t>виртуалните</a:t>
            </a:r>
            <a:r>
              <a:rPr lang="bg-BG" dirty="0"/>
              <a:t> членове, използваният член </a:t>
            </a:r>
            <a:r>
              <a:rPr lang="bg-BG" dirty="0" smtClean="0"/>
              <a:t>се </a:t>
            </a:r>
            <a:r>
              <a:rPr lang="bg-BG" dirty="0"/>
              <a:t>определя от </a:t>
            </a:r>
            <a:r>
              <a:rPr lang="bg-BG" b="1" dirty="0"/>
              <a:t>типа на обекта</a:t>
            </a:r>
            <a:endParaRPr lang="bg-BG" dirty="0"/>
          </a:p>
          <a:p>
            <a:r>
              <a:rPr lang="bg-BG" dirty="0"/>
              <a:t>Декларирането на виртуален член</a:t>
            </a:r>
          </a:p>
          <a:p>
            <a:pPr lvl="1"/>
            <a:r>
              <a:rPr lang="bg-BG" dirty="0"/>
              <a:t>Използва се ключовата дума </a:t>
            </a:r>
            <a:r>
              <a:rPr lang="en-US" b="1" dirty="0"/>
              <a:t>virtual</a:t>
            </a:r>
            <a:r>
              <a:rPr lang="en-US" dirty="0"/>
              <a:t> </a:t>
            </a:r>
            <a:r>
              <a:rPr lang="bg-BG" dirty="0"/>
              <a:t>след модификатора за </a:t>
            </a:r>
            <a:r>
              <a:rPr lang="bg-BG" dirty="0" smtClean="0"/>
              <a:t>достъп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6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1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4EC9B0"/>
                </a:solidFill>
              </a:rPr>
              <a:t>Dog</a:t>
            </a:r>
            <a:r>
              <a:rPr lang="en-US" sz="1800" dirty="0"/>
              <a:t> : </a:t>
            </a:r>
            <a:r>
              <a:rPr lang="en-US" sz="1800" dirty="0" smtClean="0">
                <a:solidFill>
                  <a:srgbClr val="4EC9B0"/>
                </a:solidFill>
              </a:rPr>
              <a:t>Animal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</a:t>
            </a:r>
            <a:r>
              <a:rPr lang="en-US" sz="1800" dirty="0">
                <a:solidFill>
                  <a:schemeClr val="accent1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override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MakeSound</a:t>
            </a:r>
            <a:r>
              <a:rPr lang="en-US" sz="1800" dirty="0" smtClean="0"/>
              <a:t>()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    </a:t>
            </a:r>
            <a:r>
              <a:rPr lang="en-US" sz="1800" dirty="0" err="1">
                <a:solidFill>
                  <a:srgbClr val="4EC9B0"/>
                </a:solidFill>
              </a:rPr>
              <a:t>Console</a:t>
            </a:r>
            <a:r>
              <a:rPr lang="en-US" sz="1800" dirty="0" err="1"/>
              <a:t>.WriteLine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C00000"/>
                </a:solidFill>
              </a:rPr>
              <a:t>"Woof </a:t>
            </a:r>
            <a:r>
              <a:rPr lang="en-US" sz="1800" dirty="0">
                <a:solidFill>
                  <a:srgbClr val="C00000"/>
                </a:solidFill>
              </a:rPr>
              <a:t>woof</a:t>
            </a:r>
            <a:r>
              <a:rPr lang="en-US" sz="1800" dirty="0" smtClean="0">
                <a:solidFill>
                  <a:srgbClr val="C00000"/>
                </a:solidFill>
              </a:rPr>
              <a:t>!"</a:t>
            </a:r>
            <a:r>
              <a:rPr lang="en-US" sz="1800" dirty="0" smtClean="0"/>
              <a:t>);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    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>
                <a:solidFill>
                  <a:schemeClr val="accent1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Cat</a:t>
            </a:r>
            <a:r>
              <a:rPr lang="en-US" sz="1800" dirty="0" smtClean="0"/>
              <a:t> </a:t>
            </a:r>
            <a:r>
              <a:rPr lang="en-US" sz="1800" dirty="0"/>
              <a:t>: </a:t>
            </a:r>
            <a:r>
              <a:rPr lang="en-US" sz="1800" dirty="0">
                <a:solidFill>
                  <a:srgbClr val="4EC9B0"/>
                </a:solidFill>
              </a:rPr>
              <a:t>Animal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    </a:t>
            </a:r>
            <a:r>
              <a:rPr lang="en-US" sz="1800" dirty="0">
                <a:solidFill>
                  <a:schemeClr val="accent1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override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MakeSound</a:t>
            </a:r>
            <a:r>
              <a:rPr lang="en-US" sz="1800" dirty="0"/>
              <a:t>()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    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        </a:t>
            </a:r>
            <a:r>
              <a:rPr lang="en-US" sz="1800" dirty="0" err="1">
                <a:solidFill>
                  <a:srgbClr val="4EC9B0"/>
                </a:solidFill>
              </a:rPr>
              <a:t>Console</a:t>
            </a:r>
            <a:r>
              <a:rPr lang="en-US" sz="1800" dirty="0" err="1"/>
              <a:t>.WriteLine</a:t>
            </a:r>
            <a:r>
              <a:rPr lang="en-US" sz="1800" dirty="0" smtClean="0"/>
              <a:t>(</a:t>
            </a:r>
            <a:r>
              <a:rPr lang="en-US" sz="1800" dirty="0">
                <a:solidFill>
                  <a:srgbClr val="C00000"/>
                </a:solidFill>
              </a:rPr>
              <a:t>"</a:t>
            </a:r>
            <a:r>
              <a:rPr lang="en-US" sz="1800" dirty="0" smtClean="0">
                <a:solidFill>
                  <a:srgbClr val="C00000"/>
                </a:solidFill>
              </a:rPr>
              <a:t>Meow!"</a:t>
            </a:r>
            <a:r>
              <a:rPr lang="en-US" sz="1800" dirty="0" smtClean="0"/>
              <a:t>);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    }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en-US" sz="1800" dirty="0"/>
              <a:t>}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>
                <a:solidFill>
                  <a:schemeClr val="accent1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4EC9B0"/>
                </a:solidFill>
              </a:rPr>
              <a:t>Fish</a:t>
            </a:r>
            <a:r>
              <a:rPr lang="en-US" sz="1800" dirty="0"/>
              <a:t> : </a:t>
            </a:r>
            <a:r>
              <a:rPr lang="en-US" sz="1800" dirty="0" smtClean="0">
                <a:solidFill>
                  <a:srgbClr val="4EC9B0"/>
                </a:solidFill>
              </a:rPr>
              <a:t>Animal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{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 smtClean="0"/>
              <a:t>Деклариране на предефиниран член</a:t>
            </a:r>
          </a:p>
          <a:p>
            <a:pPr lvl="1"/>
            <a:r>
              <a:rPr lang="bg-BG" dirty="0" smtClean="0"/>
              <a:t>Използва се ключовата дума </a:t>
            </a:r>
            <a:r>
              <a:rPr lang="en-US" b="1" dirty="0" smtClean="0"/>
              <a:t>override</a:t>
            </a:r>
            <a:r>
              <a:rPr lang="en-US" dirty="0" smtClean="0"/>
              <a:t> </a:t>
            </a:r>
            <a:r>
              <a:rPr lang="bg-BG" dirty="0" smtClean="0"/>
              <a:t>след модификатора за достъп</a:t>
            </a:r>
          </a:p>
          <a:p>
            <a:pPr lvl="1"/>
            <a:r>
              <a:rPr lang="bg-BG" dirty="0" smtClean="0"/>
              <a:t>В родителски клас трябва да е деклариран виртуален член със същата сигнатура и видимост</a:t>
            </a:r>
          </a:p>
          <a:p>
            <a:pPr lvl="1"/>
            <a:r>
              <a:rPr lang="bg-BG" dirty="0" smtClean="0"/>
              <a:t>Не е задължително всички виртуални членове да бъдат предефинирани в класовете-наследници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взимаме _някакво_ животно от зоопарка</a:t>
            </a:r>
            <a:r>
              <a:rPr lang="en-US" dirty="0">
                <a:solidFill>
                  <a:srgbClr val="608B4E"/>
                </a:solidFill>
              </a:rPr>
              <a:t/>
            </a:r>
            <a:br>
              <a:rPr lang="en-US" dirty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Animal </a:t>
            </a:r>
            <a:r>
              <a:rPr lang="en-US" dirty="0" err="1" smtClean="0"/>
              <a:t>animal</a:t>
            </a:r>
            <a:r>
              <a:rPr lang="en-US" dirty="0" smtClean="0"/>
              <a:t> = </a:t>
            </a:r>
            <a:r>
              <a:rPr lang="en-US" dirty="0" err="1"/>
              <a:t>z</a:t>
            </a:r>
            <a:r>
              <a:rPr lang="en-US" dirty="0" err="1" smtClean="0"/>
              <a:t>oo.GetAnimal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bg-BG" dirty="0" smtClean="0">
                <a:solidFill>
                  <a:srgbClr val="608B4E"/>
                </a:solidFill>
              </a:rPr>
              <a:t>// караме животното да издаде звук</a:t>
            </a:r>
            <a:r>
              <a:rPr lang="en-US" dirty="0">
                <a:solidFill>
                  <a:srgbClr val="608B4E"/>
                </a:solidFill>
              </a:rPr>
              <a:t/>
            </a:r>
            <a:br>
              <a:rPr lang="en-US" dirty="0">
                <a:solidFill>
                  <a:srgbClr val="608B4E"/>
                </a:solidFill>
              </a:rPr>
            </a:br>
            <a:r>
              <a:rPr lang="en-US" dirty="0" err="1" smtClean="0"/>
              <a:t>animal.MakeSound</a:t>
            </a:r>
            <a:r>
              <a:rPr lang="en-US" dirty="0" smtClean="0"/>
              <a:t>();</a:t>
            </a:r>
          </a:p>
          <a:p>
            <a:r>
              <a:rPr lang="bg-BG" dirty="0" smtClean="0">
                <a:solidFill>
                  <a:srgbClr val="608B4E"/>
                </a:solidFill>
              </a:rPr>
              <a:t>// какъв звук ще издаде, зависи от вида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>
                <a:solidFill>
                  <a:srgbClr val="608B4E"/>
                </a:solidFill>
              </a:rPr>
              <a:t>// животно</a:t>
            </a:r>
            <a:endParaRPr lang="en-US" dirty="0">
              <a:solidFill>
                <a:srgbClr val="608B4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 smtClean="0"/>
              <a:t>Използване на виртуални членове</a:t>
            </a:r>
          </a:p>
          <a:p>
            <a:pPr lvl="1"/>
            <a:r>
              <a:rPr lang="bg-BG" dirty="0" smtClean="0"/>
              <a:t>Синтактично не се различава от използването на невиртуални членове</a:t>
            </a:r>
          </a:p>
          <a:p>
            <a:pPr lvl="1"/>
            <a:r>
              <a:rPr lang="bg-BG" dirty="0" smtClean="0"/>
              <a:t>Поведението може да се различава</a:t>
            </a:r>
            <a:endParaRPr lang="en-US" dirty="0" smtClean="0"/>
          </a:p>
          <a:p>
            <a:r>
              <a:rPr lang="bg-BG" dirty="0" smtClean="0"/>
              <a:t>Извикваният метод от йерархията се определя от истинския тип на обекта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accent1"/>
                </a:solidFill>
              </a:rPr>
              <a:t>class </a:t>
            </a:r>
            <a:r>
              <a:rPr lang="en-US" sz="1400" dirty="0" smtClean="0">
                <a:solidFill>
                  <a:srgbClr val="4EC9B0"/>
                </a:solidFill>
              </a:rPr>
              <a:t>Book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{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string</a:t>
            </a:r>
            <a:r>
              <a:rPr lang="en-US" sz="1400" dirty="0"/>
              <a:t> Name { </a:t>
            </a:r>
            <a:r>
              <a:rPr lang="en-US" sz="1400" dirty="0">
                <a:solidFill>
                  <a:schemeClr val="accent1"/>
                </a:solidFill>
              </a:rPr>
              <a:t>get</a:t>
            </a:r>
            <a:r>
              <a:rPr lang="en-US" sz="1400" dirty="0"/>
              <a:t>; </a:t>
            </a:r>
            <a:r>
              <a:rPr lang="en-US" sz="1400" dirty="0">
                <a:solidFill>
                  <a:schemeClr val="accent1"/>
                </a:solidFill>
              </a:rPr>
              <a:t>set</a:t>
            </a:r>
            <a:r>
              <a:rPr lang="en-US" sz="1400" dirty="0"/>
              <a:t>; </a:t>
            </a:r>
            <a:r>
              <a:rPr lang="en-US" sz="1400" dirty="0" smtClean="0"/>
              <a:t>}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virtual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dirty="0" err="1"/>
              <a:t>ReadFromConsole</a:t>
            </a:r>
            <a:r>
              <a:rPr lang="en-US" sz="1400" dirty="0" smtClean="0"/>
              <a:t>()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>  </a:t>
            </a:r>
            <a:r>
              <a:rPr lang="en-US" sz="1400" dirty="0" smtClean="0"/>
              <a:t>{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</a:t>
            </a:r>
            <a:r>
              <a:rPr lang="bg-BG" sz="1400" dirty="0" smtClean="0"/>
              <a:t>  </a:t>
            </a:r>
            <a:r>
              <a:rPr lang="en-US" sz="1400" dirty="0" err="1" smtClean="0">
                <a:solidFill>
                  <a:srgbClr val="4EC9B0"/>
                </a:solidFill>
              </a:rPr>
              <a:t>Console</a:t>
            </a:r>
            <a:r>
              <a:rPr lang="en-US" sz="1400" dirty="0" err="1" smtClean="0"/>
              <a:t>.Write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2"/>
                </a:solidFill>
              </a:rPr>
              <a:t>"Enter </a:t>
            </a:r>
            <a:r>
              <a:rPr lang="en-US" sz="1400" dirty="0">
                <a:solidFill>
                  <a:schemeClr val="accent2"/>
                </a:solidFill>
              </a:rPr>
              <a:t>name: </a:t>
            </a:r>
            <a:r>
              <a:rPr lang="en-US" sz="1400" dirty="0" smtClean="0">
                <a:solidFill>
                  <a:schemeClr val="accent2"/>
                </a:solidFill>
              </a:rPr>
              <a:t>"</a:t>
            </a:r>
            <a:r>
              <a:rPr lang="en-US" sz="1400" dirty="0" smtClean="0"/>
              <a:t>);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  Name </a:t>
            </a:r>
            <a:r>
              <a:rPr lang="en-US" sz="1400" dirty="0"/>
              <a:t>= </a:t>
            </a:r>
            <a:r>
              <a:rPr lang="en-US" sz="1400" dirty="0" err="1">
                <a:solidFill>
                  <a:srgbClr val="4EC9B0"/>
                </a:solidFill>
              </a:rPr>
              <a:t>Console</a:t>
            </a:r>
            <a:r>
              <a:rPr lang="en-US" sz="1400" dirty="0" err="1" smtClean="0"/>
              <a:t>.ReadLine</a:t>
            </a:r>
            <a:r>
              <a:rPr lang="en-US" sz="1400" dirty="0" smtClean="0"/>
              <a:t>();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>  </a:t>
            </a:r>
            <a:r>
              <a:rPr lang="en-US" sz="1400" dirty="0" smtClean="0"/>
              <a:t>}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}</a:t>
            </a:r>
            <a:endParaRPr lang="en-US" sz="1400" dirty="0"/>
          </a:p>
          <a:p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>
                <a:solidFill>
                  <a:schemeClr val="accent1"/>
                </a:solidFill>
              </a:rPr>
              <a:t>class</a:t>
            </a:r>
            <a:r>
              <a:rPr lang="en-US" sz="1400" dirty="0" smtClean="0"/>
              <a:t> </a:t>
            </a:r>
            <a:r>
              <a:rPr lang="en-US" sz="1400" dirty="0" err="1">
                <a:solidFill>
                  <a:srgbClr val="4EC9B0"/>
                </a:solidFill>
              </a:rPr>
              <a:t>ScientificBook</a:t>
            </a:r>
            <a:r>
              <a:rPr lang="en-US" sz="1400" dirty="0">
                <a:solidFill>
                  <a:srgbClr val="4EC9B0"/>
                </a:solidFill>
              </a:rPr>
              <a:t> </a:t>
            </a:r>
            <a:r>
              <a:rPr lang="en-US" sz="1400" dirty="0"/>
              <a:t>: </a:t>
            </a:r>
            <a:r>
              <a:rPr lang="en-US" sz="1400" dirty="0" smtClean="0">
                <a:solidFill>
                  <a:srgbClr val="4EC9B0"/>
                </a:solidFill>
              </a:rPr>
              <a:t>Book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{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ScientificField</a:t>
            </a:r>
            <a:r>
              <a:rPr lang="en-US" sz="1400" dirty="0"/>
              <a:t> { </a:t>
            </a:r>
            <a:r>
              <a:rPr lang="en-US" sz="1400" dirty="0">
                <a:solidFill>
                  <a:schemeClr val="accent1"/>
                </a:solidFill>
              </a:rPr>
              <a:t>get</a:t>
            </a:r>
            <a:r>
              <a:rPr lang="en-US" sz="1400" dirty="0"/>
              <a:t>; </a:t>
            </a:r>
            <a:r>
              <a:rPr lang="en-US" sz="1400" dirty="0">
                <a:solidFill>
                  <a:schemeClr val="accent1"/>
                </a:solidFill>
              </a:rPr>
              <a:t>set</a:t>
            </a:r>
            <a:r>
              <a:rPr lang="en-US" sz="1400" dirty="0"/>
              <a:t>; </a:t>
            </a:r>
            <a:r>
              <a:rPr lang="en-US" sz="1400" dirty="0" smtClean="0"/>
              <a:t>}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override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dirty="0" err="1"/>
              <a:t>ReadFromConsole</a:t>
            </a:r>
            <a:r>
              <a:rPr lang="en-US" sz="1400" dirty="0" smtClean="0"/>
              <a:t>()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{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>
                <a:solidFill>
                  <a:schemeClr val="accent1"/>
                </a:solidFill>
              </a:rPr>
              <a:t>base</a:t>
            </a:r>
            <a:r>
              <a:rPr lang="en-US" sz="1400" dirty="0" err="1" smtClean="0"/>
              <a:t>.ReadFromConsole</a:t>
            </a:r>
            <a:r>
              <a:rPr lang="en-US" sz="1400" dirty="0" smtClean="0"/>
              <a:t>();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  </a:t>
            </a:r>
            <a:r>
              <a:rPr lang="en-US" sz="1400" dirty="0" err="1">
                <a:solidFill>
                  <a:srgbClr val="4EC9B0"/>
                </a:solidFill>
              </a:rPr>
              <a:t>Console</a:t>
            </a:r>
            <a:r>
              <a:rPr lang="en-US" sz="1400" dirty="0" err="1" smtClean="0"/>
              <a:t>.Write</a:t>
            </a:r>
            <a:r>
              <a:rPr lang="en-US" sz="1400" dirty="0" smtClean="0"/>
              <a:t>(</a:t>
            </a:r>
            <a:r>
              <a:rPr lang="en-US" sz="1400" dirty="0">
                <a:solidFill>
                  <a:schemeClr val="accent2"/>
                </a:solidFill>
              </a:rPr>
              <a:t>"</a:t>
            </a:r>
            <a:r>
              <a:rPr lang="en-US" sz="1400" dirty="0" smtClean="0">
                <a:solidFill>
                  <a:schemeClr val="accent2"/>
                </a:solidFill>
              </a:rPr>
              <a:t>Enter </a:t>
            </a:r>
            <a:r>
              <a:rPr lang="en-US" sz="1400" dirty="0">
                <a:solidFill>
                  <a:schemeClr val="accent2"/>
                </a:solidFill>
              </a:rPr>
              <a:t>scientific field: </a:t>
            </a:r>
            <a:r>
              <a:rPr lang="en-US" sz="1400" dirty="0" smtClean="0">
                <a:solidFill>
                  <a:schemeClr val="accent2"/>
                </a:solidFill>
              </a:rPr>
              <a:t>"</a:t>
            </a:r>
            <a:r>
              <a:rPr lang="en-US" sz="1400" dirty="0" smtClean="0"/>
              <a:t>);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    </a:t>
            </a:r>
            <a:r>
              <a:rPr lang="en-US" sz="1400" dirty="0" err="1" smtClean="0"/>
              <a:t>ScientificField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>
                <a:solidFill>
                  <a:srgbClr val="4EC9B0"/>
                </a:solidFill>
              </a:rPr>
              <a:t>Console</a:t>
            </a:r>
            <a:r>
              <a:rPr lang="en-US" sz="1400" dirty="0" err="1" smtClean="0"/>
              <a:t>.ReadLine</a:t>
            </a:r>
            <a:r>
              <a:rPr lang="en-US" sz="1400" dirty="0" smtClean="0"/>
              <a:t>();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bg-BG" sz="1400" dirty="0" smtClean="0"/>
              <a:t>  </a:t>
            </a:r>
            <a:r>
              <a:rPr lang="en-US" sz="1400" dirty="0" smtClean="0"/>
              <a:t>}</a:t>
            </a:r>
            <a:r>
              <a:rPr lang="bg-BG" sz="1400" dirty="0" smtClean="0"/>
              <a:t/>
            </a:r>
            <a:br>
              <a:rPr lang="bg-BG" sz="1400" dirty="0" smtClean="0"/>
            </a:b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dirty="0" smtClean="0"/>
              <a:t>Преизползване на родителския член</a:t>
            </a:r>
          </a:p>
          <a:p>
            <a:pPr lvl="1"/>
            <a:r>
              <a:rPr lang="bg-BG" dirty="0" smtClean="0"/>
              <a:t>Понякога се налага имплементацията на родителския член да бъде разширена, а не подменена</a:t>
            </a:r>
          </a:p>
          <a:p>
            <a:pPr lvl="1"/>
            <a:r>
              <a:rPr lang="bg-BG" dirty="0" smtClean="0"/>
              <a:t>Използва се ключовата дума </a:t>
            </a:r>
            <a:r>
              <a:rPr lang="en-US" b="1" dirty="0" smtClean="0"/>
              <a:t>base</a:t>
            </a:r>
            <a:r>
              <a:rPr lang="bg-BG" dirty="0" smtClean="0"/>
              <a:t>, следвана от оператора </a:t>
            </a:r>
            <a:r>
              <a:rPr lang="en-US" dirty="0" smtClean="0"/>
              <a:t>“.”</a:t>
            </a:r>
            <a:r>
              <a:rPr lang="bg-BG" dirty="0" smtClean="0"/>
              <a:t> и наименованието на члена (заедно с аргументите му)</a:t>
            </a:r>
          </a:p>
          <a:p>
            <a:pPr lvl="1"/>
            <a:r>
              <a:rPr lang="bg-BG" dirty="0" smtClean="0"/>
              <a:t>По същия начин могат да се извикват и други членове на родителския клас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3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</a:t>
            </a:r>
            <a:r>
              <a:rPr lang="bg-BG" dirty="0">
                <a:solidFill>
                  <a:srgbClr val="608B4E"/>
                </a:solidFill>
              </a:rPr>
              <a:t> </a:t>
            </a:r>
            <a:r>
              <a:rPr lang="bg-BG" dirty="0" smtClean="0">
                <a:solidFill>
                  <a:srgbClr val="608B4E"/>
                </a:solidFill>
              </a:rPr>
              <a:t>ДЕМО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Полиморфизъм. Видове </a:t>
            </a:r>
            <a:r>
              <a:rPr lang="bg-BG" dirty="0"/>
              <a:t>полиморфизъм</a:t>
            </a:r>
            <a:endParaRPr lang="bg-BG" dirty="0" smtClean="0"/>
          </a:p>
          <a:p>
            <a:r>
              <a:rPr lang="bg-BG" dirty="0" smtClean="0"/>
              <a:t>Презаписване на членове</a:t>
            </a:r>
          </a:p>
          <a:p>
            <a:r>
              <a:rPr lang="bg-BG" dirty="0" smtClean="0"/>
              <a:t>Презаписване на оператори</a:t>
            </a:r>
          </a:p>
          <a:p>
            <a:r>
              <a:rPr lang="bg-BG" dirty="0" smtClean="0"/>
              <a:t>Предефиниране на членове</a:t>
            </a:r>
          </a:p>
        </p:txBody>
      </p:sp>
    </p:spTree>
    <p:extLst>
      <p:ext uri="{BB962C8B-B14F-4D97-AF65-F5344CB8AC3E}">
        <p14:creationId xmlns:p14="http://schemas.microsoft.com/office/powerpoint/2010/main" val="5491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Предефиниране на членове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Приложение на предефинирането на членове</a:t>
            </a:r>
          </a:p>
          <a:p>
            <a:pPr lvl="1"/>
            <a:r>
              <a:rPr lang="ru-RU" dirty="0"/>
              <a:t>Често се налага една и съща „формална“ операция да се реализира по различен начин вътрешно в различни класове</a:t>
            </a:r>
          </a:p>
          <a:p>
            <a:pPr lvl="1"/>
            <a:r>
              <a:rPr lang="ru-RU" dirty="0" smtClean="0"/>
              <a:t>Осигурява гъвкавост </a:t>
            </a:r>
            <a:r>
              <a:rPr lang="ru-RU" dirty="0"/>
              <a:t>на вътрешната реализация</a:t>
            </a:r>
          </a:p>
          <a:p>
            <a:pPr lvl="1"/>
            <a:r>
              <a:rPr lang="ru-RU" dirty="0" smtClean="0"/>
              <a:t>Позволява разширяемост </a:t>
            </a:r>
            <a:r>
              <a:rPr lang="ru-RU" dirty="0"/>
              <a:t>на членовете на родителските класове</a:t>
            </a:r>
          </a:p>
          <a:p>
            <a:pPr lvl="1"/>
            <a:r>
              <a:rPr lang="ru-RU" dirty="0"/>
              <a:t>Избягване на превръщания надолу по йерархията (downcasting)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Преработете </a:t>
            </a:r>
            <a:r>
              <a:rPr lang="bg-BG" dirty="0" smtClean="0"/>
              <a:t>програмата „Геометрични фигури“ от предишните упражнения, </a:t>
            </a:r>
            <a:r>
              <a:rPr lang="bg-BG" dirty="0"/>
              <a:t>така че да се възползвате от новите възможности на езика, за които научихте:</a:t>
            </a:r>
          </a:p>
          <a:p>
            <a:pPr lvl="1"/>
            <a:r>
              <a:rPr lang="bg-BG" dirty="0" smtClean="0"/>
              <a:t>Добавете презаписани конструктори за базовите класове </a:t>
            </a:r>
            <a:r>
              <a:rPr lang="en-US" b="1" dirty="0" smtClean="0"/>
              <a:t>Object2D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b="1" dirty="0" smtClean="0"/>
              <a:t>Object3D</a:t>
            </a:r>
          </a:p>
          <a:p>
            <a:pPr lvl="1"/>
            <a:r>
              <a:rPr lang="bg-BG" dirty="0" smtClean="0"/>
              <a:t>Добавете нов базов клас </a:t>
            </a:r>
            <a:r>
              <a:rPr lang="en-US" b="1" dirty="0" err="1" smtClean="0"/>
              <a:t>GeometryObject</a:t>
            </a:r>
            <a:r>
              <a:rPr lang="en-US" dirty="0" smtClean="0"/>
              <a:t> </a:t>
            </a:r>
            <a:r>
              <a:rPr lang="bg-BG" dirty="0" smtClean="0"/>
              <a:t>съдържащ конструктор с параметър „наименование“ и виртуален метод за генериране на произволни параметри на обекта</a:t>
            </a:r>
          </a:p>
          <a:p>
            <a:pPr lvl="1"/>
            <a:r>
              <a:rPr lang="bg-BG" dirty="0" smtClean="0"/>
              <a:t>Изведете общите за различните видове обекти виртуални методи в съответните базови класове</a:t>
            </a:r>
          </a:p>
          <a:p>
            <a:pPr lvl="1"/>
            <a:r>
              <a:rPr lang="bg-BG" dirty="0" smtClean="0"/>
              <a:t>Създайте нов клас </a:t>
            </a:r>
            <a:r>
              <a:rPr lang="en-US" b="1" dirty="0" err="1" smtClean="0"/>
              <a:t>GeometryStore</a:t>
            </a:r>
            <a:r>
              <a:rPr lang="en-US" dirty="0" smtClean="0"/>
              <a:t>, </a:t>
            </a:r>
            <a:r>
              <a:rPr lang="bg-BG" dirty="0" smtClean="0"/>
              <a:t>в който да съхранявате геометрични обекти, </a:t>
            </a:r>
            <a:r>
              <a:rPr lang="bg-BG" dirty="0" err="1" smtClean="0"/>
              <a:t>индексатори</a:t>
            </a:r>
            <a:r>
              <a:rPr lang="bg-BG" dirty="0" smtClean="0"/>
              <a:t> за тях по номер и наименование, както и метод за добавяне на създаден вече обект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Преработете </a:t>
            </a:r>
            <a:r>
              <a:rPr lang="bg-BG" dirty="0" smtClean="0"/>
              <a:t>програмата „Библиотека“ от предишните упражнения, </a:t>
            </a:r>
            <a:r>
              <a:rPr lang="bg-BG" dirty="0"/>
              <a:t>така че да се възползвате от новите възможности на езика, за които научихте:</a:t>
            </a:r>
          </a:p>
          <a:p>
            <a:pPr lvl="1"/>
            <a:r>
              <a:rPr lang="bg-BG" dirty="0" smtClean="0"/>
              <a:t>Създайте нов конструктор на базовия клас на всички произведения, който да приема като параметър низ – </a:t>
            </a:r>
            <a:r>
              <a:rPr lang="en-US" b="1" dirty="0" smtClean="0"/>
              <a:t>ISBN</a:t>
            </a:r>
            <a:r>
              <a:rPr lang="en-US" dirty="0" smtClean="0"/>
              <a:t>.</a:t>
            </a:r>
            <a:r>
              <a:rPr lang="bg-BG" dirty="0" smtClean="0"/>
              <a:t> Добавете свойство за това колко бройки от произведението са налични за ползване</a:t>
            </a:r>
            <a:endParaRPr lang="en-US" dirty="0" smtClean="0"/>
          </a:p>
          <a:p>
            <a:pPr lvl="1"/>
            <a:r>
              <a:rPr lang="bg-BG" dirty="0" smtClean="0"/>
              <a:t>Изведете общите за различните видове произведения виртуални методи в съответните базови класове</a:t>
            </a:r>
          </a:p>
          <a:p>
            <a:pPr lvl="1"/>
            <a:r>
              <a:rPr lang="bg-BG" dirty="0" smtClean="0"/>
              <a:t>Създайте клас </a:t>
            </a:r>
            <a:r>
              <a:rPr lang="en-US" b="1" dirty="0" smtClean="0"/>
              <a:t>Library</a:t>
            </a:r>
            <a:r>
              <a:rPr lang="en-US" dirty="0" smtClean="0"/>
              <a:t>, </a:t>
            </a:r>
            <a:r>
              <a:rPr lang="bg-BG" dirty="0" smtClean="0"/>
              <a:t>в който се съхраняват произведения, </a:t>
            </a:r>
            <a:r>
              <a:rPr lang="bg-BG" dirty="0" err="1" smtClean="0"/>
              <a:t>индексатори</a:t>
            </a:r>
            <a:r>
              <a:rPr lang="bg-BG" dirty="0" smtClean="0"/>
              <a:t> за тях по номер и </a:t>
            </a:r>
            <a:r>
              <a:rPr lang="en-US" b="1" dirty="0" smtClean="0"/>
              <a:t>ISBN</a:t>
            </a:r>
            <a:r>
              <a:rPr lang="bg-BG" dirty="0" smtClean="0"/>
              <a:t>, както и метод за добавяне</a:t>
            </a:r>
            <a:endParaRPr lang="en-US" dirty="0" smtClean="0"/>
          </a:p>
          <a:p>
            <a:pPr lvl="1"/>
            <a:r>
              <a:rPr lang="bg-BG" dirty="0" smtClean="0"/>
              <a:t>Добавете метод в класа </a:t>
            </a:r>
            <a:r>
              <a:rPr lang="en-US" b="1" dirty="0" smtClean="0"/>
              <a:t>Library </a:t>
            </a:r>
            <a:r>
              <a:rPr lang="bg-BG" dirty="0" smtClean="0"/>
              <a:t>за търсене на произведения</a:t>
            </a:r>
          </a:p>
          <a:p>
            <a:pPr lvl="1"/>
            <a:r>
              <a:rPr lang="bg-BG" dirty="0" smtClean="0"/>
              <a:t>Добавете метод в класа </a:t>
            </a:r>
            <a:r>
              <a:rPr lang="en-US" b="1" dirty="0"/>
              <a:t>Library </a:t>
            </a:r>
            <a:r>
              <a:rPr lang="bg-BG" dirty="0"/>
              <a:t>за </a:t>
            </a:r>
            <a:r>
              <a:rPr lang="bg-BG" dirty="0" smtClean="0"/>
              <a:t>показване на информацията за подадено издание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6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0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Валери Дачев</a:t>
            </a:r>
          </a:p>
          <a:p>
            <a:pPr lvl="1"/>
            <a:r>
              <a:rPr lang="en-US" dirty="0">
                <a:hlinkClick r:id="rId2"/>
              </a:rPr>
              <a:t>valery@david.bg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@</a:t>
            </a:r>
            <a:r>
              <a:rPr lang="en-US" dirty="0" err="1">
                <a:hlinkClick r:id="rId3"/>
              </a:rPr>
              <a:t>vdachev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https://facebook.com/vdachev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Полиморфизъм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„полиморфизъм“?</a:t>
            </a:r>
          </a:p>
          <a:p>
            <a:pPr lvl="1"/>
            <a:r>
              <a:rPr lang="bg-BG" dirty="0" smtClean="0"/>
              <a:t>Третият основен принцип на ООП</a:t>
            </a:r>
          </a:p>
          <a:p>
            <a:pPr lvl="2"/>
            <a:r>
              <a:rPr lang="bg-BG" dirty="0" smtClean="0"/>
              <a:t>Кои са първите два?</a:t>
            </a:r>
            <a:endParaRPr lang="en-US" dirty="0" smtClean="0"/>
          </a:p>
          <a:p>
            <a:pPr lvl="1"/>
            <a:r>
              <a:rPr lang="bg-BG" dirty="0" smtClean="0"/>
              <a:t>Многообразие („</a:t>
            </a:r>
            <a:r>
              <a:rPr lang="el-GR" dirty="0" smtClean="0"/>
              <a:t>πολύς</a:t>
            </a:r>
            <a:r>
              <a:rPr lang="bg-BG" dirty="0" smtClean="0"/>
              <a:t>“ и „</a:t>
            </a:r>
            <a:r>
              <a:rPr lang="el-GR" dirty="0" smtClean="0"/>
              <a:t>μορφή</a:t>
            </a:r>
            <a:r>
              <a:rPr lang="bg-BG" dirty="0" smtClean="0"/>
              <a:t>“)</a:t>
            </a:r>
          </a:p>
          <a:p>
            <a:pPr lvl="1"/>
            <a:r>
              <a:rPr lang="bg-BG" dirty="0" smtClean="0"/>
              <a:t>Еднотипна работа с разнотипни данни</a:t>
            </a:r>
          </a:p>
          <a:p>
            <a:pPr lvl="1"/>
            <a:r>
              <a:rPr lang="bg-BG" dirty="0" smtClean="0"/>
              <a:t>Обобщаване на възможности, но с различна реализация</a:t>
            </a:r>
          </a:p>
          <a:p>
            <a:pPr lvl="1"/>
            <a:r>
              <a:rPr lang="bg-BG" dirty="0" smtClean="0"/>
              <a:t>Обединяване на сходни функционалности в нещо общо</a:t>
            </a:r>
          </a:p>
          <a:p>
            <a:pPr lvl="1"/>
            <a:r>
              <a:rPr lang="bg-BG" dirty="0" smtClean="0"/>
              <a:t>Гъвкав и лесен начин за поддръжка на кода</a:t>
            </a:r>
          </a:p>
        </p:txBody>
      </p:sp>
    </p:spTree>
    <p:extLst>
      <p:ext uri="{BB962C8B-B14F-4D97-AF65-F5344CB8AC3E}">
        <p14:creationId xmlns:p14="http://schemas.microsoft.com/office/powerpoint/2010/main" val="18793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Полиморфизъм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Полиморфизъм</a:t>
            </a:r>
            <a:r>
              <a:rPr lang="bg-BG" dirty="0"/>
              <a:t> </a:t>
            </a:r>
            <a:r>
              <a:rPr lang="bg-BG" dirty="0" smtClean="0"/>
              <a:t>в </a:t>
            </a:r>
            <a:r>
              <a:rPr lang="en-US" dirty="0" smtClean="0"/>
              <a:t>C#</a:t>
            </a:r>
          </a:p>
          <a:p>
            <a:pPr lvl="1"/>
            <a:r>
              <a:rPr lang="bg-BG" dirty="0" smtClean="0"/>
              <a:t>Презаписване на </a:t>
            </a:r>
            <a:r>
              <a:rPr lang="bg-BG" dirty="0" smtClean="0"/>
              <a:t>членове</a:t>
            </a:r>
            <a:endParaRPr lang="en-US" dirty="0" smtClean="0"/>
          </a:p>
          <a:p>
            <a:pPr lvl="1"/>
            <a:r>
              <a:rPr lang="bg-BG" dirty="0" smtClean="0"/>
              <a:t>Презаписване на оператори</a:t>
            </a:r>
            <a:endParaRPr lang="bg-BG" dirty="0" smtClean="0"/>
          </a:p>
          <a:p>
            <a:pPr lvl="1"/>
            <a:r>
              <a:rPr lang="bg-BG" dirty="0" smtClean="0"/>
              <a:t>Предефиниране на членове</a:t>
            </a:r>
          </a:p>
          <a:p>
            <a:pPr lvl="1"/>
            <a:r>
              <a:rPr lang="bg-BG" dirty="0" smtClean="0"/>
              <a:t>Абстрактни класове и членове</a:t>
            </a:r>
          </a:p>
          <a:p>
            <a:pPr lvl="1"/>
            <a:r>
              <a:rPr lang="bg-BG" dirty="0" smtClean="0"/>
              <a:t>Интерфейси</a:t>
            </a:r>
          </a:p>
          <a:p>
            <a:pPr lvl="1"/>
            <a:r>
              <a:rPr lang="bg-BG" dirty="0" smtClean="0"/>
              <a:t>Шаблони</a:t>
            </a:r>
          </a:p>
        </p:txBody>
      </p:sp>
    </p:spTree>
    <p:extLst>
      <p:ext uri="{BB962C8B-B14F-4D97-AF65-F5344CB8AC3E}">
        <p14:creationId xmlns:p14="http://schemas.microsoft.com/office/powerpoint/2010/main" val="382570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полиморфизъм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Статичен </a:t>
            </a:r>
            <a:r>
              <a:rPr lang="bg-BG" dirty="0"/>
              <a:t>полиморфизъм </a:t>
            </a:r>
            <a:r>
              <a:rPr lang="bg-BG" dirty="0" smtClean="0"/>
              <a:t>(</a:t>
            </a:r>
            <a:r>
              <a:rPr lang="en-US" dirty="0" smtClean="0"/>
              <a:t>compile time</a:t>
            </a:r>
            <a:r>
              <a:rPr lang="bg-BG" dirty="0" smtClean="0"/>
              <a:t>)</a:t>
            </a:r>
            <a:endParaRPr lang="bg-BG" dirty="0"/>
          </a:p>
          <a:p>
            <a:pPr lvl="1"/>
            <a:r>
              <a:rPr lang="en-US" dirty="0"/>
              <a:t>Ad hoc polymorphism:</a:t>
            </a:r>
          </a:p>
          <a:p>
            <a:pPr lvl="2"/>
            <a:r>
              <a:rPr lang="bg-BG" dirty="0"/>
              <a:t>Презаписване </a:t>
            </a:r>
            <a:r>
              <a:rPr lang="en-US" dirty="0"/>
              <a:t>(overload) </a:t>
            </a:r>
            <a:r>
              <a:rPr lang="bg-BG" dirty="0"/>
              <a:t>на членове</a:t>
            </a:r>
          </a:p>
          <a:p>
            <a:pPr lvl="2"/>
            <a:r>
              <a:rPr lang="bg-BG" dirty="0"/>
              <a:t>Презаписване </a:t>
            </a:r>
            <a:r>
              <a:rPr lang="en-US" dirty="0"/>
              <a:t>(overload) </a:t>
            </a:r>
            <a:r>
              <a:rPr lang="bg-BG" dirty="0"/>
              <a:t>на </a:t>
            </a:r>
            <a:r>
              <a:rPr lang="bg-BG" dirty="0" smtClean="0"/>
              <a:t>оператори</a:t>
            </a:r>
            <a:endParaRPr lang="en-US" dirty="0" smtClean="0"/>
          </a:p>
          <a:p>
            <a:pPr lvl="2"/>
            <a:r>
              <a:rPr lang="bg-BG" dirty="0" smtClean="0"/>
              <a:t>Преобразуване на типове </a:t>
            </a:r>
            <a:r>
              <a:rPr lang="en-US" dirty="0" smtClean="0"/>
              <a:t>(coercion)</a:t>
            </a:r>
            <a:endParaRPr lang="en-US" dirty="0"/>
          </a:p>
          <a:p>
            <a:pPr lvl="1"/>
            <a:r>
              <a:rPr lang="en-US" dirty="0"/>
              <a:t>Parametric polymorphism</a:t>
            </a:r>
          </a:p>
          <a:p>
            <a:pPr lvl="2"/>
            <a:r>
              <a:rPr lang="bg-BG" dirty="0"/>
              <a:t>Шаблони</a:t>
            </a:r>
          </a:p>
          <a:p>
            <a:r>
              <a:rPr lang="bg-BG" dirty="0"/>
              <a:t>Динамичен полиморфизъм </a:t>
            </a:r>
            <a:r>
              <a:rPr lang="bg-BG" dirty="0" smtClean="0"/>
              <a:t>(</a:t>
            </a:r>
            <a:r>
              <a:rPr lang="en-US" dirty="0" smtClean="0"/>
              <a:t>run time</a:t>
            </a:r>
            <a:r>
              <a:rPr lang="bg-BG" dirty="0" smtClean="0"/>
              <a:t>)</a:t>
            </a:r>
            <a:endParaRPr lang="bg-BG" dirty="0"/>
          </a:p>
          <a:p>
            <a:pPr lvl="1"/>
            <a:r>
              <a:rPr lang="en-US" dirty="0" smtClean="0"/>
              <a:t>Subtype polymorphism</a:t>
            </a:r>
          </a:p>
          <a:p>
            <a:pPr lvl="2"/>
            <a:r>
              <a:rPr lang="bg-BG" dirty="0" smtClean="0"/>
              <a:t>Предефиниране </a:t>
            </a:r>
            <a:r>
              <a:rPr lang="en-US" dirty="0"/>
              <a:t>(override) </a:t>
            </a:r>
            <a:r>
              <a:rPr lang="bg-BG" dirty="0"/>
              <a:t>на </a:t>
            </a:r>
            <a:r>
              <a:rPr lang="bg-BG" dirty="0" smtClean="0"/>
              <a:t>членове</a:t>
            </a:r>
            <a:endParaRPr lang="en-US" dirty="0"/>
          </a:p>
          <a:p>
            <a:pPr lvl="2"/>
            <a:r>
              <a:rPr lang="bg-BG" dirty="0" smtClean="0"/>
              <a:t>Абстракция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662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членове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„презаписване на членове“ (</a:t>
            </a:r>
            <a:r>
              <a:rPr lang="en-US" dirty="0" smtClean="0"/>
              <a:t>member overloading)?</a:t>
            </a:r>
          </a:p>
          <a:p>
            <a:pPr lvl="1"/>
            <a:r>
              <a:rPr lang="bg-BG" dirty="0" smtClean="0"/>
              <a:t>Повече от един член с едно и също наименование, но различна сигнатура (Познато?)</a:t>
            </a:r>
          </a:p>
          <a:p>
            <a:pPr lvl="1"/>
            <a:r>
              <a:rPr lang="bg-BG" dirty="0" smtClean="0"/>
              <a:t>Членове, които могат да се презаписват:</a:t>
            </a:r>
          </a:p>
          <a:p>
            <a:pPr lvl="2"/>
            <a:r>
              <a:rPr lang="bg-BG" dirty="0" smtClean="0"/>
              <a:t>Методи</a:t>
            </a:r>
          </a:p>
          <a:p>
            <a:pPr lvl="2"/>
            <a:r>
              <a:rPr lang="bg-BG" dirty="0" smtClean="0"/>
              <a:t>Конструктори</a:t>
            </a:r>
          </a:p>
          <a:p>
            <a:pPr lvl="2"/>
            <a:r>
              <a:rPr lang="bg-BG" dirty="0" err="1" smtClean="0"/>
              <a:t>Индексатори</a:t>
            </a:r>
            <a:endParaRPr lang="bg-BG" dirty="0" smtClean="0"/>
          </a:p>
          <a:p>
            <a:pPr lvl="2"/>
            <a:r>
              <a:rPr lang="bg-BG" dirty="0" smtClean="0"/>
              <a:t>Оператори</a:t>
            </a:r>
          </a:p>
          <a:p>
            <a:pPr lvl="1"/>
            <a:r>
              <a:rPr lang="bg-BG" b="1" dirty="0" smtClean="0"/>
              <a:t>Компилаторът</a:t>
            </a:r>
            <a:r>
              <a:rPr lang="bg-BG" dirty="0" smtClean="0"/>
              <a:t> открива най-подходящият член, който да се използва, в зависимост от подаваните аргументи и съответните параметри</a:t>
            </a:r>
          </a:p>
          <a:p>
            <a:pPr lvl="1"/>
            <a:r>
              <a:rPr lang="bg-BG" dirty="0" smtClean="0"/>
              <a:t>Неявно превръщане на типовете на аргументите</a:t>
            </a:r>
          </a:p>
          <a:p>
            <a:pPr lvl="1"/>
            <a:r>
              <a:rPr lang="bg-BG" dirty="0" smtClean="0"/>
              <a:t>Ако изборът на подходящ член е нееднозначен, компилаторът дава грешка</a:t>
            </a:r>
          </a:p>
        </p:txBody>
      </p:sp>
    </p:spTree>
    <p:extLst>
      <p:ext uri="{BB962C8B-B14F-4D97-AF65-F5344CB8AC3E}">
        <p14:creationId xmlns:p14="http://schemas.microsoft.com/office/powerpoint/2010/main" val="31127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методи и конструктори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3"/>
                </a:solidFill>
              </a:rPr>
              <a:t>// ДЕМО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</a:t>
            </a:r>
            <a:r>
              <a:rPr lang="bg-BG" dirty="0" err="1" smtClean="0"/>
              <a:t>индексатори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3"/>
                </a:solidFill>
              </a:rPr>
              <a:t>// ДЕМО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Презаписване на членове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Приложение на презаписвнето на членове</a:t>
            </a:r>
          </a:p>
          <a:p>
            <a:pPr lvl="1"/>
            <a:r>
              <a:rPr lang="ru-RU" dirty="0" smtClean="0"/>
              <a:t>Прилагане </a:t>
            </a:r>
            <a:r>
              <a:rPr lang="ru-RU" dirty="0"/>
              <a:t>на сходна функционалност върху различни типове данни</a:t>
            </a:r>
          </a:p>
          <a:p>
            <a:pPr lvl="1"/>
            <a:r>
              <a:rPr lang="ru-RU" dirty="0"/>
              <a:t>Прави кода по-четим, тъй като сходните операции имат еднакви </a:t>
            </a:r>
            <a:r>
              <a:rPr lang="ru-RU" dirty="0" smtClean="0"/>
              <a:t>наименования</a:t>
            </a:r>
            <a:endParaRPr lang="ru-RU" dirty="0"/>
          </a:p>
          <a:p>
            <a:pPr lvl="1"/>
            <a:r>
              <a:rPr lang="ru-RU" b="1" dirty="0"/>
              <a:t>Да не се злоупотребява:</a:t>
            </a:r>
            <a:r>
              <a:rPr lang="ru-RU" dirty="0"/>
              <a:t> прилага се, когато поведението е </a:t>
            </a:r>
            <a:r>
              <a:rPr lang="bg-BG" dirty="0" smtClean="0"/>
              <a:t>сходно, а</a:t>
            </a:r>
            <a:r>
              <a:rPr lang="ru-RU" dirty="0" smtClean="0"/>
              <a:t> </a:t>
            </a:r>
            <a:r>
              <a:rPr lang="ru-RU" dirty="0"/>
              <a:t>типът на резултата </a:t>
            </a:r>
            <a:r>
              <a:rPr lang="ru-RU" dirty="0" smtClean="0"/>
              <a:t>– един </a:t>
            </a:r>
            <a:r>
              <a:rPr lang="ru-RU" dirty="0"/>
              <a:t>и </a:t>
            </a:r>
            <a:r>
              <a:rPr lang="ru-RU" dirty="0" smtClean="0"/>
              <a:t>същи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05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-2014.potx" id="{8FF748C1-BC8E-46E1-88B1-0A230DF3AB22}" vid="{C3B6A096-10F3-4438-9F6D-FC9EC6502B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2013-2014</Template>
  <TotalTime>4181</TotalTime>
  <Words>1088</Words>
  <Application>Microsoft Office PowerPoint</Application>
  <PresentationFormat>Widescreen</PresentationFormat>
  <Paragraphs>172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</vt:lpstr>
      <vt:lpstr>Полиморфизъм</vt:lpstr>
      <vt:lpstr>Полиморфизъм</vt:lpstr>
      <vt:lpstr>Видове полиморфизъм</vt:lpstr>
      <vt:lpstr>Презаписване на членове</vt:lpstr>
      <vt:lpstr>Презаписване на методи и конструктори</vt:lpstr>
      <vt:lpstr>Презаписване на индексатори</vt:lpstr>
      <vt:lpstr>Презаписване на членове</vt:lpstr>
      <vt:lpstr>Презаписване на оператори</vt:lpstr>
      <vt:lpstr>Презаписване на оператори</vt:lpstr>
      <vt:lpstr>Презаписване на оператори</vt:lpstr>
      <vt:lpstr>Презаписване на оператори</vt:lpstr>
      <vt:lpstr>Предефиниране на членове</vt:lpstr>
      <vt:lpstr>Предефиниране на членове</vt:lpstr>
      <vt:lpstr>Предефиниране на членове</vt:lpstr>
      <vt:lpstr>Предефиниране на членове</vt:lpstr>
      <vt:lpstr>Предефиниране на членове</vt:lpstr>
      <vt:lpstr>Предефиниране на членове</vt:lpstr>
      <vt:lpstr>Предефиниране на членове</vt:lpstr>
      <vt:lpstr>Задачи за упражнение</vt:lpstr>
      <vt:lpstr>Задачи за упражнение</vt:lpstr>
      <vt:lpstr>Въпроси?</vt:lpstr>
      <vt:lpstr>Благодаря!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програмиране на C#</dc:title>
  <dc:creator>Valery Dachev</dc:creator>
  <cp:lastModifiedBy>Valery Dachev</cp:lastModifiedBy>
  <cp:revision>475</cp:revision>
  <dcterms:created xsi:type="dcterms:W3CDTF">2013-11-06T11:50:41Z</dcterms:created>
  <dcterms:modified xsi:type="dcterms:W3CDTF">2014-04-05T08:54:23Z</dcterms:modified>
</cp:coreProperties>
</file>