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6" r:id="rId4"/>
    <p:sldId id="492" r:id="rId5"/>
    <p:sldId id="494" r:id="rId6"/>
    <p:sldId id="495" r:id="rId7"/>
    <p:sldId id="493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3" r:id="rId16"/>
    <p:sldId id="504" r:id="rId17"/>
    <p:sldId id="505" r:id="rId18"/>
    <p:sldId id="509" r:id="rId19"/>
    <p:sldId id="506" r:id="rId20"/>
    <p:sldId id="507" r:id="rId21"/>
    <p:sldId id="508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17" r:id="rId30"/>
    <p:sldId id="518" r:id="rId31"/>
    <p:sldId id="519" r:id="rId32"/>
    <p:sldId id="520" r:id="rId33"/>
    <p:sldId id="521" r:id="rId34"/>
    <p:sldId id="522" r:id="rId35"/>
    <p:sldId id="523" r:id="rId36"/>
    <p:sldId id="524" r:id="rId37"/>
    <p:sldId id="525" r:id="rId38"/>
    <p:sldId id="526" r:id="rId39"/>
    <p:sldId id="527" r:id="rId40"/>
    <p:sldId id="528" r:id="rId41"/>
    <p:sldId id="529" r:id="rId42"/>
    <p:sldId id="530" r:id="rId43"/>
    <p:sldId id="531" r:id="rId44"/>
    <p:sldId id="532" r:id="rId45"/>
    <p:sldId id="533" r:id="rId46"/>
    <p:sldId id="534" r:id="rId47"/>
    <p:sldId id="535" r:id="rId48"/>
    <p:sldId id="536" r:id="rId49"/>
    <p:sldId id="537" r:id="rId50"/>
    <p:sldId id="422" r:id="rId51"/>
    <p:sldId id="458" r:id="rId52"/>
    <p:sldId id="538" r:id="rId53"/>
    <p:sldId id="301" r:id="rId54"/>
    <p:sldId id="302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CEA8"/>
    <a:srgbClr val="4EC9B0"/>
    <a:srgbClr val="569CD6"/>
    <a:srgbClr val="608B4E"/>
    <a:srgbClr val="D69D8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791" y="405365"/>
            <a:ext cx="9365005" cy="78348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685537" y="1341251"/>
            <a:ext cx="10657184" cy="0"/>
          </a:xfrm>
          <a:prstGeom prst="line">
            <a:avLst/>
          </a:prstGeom>
          <a:ln w="38100">
            <a:solidFill>
              <a:schemeClr val="bg1">
                <a:alpha val="2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 rot="664887">
            <a:off x="8769940" y="5221226"/>
            <a:ext cx="3570181" cy="1920415"/>
          </a:xfrm>
          <a:custGeom>
            <a:avLst/>
            <a:gdLst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3024336 w 3600400"/>
              <a:gd name="connsiteY3" fmla="*/ 2304256 h 2304256"/>
              <a:gd name="connsiteX4" fmla="*/ 0 w 3600400"/>
              <a:gd name="connsiteY4" fmla="*/ 2304256 h 2304256"/>
              <a:gd name="connsiteX0" fmla="*/ 0 w 3600400"/>
              <a:gd name="connsiteY0" fmla="*/ 2304256 h 2304256"/>
              <a:gd name="connsiteX1" fmla="*/ 576064 w 3600400"/>
              <a:gd name="connsiteY1" fmla="*/ 0 h 2304256"/>
              <a:gd name="connsiteX2" fmla="*/ 3600400 w 3600400"/>
              <a:gd name="connsiteY2" fmla="*/ 0 h 2304256"/>
              <a:gd name="connsiteX3" fmla="*/ 2384330 w 3600400"/>
              <a:gd name="connsiteY3" fmla="*/ 1253581 h 2304256"/>
              <a:gd name="connsiteX4" fmla="*/ 0 w 3600400"/>
              <a:gd name="connsiteY4" fmla="*/ 2304256 h 2304256"/>
              <a:gd name="connsiteX0" fmla="*/ 0 w 2503572"/>
              <a:gd name="connsiteY0" fmla="*/ 2315594 h 2315594"/>
              <a:gd name="connsiteX1" fmla="*/ 576064 w 2503572"/>
              <a:gd name="connsiteY1" fmla="*/ 11338 h 2315594"/>
              <a:gd name="connsiteX2" fmla="*/ 2503572 w 2503572"/>
              <a:gd name="connsiteY2" fmla="*/ 0 h 2315594"/>
              <a:gd name="connsiteX3" fmla="*/ 2384330 w 2503572"/>
              <a:gd name="connsiteY3" fmla="*/ 1264919 h 2315594"/>
              <a:gd name="connsiteX4" fmla="*/ 0 w 2503572"/>
              <a:gd name="connsiteY4" fmla="*/ 2315594 h 2315594"/>
              <a:gd name="connsiteX0" fmla="*/ 0 w 2751224"/>
              <a:gd name="connsiteY0" fmla="*/ 2315594 h 2315594"/>
              <a:gd name="connsiteX1" fmla="*/ 576064 w 2751224"/>
              <a:gd name="connsiteY1" fmla="*/ 11338 h 2315594"/>
              <a:gd name="connsiteX2" fmla="*/ 2503572 w 2751224"/>
              <a:gd name="connsiteY2" fmla="*/ 0 h 2315594"/>
              <a:gd name="connsiteX3" fmla="*/ 2751224 w 2751224"/>
              <a:gd name="connsiteY3" fmla="*/ 1383034 h 2315594"/>
              <a:gd name="connsiteX4" fmla="*/ 0 w 2751224"/>
              <a:gd name="connsiteY4" fmla="*/ 2315594 h 2315594"/>
              <a:gd name="connsiteX0" fmla="*/ 0 w 2660772"/>
              <a:gd name="connsiteY0" fmla="*/ 1899840 h 1899840"/>
              <a:gd name="connsiteX1" fmla="*/ 485612 w 2660772"/>
              <a:gd name="connsiteY1" fmla="*/ 11338 h 1899840"/>
              <a:gd name="connsiteX2" fmla="*/ 2413120 w 2660772"/>
              <a:gd name="connsiteY2" fmla="*/ 0 h 1899840"/>
              <a:gd name="connsiteX3" fmla="*/ 2660772 w 2660772"/>
              <a:gd name="connsiteY3" fmla="*/ 1383034 h 1899840"/>
              <a:gd name="connsiteX4" fmla="*/ 0 w 2660772"/>
              <a:gd name="connsiteY4" fmla="*/ 1899840 h 1899840"/>
              <a:gd name="connsiteX0" fmla="*/ 0 w 2660772"/>
              <a:gd name="connsiteY0" fmla="*/ 1900347 h 1900347"/>
              <a:gd name="connsiteX1" fmla="*/ 485612 w 2660772"/>
              <a:gd name="connsiteY1" fmla="*/ 11845 h 1900347"/>
              <a:gd name="connsiteX2" fmla="*/ 2403315 w 2660772"/>
              <a:gd name="connsiteY2" fmla="*/ 0 h 1900347"/>
              <a:gd name="connsiteX3" fmla="*/ 2660772 w 2660772"/>
              <a:gd name="connsiteY3" fmla="*/ 1383541 h 1900347"/>
              <a:gd name="connsiteX4" fmla="*/ 0 w 2660772"/>
              <a:gd name="connsiteY4" fmla="*/ 1900347 h 1900347"/>
              <a:gd name="connsiteX0" fmla="*/ 0 w 2674287"/>
              <a:gd name="connsiteY0" fmla="*/ 1900347 h 1900347"/>
              <a:gd name="connsiteX1" fmla="*/ 485612 w 2674287"/>
              <a:gd name="connsiteY1" fmla="*/ 11845 h 1900347"/>
              <a:gd name="connsiteX2" fmla="*/ 2403315 w 2674287"/>
              <a:gd name="connsiteY2" fmla="*/ 0 h 1900347"/>
              <a:gd name="connsiteX3" fmla="*/ 2674287 w 2674287"/>
              <a:gd name="connsiteY3" fmla="*/ 1390600 h 1900347"/>
              <a:gd name="connsiteX4" fmla="*/ 0 w 2674287"/>
              <a:gd name="connsiteY4" fmla="*/ 1900347 h 1900347"/>
              <a:gd name="connsiteX0" fmla="*/ 0 w 2677636"/>
              <a:gd name="connsiteY0" fmla="*/ 1920415 h 1920415"/>
              <a:gd name="connsiteX1" fmla="*/ 488961 w 2677636"/>
              <a:gd name="connsiteY1" fmla="*/ 11845 h 1920415"/>
              <a:gd name="connsiteX2" fmla="*/ 2406664 w 2677636"/>
              <a:gd name="connsiteY2" fmla="*/ 0 h 1920415"/>
              <a:gd name="connsiteX3" fmla="*/ 2677636 w 2677636"/>
              <a:gd name="connsiteY3" fmla="*/ 1390600 h 1920415"/>
              <a:gd name="connsiteX4" fmla="*/ 0 w 2677636"/>
              <a:gd name="connsiteY4" fmla="*/ 1920415 h 1920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7636" h="1920415">
                <a:moveTo>
                  <a:pt x="0" y="1920415"/>
                </a:moveTo>
                <a:lnTo>
                  <a:pt x="488961" y="11845"/>
                </a:lnTo>
                <a:lnTo>
                  <a:pt x="2406664" y="0"/>
                </a:lnTo>
                <a:lnTo>
                  <a:pt x="2677636" y="1390600"/>
                </a:lnTo>
                <a:lnTo>
                  <a:pt x="0" y="19204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984" tIns="43992" rIns="87984" bIns="43992" rtlCol="0" anchor="ctr"/>
          <a:lstStyle/>
          <a:p>
            <a:pPr algn="ctr"/>
            <a:endParaRPr lang="bg-BG" sz="1353"/>
          </a:p>
        </p:txBody>
      </p:sp>
      <p:sp>
        <p:nvSpPr>
          <p:cNvPr id="12" name="TextBox 11"/>
          <p:cNvSpPr txBox="1"/>
          <p:nvPr/>
        </p:nvSpPr>
        <p:spPr>
          <a:xfrm>
            <a:off x="9360363" y="5652574"/>
            <a:ext cx="2598880" cy="915940"/>
          </a:xfrm>
          <a:prstGeom prst="rect">
            <a:avLst/>
          </a:prstGeom>
          <a:noFill/>
        </p:spPr>
        <p:txBody>
          <a:bodyPr wrap="square" lIns="87984" tIns="43992" rIns="87984" bIns="43992" rtlCol="0">
            <a:spAutoFit/>
          </a:bodyPr>
          <a:lstStyle/>
          <a:p>
            <a:pPr algn="ctr"/>
            <a:r>
              <a:rPr lang="en-US" sz="5185" dirty="0" smtClean="0">
                <a:solidFill>
                  <a:srgbClr val="0093D9"/>
                </a:solidFill>
                <a:latin typeface="Segoe WP Black" pitchFamily="34" charset="0"/>
              </a:rPr>
              <a:t>2013</a:t>
            </a:r>
            <a:endParaRPr lang="bg-BG" sz="5185" dirty="0">
              <a:solidFill>
                <a:srgbClr val="0093D9"/>
              </a:solidFill>
              <a:latin typeface="Segoe WP Black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49683" y="2349132"/>
            <a:ext cx="11506956" cy="1528035"/>
          </a:xfrm>
          <a:prstGeom prst="rect">
            <a:avLst/>
          </a:prstGeom>
        </p:spPr>
        <p:txBody>
          <a:bodyPr lIns="117098" tIns="58549" rIns="117098" bIns="58549" anchor="ctr"/>
          <a:lstStyle>
            <a:lvl1pPr>
              <a:defRPr sz="4800">
                <a:solidFill>
                  <a:schemeClr val="bg1"/>
                </a:solidFill>
                <a:latin typeface="Century Gothic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49683" y="3932939"/>
            <a:ext cx="11506956" cy="914400"/>
          </a:xfrm>
          <a:prstGeom prst="rect">
            <a:avLst/>
          </a:prstGeom>
        </p:spPr>
        <p:txBody>
          <a:bodyPr lIns="117098" tIns="58549" rIns="117098" bIns="58549" anchor="b"/>
          <a:lstStyle>
            <a:lvl1pPr marL="0" indent="0" algn="ctr">
              <a:buNone/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9683" y="6453916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1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ght on Dar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1"/>
            <a:ext cx="11558837" cy="701877"/>
          </a:xfrm>
          <a:prstGeom prst="rect">
            <a:avLst/>
          </a:prstGeom>
          <a:noFill/>
          <a:ln w="38100">
            <a:noFill/>
          </a:ln>
          <a:effectLst/>
        </p:spPr>
        <p:txBody>
          <a:bodyPr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837" cy="5400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0441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rk on Ligh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1"/>
            <a:ext cx="12192000" cy="10527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11" b="40838"/>
          <a:stretch/>
        </p:blipFill>
        <p:spPr>
          <a:xfrm>
            <a:off x="0" y="2"/>
            <a:ext cx="12192000" cy="10527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99" y="180001"/>
            <a:ext cx="11558831" cy="700977"/>
          </a:xfrm>
          <a:prstGeom prst="rect">
            <a:avLst/>
          </a:prstGeom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36000" y="1080000"/>
            <a:ext cx="11558400" cy="5400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35999" y="6563404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accent1"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accent1"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accent1"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7917" y="6569331"/>
            <a:ext cx="2726483" cy="21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051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" y="1080000"/>
            <a:ext cx="12191999" cy="5400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322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o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6000" y="180000"/>
            <a:ext cx="11558400" cy="698400"/>
          </a:xfrm>
          <a:prstGeom prst="rect">
            <a:avLst/>
          </a:prstGeom>
          <a:noFill/>
          <a:ln w="38100">
            <a:noFill/>
          </a:ln>
          <a:effectLst/>
        </p:spPr>
        <p:txBody>
          <a:bodyPr anchor="ctr"/>
          <a:lstStyle>
            <a:lvl1pPr algn="l">
              <a:defRPr sz="3200" b="0">
                <a:solidFill>
                  <a:schemeClr val="bg1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096001" y="1079999"/>
            <a:ext cx="6096000" cy="5400000"/>
          </a:xfrm>
          <a:prstGeom prst="rect">
            <a:avLst/>
          </a:prstGeom>
          <a:solidFill>
            <a:schemeClr val="tx2">
              <a:lumMod val="50000"/>
              <a:alpha val="90000"/>
            </a:schemeClr>
          </a:solidFill>
          <a:effectLst>
            <a:outerShdw blurRad="127000" dist="63500" sx="102000" sy="102000" algn="ctr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/>
          <a:lstStyle>
            <a:lvl1pPr marL="0" indent="0">
              <a:buNone/>
              <a:defRPr sz="20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3pPr>
            <a:lvl4pPr marL="13716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4pPr>
            <a:lvl5pPr marL="1828800" indent="0">
              <a:buNone/>
              <a:defRPr sz="1400">
                <a:solidFill>
                  <a:schemeClr val="bg1"/>
                </a:solidFill>
                <a:latin typeface="Consolas" pitchFamily="49" charset="0"/>
                <a:ea typeface="Segoe UI" pitchFamily="34" charset="0"/>
                <a:cs typeface="Consolas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0" y="1079998"/>
            <a:ext cx="6096001" cy="54000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1pPr>
            <a:lvl2pPr>
              <a:defRPr sz="24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2pPr>
            <a:lvl3pPr>
              <a:defRPr sz="20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3pPr>
            <a:lvl4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4pPr>
            <a:lvl5pPr>
              <a:defRPr sz="1800">
                <a:solidFill>
                  <a:srgbClr val="0093D9"/>
                </a:solidFill>
                <a:latin typeface="Century Gothic" panose="020B0502020202020204" pitchFamily="34" charset="0"/>
                <a:ea typeface="Century Gothic" panose="020B0502020202020204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354" y="6575258"/>
            <a:ext cx="2726483" cy="21897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36000" y="6563405"/>
            <a:ext cx="2417328" cy="230832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Copyright © 2013</a:t>
            </a:r>
            <a:r>
              <a:rPr lang="en-US" sz="900" baseline="0" dirty="0" smtClean="0">
                <a:solidFill>
                  <a:schemeClr val="bg1">
                    <a:lumMod val="95000"/>
                    <a:alpha val="61000"/>
                  </a:schemeClr>
                </a:solidFill>
                <a:latin typeface="Century Gothic" panose="020B0502020202020204" pitchFamily="34" charset="0"/>
              </a:rPr>
              <a:t> DAVID Holding Company</a:t>
            </a:r>
            <a:endParaRPr lang="bg-BG" sz="900" dirty="0">
              <a:solidFill>
                <a:schemeClr val="bg1">
                  <a:lumMod val="95000"/>
                  <a:alpha val="61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0822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923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hyperlink" Target="https://facebook.com/DavidAcademy" TargetMode="External"/><Relationship Id="rId3" Type="http://schemas.openxmlformats.org/officeDocument/2006/relationships/hyperlink" Target="skype:musasho?chat" TargetMode="External"/><Relationship Id="rId7" Type="http://schemas.openxmlformats.org/officeDocument/2006/relationships/hyperlink" Target="https://twitter.com/david_academy" TargetMode="External"/><Relationship Id="rId2" Type="http://schemas.openxmlformats.org/officeDocument/2006/relationships/hyperlink" Target="mailto:sasho@david.bg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ad.david.bg/" TargetMode="External"/><Relationship Id="rId5" Type="http://schemas.openxmlformats.org/officeDocument/2006/relationships/hyperlink" Target="mailto:acad@david.bg" TargetMode="External"/><Relationship Id="rId4" Type="http://schemas.openxmlformats.org/officeDocument/2006/relationships/hyperlink" Target="https://www.facebook.com/adalemski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Курс по програмиране на C#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2800" dirty="0" smtClean="0"/>
              <a:t>Занятие №1</a:t>
            </a:r>
            <a:r>
              <a:rPr lang="en-US" sz="2800" dirty="0" smtClean="0"/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bg-BG" dirty="0" smtClean="0"/>
              <a:t>Полиморфизъм (част 2): Абстракция. Интерфейси.</a:t>
            </a:r>
            <a:br>
              <a:rPr lang="bg-BG" dirty="0" smtClean="0"/>
            </a:br>
            <a:r>
              <a:rPr lang="bg-BG" dirty="0" smtClean="0"/>
              <a:t>Шаблонни типове и методи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41512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Абстракция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Наследяване на абстрактни класове</a:t>
            </a:r>
            <a:endParaRPr lang="ru-RU" dirty="0"/>
          </a:p>
          <a:p>
            <a:pPr lvl="1"/>
            <a:r>
              <a:rPr lang="bg-BG" dirty="0" smtClean="0"/>
              <a:t>Наследеният клас трябва да предефинира </a:t>
            </a:r>
            <a:r>
              <a:rPr lang="bg-BG" u="sng" dirty="0" smtClean="0"/>
              <a:t>всички</a:t>
            </a:r>
            <a:r>
              <a:rPr lang="bg-BG" dirty="0" smtClean="0"/>
              <a:t> абстрактни членове на абстрактния родителски клас</a:t>
            </a:r>
          </a:p>
          <a:p>
            <a:pPr lvl="1"/>
            <a:r>
              <a:rPr lang="bg-BG" dirty="0" smtClean="0"/>
              <a:t>В противен случай, самият той трябва да бъде маркиран като абстрактен</a:t>
            </a:r>
          </a:p>
          <a:p>
            <a:pPr lvl="1"/>
            <a:r>
              <a:rPr lang="bg-BG" dirty="0" smtClean="0"/>
              <a:t>При предефиниране на абстрактен член не може да бъде преизползвана реализацията в родителския клас (тъй като няма такава)</a:t>
            </a:r>
          </a:p>
          <a:p>
            <a:pPr lvl="1"/>
            <a:r>
              <a:rPr lang="bg-BG" dirty="0" smtClean="0"/>
              <a:t>Веднъж предефиниран, съответният член е възможно, но </a:t>
            </a:r>
            <a:r>
              <a:rPr lang="bg-BG" u="sng" dirty="0" smtClean="0"/>
              <a:t>не е задължително</a:t>
            </a:r>
            <a:r>
              <a:rPr lang="bg-BG" dirty="0" smtClean="0"/>
              <a:t> да бъде предефиниран в наследените класове надолу в йерархията</a:t>
            </a:r>
          </a:p>
        </p:txBody>
      </p:sp>
    </p:spTree>
    <p:extLst>
      <p:ext uri="{BB962C8B-B14F-4D97-AF65-F5344CB8AC3E}">
        <p14:creationId xmlns:p14="http://schemas.microsoft.com/office/powerpoint/2010/main" val="94332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Наследяване на абстрактни класове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Абстракция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Приложения на абстракцията</a:t>
            </a:r>
            <a:endParaRPr lang="ru-RU" dirty="0"/>
          </a:p>
          <a:p>
            <a:pPr lvl="1"/>
            <a:r>
              <a:rPr lang="bg-BG" dirty="0" smtClean="0"/>
              <a:t>Предотвратяване на създаването на екземпляри от родителски (не достатъчно конкретен) клас, който не е предназначен за самостоятелна употреба</a:t>
            </a:r>
          </a:p>
          <a:p>
            <a:pPr lvl="1"/>
            <a:r>
              <a:rPr lang="bg-BG" dirty="0" smtClean="0"/>
              <a:t>Обединяване на сходното формално поведение, когато няма нищо общо във вътрешната реализация</a:t>
            </a:r>
          </a:p>
          <a:p>
            <a:pPr lvl="1"/>
            <a:r>
              <a:rPr lang="bg-BG" dirty="0" smtClean="0"/>
              <a:t>Възможност за комбиниране на общи членове с реализация с такива без</a:t>
            </a:r>
          </a:p>
          <a:p>
            <a:pPr lvl="1"/>
            <a:r>
              <a:rPr lang="bg-BG" dirty="0" smtClean="0"/>
              <a:t>Недостатък: не позволява комбиниране на отделни групи от функционалности на произволен принцип, поради липсата на множествено наследяване</a:t>
            </a:r>
          </a:p>
        </p:txBody>
      </p:sp>
    </p:spTree>
    <p:extLst>
      <p:ext uri="{BB962C8B-B14F-4D97-AF65-F5344CB8AC3E}">
        <p14:creationId xmlns:p14="http://schemas.microsoft.com/office/powerpoint/2010/main" val="243358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Какво е </a:t>
            </a:r>
            <a:r>
              <a:rPr lang="bg-BG" dirty="0" smtClean="0"/>
              <a:t>„интерфейс“?</a:t>
            </a:r>
            <a:endParaRPr lang="ru-RU" dirty="0"/>
          </a:p>
          <a:p>
            <a:pPr lvl="1"/>
            <a:r>
              <a:rPr lang="bg-BG" dirty="0" smtClean="0"/>
              <a:t>Тип данни</a:t>
            </a:r>
          </a:p>
          <a:p>
            <a:pPr lvl="1"/>
            <a:r>
              <a:rPr lang="bg-BG" dirty="0" smtClean="0"/>
              <a:t>Декларира единствено поведение</a:t>
            </a:r>
          </a:p>
          <a:p>
            <a:pPr lvl="1"/>
            <a:r>
              <a:rPr lang="bg-BG" u="sng" dirty="0" smtClean="0"/>
              <a:t>Не описва реализация</a:t>
            </a:r>
            <a:r>
              <a:rPr lang="bg-BG" dirty="0" smtClean="0"/>
              <a:t> на поведението</a:t>
            </a:r>
          </a:p>
          <a:p>
            <a:pPr lvl="1"/>
            <a:r>
              <a:rPr lang="bg-BG" dirty="0" smtClean="0"/>
              <a:t>Сходен с напълно абстрактен клас (клас без полета, всички членове на който са абстрактни)</a:t>
            </a:r>
          </a:p>
          <a:p>
            <a:pPr lvl="1"/>
            <a:r>
              <a:rPr lang="bg-BG" dirty="0" smtClean="0"/>
              <a:t>Може да се разглежда като „договор“ между тип данни, който реализира декларираното поведение, и код, който го използва</a:t>
            </a:r>
          </a:p>
          <a:p>
            <a:pPr lvl="1"/>
            <a:r>
              <a:rPr lang="bg-BG" dirty="0" smtClean="0"/>
              <a:t>Интерфейсите се </a:t>
            </a:r>
            <a:r>
              <a:rPr lang="bg-BG" u="sng" dirty="0" smtClean="0"/>
              <a:t>имплементират</a:t>
            </a:r>
            <a:r>
              <a:rPr lang="bg-BG" dirty="0" smtClean="0"/>
              <a:t> от класове/структури – имплементиращият тип е длъжен да предостави имплементация на съответните членове (може и абстрактна)</a:t>
            </a:r>
          </a:p>
          <a:p>
            <a:pPr lvl="1"/>
            <a:r>
              <a:rPr lang="bg-BG" dirty="0" smtClean="0"/>
              <a:t>Един клас/структура може да имплементира </a:t>
            </a:r>
            <a:r>
              <a:rPr lang="bg-BG" u="sng" dirty="0" smtClean="0"/>
              <a:t>няколко интерфейса</a:t>
            </a:r>
            <a:r>
              <a:rPr lang="bg-BG" dirty="0" smtClean="0"/>
              <a:t> (множествено наследяване?)</a:t>
            </a:r>
          </a:p>
        </p:txBody>
      </p:sp>
    </p:spTree>
    <p:extLst>
      <p:ext uri="{BB962C8B-B14F-4D97-AF65-F5344CB8AC3E}">
        <p14:creationId xmlns:p14="http://schemas.microsoft.com/office/powerpoint/2010/main" val="25688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Интерфейси в </a:t>
            </a:r>
            <a:r>
              <a:rPr lang="en-US" dirty="0" smtClean="0"/>
              <a:t>C#</a:t>
            </a:r>
            <a:endParaRPr lang="ru-RU" dirty="0"/>
          </a:p>
          <a:p>
            <a:pPr lvl="1"/>
            <a:r>
              <a:rPr lang="bg-BG" dirty="0" smtClean="0"/>
              <a:t>Референтни типове данни</a:t>
            </a:r>
          </a:p>
          <a:p>
            <a:pPr lvl="1"/>
            <a:r>
              <a:rPr lang="bg-BG" dirty="0" smtClean="0"/>
              <a:t>Не може да бъде създаден екземпляр на интерфейс</a:t>
            </a:r>
          </a:p>
          <a:p>
            <a:pPr lvl="1"/>
            <a:r>
              <a:rPr lang="bg-BG" dirty="0" smtClean="0"/>
              <a:t>Могат да декларират единствено методи, свойства и индексатори</a:t>
            </a:r>
          </a:p>
          <a:p>
            <a:pPr lvl="1"/>
            <a:r>
              <a:rPr lang="bg-BG" dirty="0" smtClean="0"/>
              <a:t>Всички членове са с публична видимост</a:t>
            </a:r>
          </a:p>
          <a:p>
            <a:pPr lvl="1"/>
            <a:r>
              <a:rPr lang="bg-BG" dirty="0" smtClean="0"/>
              <a:t>Всеки интерфейс може да наследява един или няколко други интерфейса; при това той автоматично получава членовете, декларирани в родителските интерфейси</a:t>
            </a:r>
          </a:p>
          <a:p>
            <a:pPr lvl="1"/>
            <a:r>
              <a:rPr lang="bg-BG" dirty="0" smtClean="0"/>
              <a:t>Интерфейс може да наследява единствено интерфейси</a:t>
            </a:r>
          </a:p>
          <a:p>
            <a:pPr lvl="1"/>
            <a:r>
              <a:rPr lang="bg-BG" dirty="0" smtClean="0"/>
              <a:t>Прието е да се именуват с представка </a:t>
            </a:r>
            <a:r>
              <a:rPr lang="en-US" b="1" dirty="0" smtClean="0"/>
              <a:t>I</a:t>
            </a:r>
            <a:r>
              <a:rPr lang="bg-BG" dirty="0" smtClean="0"/>
              <a:t> </a:t>
            </a:r>
            <a:r>
              <a:rPr lang="en-US" dirty="0" smtClean="0"/>
              <a:t>(</a:t>
            </a:r>
            <a:r>
              <a:rPr lang="bg-BG" dirty="0" smtClean="0"/>
              <a:t>от </a:t>
            </a:r>
            <a:r>
              <a:rPr lang="en-US" dirty="0" smtClean="0"/>
              <a:t>interface)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84257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500" dirty="0">
                <a:solidFill>
                  <a:srgbClr val="608B4E"/>
                </a:solidFill>
              </a:rPr>
              <a:t>// Интерфейс за обекти, които издават </a:t>
            </a:r>
            <a:r>
              <a:rPr lang="ru-RU" sz="1500" dirty="0" smtClean="0">
                <a:solidFill>
                  <a:srgbClr val="608B4E"/>
                </a:solidFill>
              </a:rPr>
              <a:t>звуци</a:t>
            </a:r>
            <a:r>
              <a:rPr lang="en-US" sz="1500" dirty="0" smtClean="0">
                <a:solidFill>
                  <a:srgbClr val="608B4E"/>
                </a:solidFill>
              </a:rPr>
              <a:t/>
            </a:r>
            <a:br>
              <a:rPr lang="en-US" sz="1500" dirty="0" smtClean="0">
                <a:solidFill>
                  <a:srgbClr val="608B4E"/>
                </a:solidFill>
              </a:rPr>
            </a:br>
            <a:r>
              <a:rPr lang="en-US" sz="1500" dirty="0" smtClean="0">
                <a:solidFill>
                  <a:srgbClr val="569CD6"/>
                </a:solidFill>
              </a:rPr>
              <a:t>public</a:t>
            </a:r>
            <a:r>
              <a:rPr lang="en-US" sz="1500" dirty="0" smtClean="0"/>
              <a:t> </a:t>
            </a:r>
            <a:r>
              <a:rPr lang="en-US" sz="1500" dirty="0">
                <a:solidFill>
                  <a:srgbClr val="569CD6"/>
                </a:solidFill>
              </a:rPr>
              <a:t>interface</a:t>
            </a:r>
            <a:r>
              <a:rPr lang="en-US" sz="1500" dirty="0"/>
              <a:t> </a:t>
            </a:r>
            <a:r>
              <a:rPr lang="en-US" sz="1500" dirty="0" err="1" smtClean="0">
                <a:solidFill>
                  <a:srgbClr val="B5CEA8"/>
                </a:solidFill>
              </a:rPr>
              <a:t>ISoundMaker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bg-BG" sz="1500" dirty="0" smtClean="0"/>
              <a:t>{</a:t>
            </a:r>
            <a:endParaRPr lang="bg-BG" sz="1500" dirty="0"/>
          </a:p>
          <a:p>
            <a:pPr>
              <a:spcBef>
                <a:spcPts val="0"/>
              </a:spcBef>
            </a:pPr>
            <a:r>
              <a:rPr lang="en-US" sz="1500" dirty="0" smtClean="0"/>
              <a:t>    </a:t>
            </a:r>
            <a:r>
              <a:rPr lang="en-US" sz="1500" dirty="0" smtClean="0">
                <a:solidFill>
                  <a:srgbClr val="569CD6"/>
                </a:solidFill>
              </a:rPr>
              <a:t>void</a:t>
            </a:r>
            <a:r>
              <a:rPr lang="en-US" sz="1500" dirty="0" smtClean="0"/>
              <a:t> </a:t>
            </a:r>
            <a:r>
              <a:rPr lang="en-US" sz="1500" dirty="0" err="1"/>
              <a:t>MakeSound</a:t>
            </a:r>
            <a:r>
              <a:rPr lang="en-US" sz="1500" dirty="0" smtClean="0"/>
              <a:t>();</a:t>
            </a:r>
            <a:br>
              <a:rPr lang="en-US" sz="1500" dirty="0" smtClean="0"/>
            </a:br>
            <a:r>
              <a:rPr lang="bg-BG" sz="1500" dirty="0" smtClean="0"/>
              <a:t>}</a:t>
            </a:r>
            <a:endParaRPr lang="bg-BG" sz="1500" dirty="0"/>
          </a:p>
          <a:p>
            <a:r>
              <a:rPr lang="ru-RU" sz="1500" dirty="0">
                <a:solidFill>
                  <a:srgbClr val="608B4E"/>
                </a:solidFill>
              </a:rPr>
              <a:t>// Интерфейс за обекти, които могат да се </a:t>
            </a:r>
            <a:r>
              <a:rPr lang="ru-RU" sz="1500" dirty="0" smtClean="0">
                <a:solidFill>
                  <a:srgbClr val="608B4E"/>
                </a:solidFill>
              </a:rPr>
              <a:t>придвижват</a:t>
            </a:r>
            <a:r>
              <a:rPr lang="en-US" sz="1500" dirty="0" smtClean="0">
                <a:solidFill>
                  <a:srgbClr val="608B4E"/>
                </a:solidFill>
              </a:rPr>
              <a:t/>
            </a:r>
            <a:br>
              <a:rPr lang="en-US" sz="1500" dirty="0" smtClean="0">
                <a:solidFill>
                  <a:srgbClr val="608B4E"/>
                </a:solidFill>
              </a:rPr>
            </a:br>
            <a:r>
              <a:rPr lang="en-US" sz="1500" dirty="0" smtClean="0">
                <a:solidFill>
                  <a:srgbClr val="569CD6"/>
                </a:solidFill>
              </a:rPr>
              <a:t>public</a:t>
            </a:r>
            <a:r>
              <a:rPr lang="en-US" sz="1500" dirty="0" smtClean="0"/>
              <a:t> </a:t>
            </a:r>
            <a:r>
              <a:rPr lang="en-US" sz="1500" dirty="0">
                <a:solidFill>
                  <a:srgbClr val="569CD6"/>
                </a:solidFill>
              </a:rPr>
              <a:t>interface</a:t>
            </a:r>
            <a:r>
              <a:rPr lang="en-US" sz="1500" dirty="0"/>
              <a:t> </a:t>
            </a:r>
            <a:r>
              <a:rPr lang="en-US" sz="1500" dirty="0" err="1" smtClean="0">
                <a:solidFill>
                  <a:srgbClr val="B5CEA8"/>
                </a:solidFill>
              </a:rPr>
              <a:t>IMobileObject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bg-BG" sz="1500" dirty="0" smtClean="0"/>
              <a:t>{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smtClean="0"/>
              <a:t>    </a:t>
            </a:r>
            <a:r>
              <a:rPr lang="en-US" sz="1500" dirty="0" smtClean="0">
                <a:solidFill>
                  <a:srgbClr val="569CD6"/>
                </a:solidFill>
              </a:rPr>
              <a:t>void</a:t>
            </a:r>
            <a:r>
              <a:rPr lang="en-US" sz="1500" dirty="0" smtClean="0"/>
              <a:t> Move</a:t>
            </a:r>
            <a:r>
              <a:rPr lang="bg-BG" sz="1500" dirty="0" smtClean="0"/>
              <a:t>То</a:t>
            </a:r>
            <a:r>
              <a:rPr lang="en-US" sz="1500" dirty="0" smtClean="0"/>
              <a:t>(</a:t>
            </a:r>
            <a:r>
              <a:rPr lang="en-US" sz="1500" dirty="0" smtClean="0">
                <a:solidFill>
                  <a:srgbClr val="4EC9B0"/>
                </a:solidFill>
              </a:rPr>
              <a:t>Point</a:t>
            </a:r>
            <a:r>
              <a:rPr lang="en-US" sz="1500" dirty="0" smtClean="0"/>
              <a:t> </a:t>
            </a:r>
            <a:r>
              <a:rPr lang="en-US" sz="1500" dirty="0"/>
              <a:t>location</a:t>
            </a:r>
            <a:r>
              <a:rPr lang="en-US" sz="1500" dirty="0" smtClean="0"/>
              <a:t>);</a:t>
            </a:r>
            <a:br>
              <a:rPr lang="en-US" sz="1500" dirty="0" smtClean="0"/>
            </a:br>
            <a:r>
              <a:rPr lang="bg-BG" sz="1500" dirty="0" smtClean="0"/>
              <a:t>}</a:t>
            </a:r>
            <a:endParaRPr lang="bg-BG" sz="1500" dirty="0"/>
          </a:p>
          <a:p>
            <a:r>
              <a:rPr lang="ru-RU" sz="1500" dirty="0">
                <a:solidFill>
                  <a:srgbClr val="608B4E"/>
                </a:solidFill>
              </a:rPr>
              <a:t>// Интерфейс за обекти, които могат да се </a:t>
            </a:r>
            <a:r>
              <a:rPr lang="ru-RU" sz="1500" dirty="0" smtClean="0">
                <a:solidFill>
                  <a:srgbClr val="608B4E"/>
                </a:solidFill>
              </a:rPr>
              <a:t>печатат</a:t>
            </a:r>
            <a:r>
              <a:rPr lang="en-US" sz="1500" dirty="0" smtClean="0">
                <a:solidFill>
                  <a:srgbClr val="608B4E"/>
                </a:solidFill>
              </a:rPr>
              <a:t/>
            </a:r>
            <a:br>
              <a:rPr lang="en-US" sz="1500" dirty="0" smtClean="0">
                <a:solidFill>
                  <a:srgbClr val="608B4E"/>
                </a:solidFill>
              </a:rPr>
            </a:br>
            <a:r>
              <a:rPr lang="en-US" sz="1500" dirty="0" smtClean="0">
                <a:solidFill>
                  <a:srgbClr val="608B4E"/>
                </a:solidFill>
              </a:rPr>
              <a:t>//</a:t>
            </a:r>
            <a:r>
              <a:rPr lang="ru-RU" sz="1500" dirty="0" smtClean="0">
                <a:solidFill>
                  <a:srgbClr val="608B4E"/>
                </a:solidFill>
              </a:rPr>
              <a:t> </a:t>
            </a:r>
            <a:r>
              <a:rPr lang="ru-RU" sz="1500" dirty="0">
                <a:solidFill>
                  <a:srgbClr val="608B4E"/>
                </a:solidFill>
              </a:rPr>
              <a:t>на </a:t>
            </a:r>
            <a:r>
              <a:rPr lang="ru-RU" sz="1500" dirty="0" smtClean="0">
                <a:solidFill>
                  <a:srgbClr val="608B4E"/>
                </a:solidFill>
              </a:rPr>
              <a:t>конзолата</a:t>
            </a:r>
            <a:r>
              <a:rPr lang="en-US" sz="1500" dirty="0" smtClean="0">
                <a:solidFill>
                  <a:srgbClr val="608B4E"/>
                </a:solidFill>
              </a:rPr>
              <a:t/>
            </a:r>
            <a:br>
              <a:rPr lang="en-US" sz="1500" dirty="0" smtClean="0">
                <a:solidFill>
                  <a:srgbClr val="608B4E"/>
                </a:solidFill>
              </a:rPr>
            </a:br>
            <a:r>
              <a:rPr lang="en-US" sz="1500" dirty="0" smtClean="0">
                <a:solidFill>
                  <a:srgbClr val="569CD6"/>
                </a:solidFill>
              </a:rPr>
              <a:t>interface</a:t>
            </a:r>
            <a:r>
              <a:rPr lang="en-US" sz="1500" dirty="0" smtClean="0"/>
              <a:t> </a:t>
            </a:r>
            <a:r>
              <a:rPr lang="en-US" sz="1500" dirty="0" err="1" smtClean="0">
                <a:solidFill>
                  <a:srgbClr val="B5CEA8"/>
                </a:solidFill>
              </a:rPr>
              <a:t>IPrintableObject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bg-BG" sz="1500" dirty="0" smtClean="0"/>
              <a:t>{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smtClean="0"/>
              <a:t>    </a:t>
            </a:r>
            <a:r>
              <a:rPr lang="en-US" sz="1500" dirty="0" smtClean="0">
                <a:solidFill>
                  <a:srgbClr val="569CD6"/>
                </a:solidFill>
              </a:rPr>
              <a:t>void</a:t>
            </a:r>
            <a:r>
              <a:rPr lang="en-US" sz="1500" dirty="0" smtClean="0"/>
              <a:t> </a:t>
            </a:r>
            <a:r>
              <a:rPr lang="en-US" sz="1500" dirty="0" err="1"/>
              <a:t>PrintToConsole</a:t>
            </a:r>
            <a:r>
              <a:rPr lang="en-US" sz="1500" dirty="0" smtClean="0"/>
              <a:t>();</a:t>
            </a:r>
            <a:br>
              <a:rPr lang="en-US" sz="1500" dirty="0" smtClean="0"/>
            </a:br>
            <a:r>
              <a:rPr lang="bg-BG" sz="1500" dirty="0" smtClean="0"/>
              <a:t>}</a:t>
            </a:r>
            <a:endParaRPr lang="en-US" sz="1500" dirty="0"/>
          </a:p>
          <a:p>
            <a:r>
              <a:rPr lang="en-US" sz="1500" dirty="0" smtClean="0">
                <a:solidFill>
                  <a:srgbClr val="608B4E"/>
                </a:solidFill>
              </a:rPr>
              <a:t>/</a:t>
            </a:r>
            <a:r>
              <a:rPr lang="bg-BG" sz="1500" dirty="0" smtClean="0">
                <a:solidFill>
                  <a:srgbClr val="608B4E"/>
                </a:solidFill>
              </a:rPr>
              <a:t>/ </a:t>
            </a:r>
            <a:r>
              <a:rPr lang="bg-BG" sz="1500" dirty="0">
                <a:solidFill>
                  <a:srgbClr val="608B4E"/>
                </a:solidFill>
              </a:rPr>
              <a:t>Интерфейс за равнинни </a:t>
            </a:r>
            <a:r>
              <a:rPr lang="bg-BG" sz="1500" dirty="0" smtClean="0">
                <a:solidFill>
                  <a:srgbClr val="608B4E"/>
                </a:solidFill>
              </a:rPr>
              <a:t>фигури</a:t>
            </a:r>
            <a:r>
              <a:rPr lang="en-US" sz="1500" dirty="0" smtClean="0">
                <a:solidFill>
                  <a:srgbClr val="608B4E"/>
                </a:solidFill>
              </a:rPr>
              <a:t/>
            </a:r>
            <a:br>
              <a:rPr lang="en-US" sz="1500" dirty="0" smtClean="0">
                <a:solidFill>
                  <a:srgbClr val="608B4E"/>
                </a:solidFill>
              </a:rPr>
            </a:br>
            <a:r>
              <a:rPr lang="en-US" sz="1500" dirty="0" smtClean="0">
                <a:solidFill>
                  <a:srgbClr val="569CD6"/>
                </a:solidFill>
              </a:rPr>
              <a:t>interface</a:t>
            </a:r>
            <a:r>
              <a:rPr lang="en-US" sz="1500" dirty="0" smtClean="0"/>
              <a:t> </a:t>
            </a:r>
            <a:r>
              <a:rPr lang="en-US" sz="1500" dirty="0" err="1" smtClean="0">
                <a:solidFill>
                  <a:srgbClr val="B5CEA8"/>
                </a:solidFill>
              </a:rPr>
              <a:t>IPlanarShape</a:t>
            </a:r>
            <a:r>
              <a:rPr lang="en-US" sz="1500" dirty="0"/>
              <a:t> : </a:t>
            </a:r>
            <a:r>
              <a:rPr lang="en-US" sz="1500" dirty="0" err="1">
                <a:solidFill>
                  <a:srgbClr val="B5CEA8"/>
                </a:solidFill>
              </a:rPr>
              <a:t>IPrintableObject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bg-BG" sz="1500" dirty="0" smtClean="0"/>
              <a:t>{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smtClean="0"/>
              <a:t>    </a:t>
            </a:r>
            <a:r>
              <a:rPr lang="en-US" sz="1500" dirty="0" smtClean="0">
                <a:solidFill>
                  <a:srgbClr val="569CD6"/>
                </a:solidFill>
              </a:rPr>
              <a:t>double</a:t>
            </a:r>
            <a:r>
              <a:rPr lang="en-US" sz="1500" dirty="0" smtClean="0"/>
              <a:t> </a:t>
            </a:r>
            <a:r>
              <a:rPr lang="en-US" sz="1500" dirty="0"/>
              <a:t>Perimeter { </a:t>
            </a:r>
            <a:r>
              <a:rPr lang="en-US" sz="1500" dirty="0">
                <a:solidFill>
                  <a:srgbClr val="569CD6"/>
                </a:solidFill>
              </a:rPr>
              <a:t>get</a:t>
            </a:r>
            <a:r>
              <a:rPr lang="en-US" sz="1500" dirty="0"/>
              <a:t>; </a:t>
            </a:r>
            <a:r>
              <a:rPr lang="en-US" sz="1500" dirty="0" smtClean="0"/>
              <a:t>}</a:t>
            </a:r>
            <a:r>
              <a:rPr lang="en-US" sz="1500" dirty="0"/>
              <a:t/>
            </a:r>
            <a:br>
              <a:rPr lang="en-US" sz="1500" dirty="0"/>
            </a:br>
            <a:r>
              <a:rPr lang="en-US" sz="1500" dirty="0" smtClean="0"/>
              <a:t>    </a:t>
            </a:r>
            <a:r>
              <a:rPr lang="en-US" sz="1500" dirty="0" smtClean="0">
                <a:solidFill>
                  <a:srgbClr val="569CD6"/>
                </a:solidFill>
              </a:rPr>
              <a:t>double</a:t>
            </a:r>
            <a:r>
              <a:rPr lang="en-US" sz="1500" dirty="0" smtClean="0"/>
              <a:t> </a:t>
            </a:r>
            <a:r>
              <a:rPr lang="en-US" sz="1500" dirty="0"/>
              <a:t>Area { </a:t>
            </a:r>
            <a:r>
              <a:rPr lang="en-US" sz="1500" dirty="0">
                <a:solidFill>
                  <a:srgbClr val="569CD6"/>
                </a:solidFill>
              </a:rPr>
              <a:t>get</a:t>
            </a:r>
            <a:r>
              <a:rPr lang="en-US" sz="1500" dirty="0"/>
              <a:t>; </a:t>
            </a:r>
            <a:r>
              <a:rPr lang="en-US" sz="1500" dirty="0" smtClean="0"/>
              <a:t>}</a:t>
            </a:r>
            <a:br>
              <a:rPr lang="en-US" sz="1500" dirty="0" smtClean="0"/>
            </a:br>
            <a:r>
              <a:rPr lang="bg-BG" sz="1500" dirty="0" smtClean="0"/>
              <a:t>}</a:t>
            </a:r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интерфейси</a:t>
            </a:r>
          </a:p>
          <a:p>
            <a:pPr lvl="1"/>
            <a:r>
              <a:rPr lang="bg-BG" sz="2000" dirty="0" smtClean="0"/>
              <a:t>Модификатор за достъп (незадължителен)</a:t>
            </a:r>
          </a:p>
          <a:p>
            <a:pPr lvl="1"/>
            <a:r>
              <a:rPr lang="bg-BG" sz="2000" dirty="0" smtClean="0"/>
              <a:t>Ключова дума </a:t>
            </a:r>
            <a:r>
              <a:rPr lang="en-US" sz="2000" b="1" dirty="0" smtClean="0"/>
              <a:t>interface</a:t>
            </a:r>
            <a:endParaRPr lang="bg-BG" sz="2000" b="1" dirty="0" smtClean="0"/>
          </a:p>
          <a:p>
            <a:pPr lvl="1"/>
            <a:r>
              <a:rPr lang="bg-BG" sz="2000" dirty="0" smtClean="0"/>
              <a:t>Наименование на интерфейса</a:t>
            </a:r>
          </a:p>
          <a:p>
            <a:pPr lvl="1"/>
            <a:r>
              <a:rPr lang="bg-BG" sz="2000" dirty="0" smtClean="0"/>
              <a:t>Двоеточие</a:t>
            </a:r>
          </a:p>
          <a:p>
            <a:pPr lvl="1"/>
            <a:r>
              <a:rPr lang="bg-BG" sz="2000" dirty="0" smtClean="0"/>
              <a:t>Списък от родителски интерфейси (незадължителен)</a:t>
            </a:r>
          </a:p>
          <a:p>
            <a:pPr lvl="1"/>
            <a:r>
              <a:rPr lang="bg-BG" sz="2000" dirty="0" smtClean="0"/>
              <a:t>Блок с декларации на членове</a:t>
            </a:r>
          </a:p>
          <a:p>
            <a:pPr lvl="2"/>
            <a:r>
              <a:rPr lang="bg-BG" sz="1600" dirty="0" smtClean="0"/>
              <a:t>Методи, свойства и индексатори</a:t>
            </a:r>
          </a:p>
          <a:p>
            <a:pPr lvl="2"/>
            <a:r>
              <a:rPr lang="bg-BG" sz="1600" dirty="0" smtClean="0"/>
              <a:t>Без модификатори за достъп</a:t>
            </a:r>
          </a:p>
          <a:p>
            <a:pPr lvl="2"/>
            <a:r>
              <a:rPr lang="bg-BG" sz="1600" dirty="0" smtClean="0"/>
              <a:t>Блоковете с операции се заменят с „</a:t>
            </a:r>
            <a:r>
              <a:rPr lang="en-US" sz="1600" b="1" dirty="0" smtClean="0"/>
              <a:t>;</a:t>
            </a:r>
            <a:r>
              <a:rPr lang="bg-BG" sz="1600" dirty="0" smtClean="0"/>
              <a:t>“</a:t>
            </a:r>
          </a:p>
          <a:p>
            <a:pPr lvl="2"/>
            <a:r>
              <a:rPr lang="bg-BG" sz="1600" dirty="0" smtClean="0"/>
              <a:t>Без ключови думи </a:t>
            </a:r>
            <a:r>
              <a:rPr lang="en-US" sz="1600" b="1" dirty="0" smtClean="0"/>
              <a:t>virtual</a:t>
            </a:r>
            <a:r>
              <a:rPr lang="en-US" sz="1600" dirty="0" smtClean="0"/>
              <a:t> </a:t>
            </a:r>
            <a:r>
              <a:rPr lang="bg-BG" sz="1600" dirty="0" smtClean="0"/>
              <a:t>и </a:t>
            </a:r>
            <a:r>
              <a:rPr lang="en-US" sz="1600" b="1" dirty="0" smtClean="0"/>
              <a:t>abstract</a:t>
            </a:r>
            <a:endParaRPr lang="bg-BG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39402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Деклариране на интерфейси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Имплементиране на интерфейси в </a:t>
            </a:r>
            <a:r>
              <a:rPr lang="en-US" dirty="0" smtClean="0"/>
              <a:t>C#</a:t>
            </a:r>
            <a:endParaRPr lang="ru-RU" dirty="0"/>
          </a:p>
          <a:p>
            <a:pPr lvl="1"/>
            <a:r>
              <a:rPr lang="bg-BG" dirty="0" smtClean="0"/>
              <a:t>При деклариране на клас или структура може да бъдат указани един или повече интерфейси, които типът данни имплементира</a:t>
            </a:r>
          </a:p>
          <a:p>
            <a:pPr lvl="1"/>
            <a:r>
              <a:rPr lang="bg-BG" dirty="0" smtClean="0"/>
              <a:t>В декларацията на типа данни трябва да бъдат имплементирани всички членове, декларирани от съответните интерфейси</a:t>
            </a:r>
          </a:p>
          <a:p>
            <a:pPr lvl="1"/>
            <a:r>
              <a:rPr lang="bg-BG" dirty="0" smtClean="0"/>
              <a:t>Неявно имплементиране на член – деклариране на член с публична видимост и със същата сигнатура по стандартния начин</a:t>
            </a:r>
          </a:p>
          <a:p>
            <a:pPr lvl="1"/>
            <a:r>
              <a:rPr lang="bg-BG" dirty="0" smtClean="0"/>
              <a:t>Явно имплементиране на член – деклариране на член със същата сигнатура, като наименованието му се префиксира с наименованието на съответния интерфейс и „</a:t>
            </a:r>
            <a:r>
              <a:rPr lang="en-US" b="1" dirty="0" smtClean="0"/>
              <a:t>.</a:t>
            </a:r>
            <a:r>
              <a:rPr lang="bg-BG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0407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Имплементиране на интерфейси в </a:t>
            </a:r>
            <a:r>
              <a:rPr lang="en-US" dirty="0" smtClean="0"/>
              <a:t>C#</a:t>
            </a:r>
            <a:endParaRPr lang="ru-RU" dirty="0"/>
          </a:p>
          <a:p>
            <a:pPr lvl="1"/>
            <a:r>
              <a:rPr lang="bg-BG" dirty="0" smtClean="0"/>
              <a:t>Възможно е членовете да са абстрактни, така че да бъдат предефинирани в наследен клас</a:t>
            </a:r>
          </a:p>
          <a:p>
            <a:pPr lvl="1"/>
            <a:r>
              <a:rPr lang="bg-BG" dirty="0" smtClean="0"/>
              <a:t>Възможно е член на интерфейса да бъде неявно имплементиран от публичен член със същата сигнатура, който е бил деклариран в родителски клас</a:t>
            </a:r>
          </a:p>
          <a:p>
            <a:pPr lvl="1"/>
            <a:r>
              <a:rPr lang="bg-BG" dirty="0" smtClean="0"/>
              <a:t>Всички наследени от текущият типове автоматично имплементират изброените интерфейси</a:t>
            </a:r>
          </a:p>
        </p:txBody>
      </p:sp>
    </p:spTree>
    <p:extLst>
      <p:ext uri="{BB962C8B-B14F-4D97-AF65-F5344CB8AC3E}">
        <p14:creationId xmlns:p14="http://schemas.microsoft.com/office/powerpoint/2010/main" val="21090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600" dirty="0">
                <a:solidFill>
                  <a:srgbClr val="569CD6"/>
                </a:solidFill>
              </a:rPr>
              <a:t>class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4EC9B0"/>
                </a:solidFill>
              </a:rPr>
              <a:t>Dog</a:t>
            </a:r>
            <a:r>
              <a:rPr lang="en-US" sz="1600" dirty="0"/>
              <a:t> : </a:t>
            </a:r>
            <a:r>
              <a:rPr lang="en-US" sz="1600" dirty="0">
                <a:solidFill>
                  <a:srgbClr val="4EC9B0"/>
                </a:solidFill>
              </a:rPr>
              <a:t>Animal</a:t>
            </a:r>
            <a:r>
              <a:rPr lang="en-US" sz="1600" dirty="0"/>
              <a:t>, </a:t>
            </a:r>
            <a:r>
              <a:rPr lang="en-US" sz="1600" dirty="0" err="1" smtClean="0">
                <a:solidFill>
                  <a:srgbClr val="B5CEA8"/>
                </a:solidFill>
              </a:rPr>
              <a:t>ISoundMaker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 smtClean="0"/>
              <a:t>{</a:t>
            </a:r>
            <a:endParaRPr lang="bg-BG" sz="1600" dirty="0"/>
          </a:p>
          <a:p>
            <a:pPr>
              <a:spcBef>
                <a:spcPts val="0"/>
              </a:spcBef>
            </a:pPr>
            <a:r>
              <a:rPr lang="bg-BG" sz="1600" dirty="0" smtClean="0"/>
              <a:t>    </a:t>
            </a:r>
            <a:r>
              <a:rPr lang="bg-BG" sz="1600" dirty="0" smtClean="0">
                <a:solidFill>
                  <a:srgbClr val="608B4E"/>
                </a:solidFill>
              </a:rPr>
              <a:t>// Неявно имплементиране</a:t>
            </a:r>
            <a:br>
              <a:rPr lang="bg-BG" sz="1600" dirty="0" smtClean="0">
                <a:solidFill>
                  <a:srgbClr val="608B4E"/>
                </a:solidFill>
              </a:rPr>
            </a:br>
            <a:r>
              <a:rPr lang="bg-BG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569CD6"/>
                </a:solidFill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MakeSound</a:t>
            </a:r>
            <a:r>
              <a:rPr lang="en-US" sz="1600" dirty="0" smtClean="0"/>
              <a:t>()</a:t>
            </a: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dirty="0" smtClean="0"/>
              <a:t>    {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 smtClean="0"/>
              <a:t>        </a:t>
            </a:r>
            <a:r>
              <a:rPr lang="en-US" sz="1600" dirty="0" err="1" smtClean="0">
                <a:solidFill>
                  <a:srgbClr val="4EC9B0"/>
                </a:solidFill>
              </a:rPr>
              <a:t>Console</a:t>
            </a:r>
            <a:r>
              <a:rPr lang="en-US" sz="1600" dirty="0" err="1" smtClean="0"/>
              <a:t>.WriteLine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D69D85"/>
                </a:solidFill>
              </a:rPr>
              <a:t>"Woof</a:t>
            </a:r>
            <a:r>
              <a:rPr lang="en-US" sz="1600" dirty="0" smtClean="0">
                <a:solidFill>
                  <a:srgbClr val="D69D85"/>
                </a:solidFill>
              </a:rPr>
              <a:t>!"</a:t>
            </a:r>
            <a:r>
              <a:rPr lang="en-US" sz="1600" dirty="0" smtClean="0"/>
              <a:t>);</a:t>
            </a: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dirty="0" smtClean="0"/>
              <a:t>    }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 smtClean="0"/>
              <a:t>}</a:t>
            </a:r>
            <a:endParaRPr lang="bg-BG" sz="1600" dirty="0"/>
          </a:p>
          <a:p>
            <a:r>
              <a:rPr lang="en-US" sz="1600" dirty="0" smtClean="0">
                <a:solidFill>
                  <a:srgbClr val="569CD6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4EC9B0"/>
                </a:solidFill>
              </a:rPr>
              <a:t>Motorcycle</a:t>
            </a:r>
            <a:r>
              <a:rPr lang="en-US" sz="1600" dirty="0"/>
              <a:t> : </a:t>
            </a:r>
            <a:r>
              <a:rPr lang="en-US" sz="1600" dirty="0" err="1">
                <a:solidFill>
                  <a:srgbClr val="B5CEA8"/>
                </a:solidFill>
              </a:rPr>
              <a:t>ISoundMaker</a:t>
            </a:r>
            <a:r>
              <a:rPr lang="en-US" sz="1600" dirty="0"/>
              <a:t>, </a:t>
            </a:r>
            <a:r>
              <a:rPr lang="en-US" sz="1600" dirty="0" err="1" smtClean="0">
                <a:solidFill>
                  <a:srgbClr val="B5CEA8"/>
                </a:solidFill>
              </a:rPr>
              <a:t>IMobileObject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 smtClean="0"/>
              <a:t>{</a:t>
            </a:r>
            <a:endParaRPr lang="bg-BG" sz="1600" dirty="0"/>
          </a:p>
          <a:p>
            <a:pPr>
              <a:spcBef>
                <a:spcPts val="0"/>
              </a:spcBef>
            </a:pPr>
            <a:r>
              <a:rPr lang="bg-BG" sz="1600" dirty="0" smtClean="0"/>
              <a:t>    </a:t>
            </a:r>
            <a:r>
              <a:rPr lang="bg-BG" sz="1600" dirty="0" smtClean="0">
                <a:solidFill>
                  <a:srgbClr val="608B4E"/>
                </a:solidFill>
              </a:rPr>
              <a:t>// Явно имплементиране</a:t>
            </a:r>
            <a:br>
              <a:rPr lang="bg-BG" sz="1600" dirty="0" smtClean="0">
                <a:solidFill>
                  <a:srgbClr val="608B4E"/>
                </a:solidFill>
              </a:rPr>
            </a:br>
            <a:r>
              <a:rPr lang="bg-BG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void</a:t>
            </a:r>
            <a:r>
              <a:rPr lang="en-US" sz="1600" dirty="0" smtClean="0"/>
              <a:t> </a:t>
            </a:r>
            <a:r>
              <a:rPr lang="en-US" sz="1600" dirty="0" err="1">
                <a:solidFill>
                  <a:srgbClr val="B5CEA8"/>
                </a:solidFill>
              </a:rPr>
              <a:t>ISoundMaker</a:t>
            </a:r>
            <a:r>
              <a:rPr lang="en-US" sz="1600" dirty="0" err="1"/>
              <a:t>.MakeSound</a:t>
            </a:r>
            <a:r>
              <a:rPr lang="en-US" sz="1600" dirty="0" smtClean="0"/>
              <a:t>()</a:t>
            </a: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dirty="0" smtClean="0"/>
              <a:t>    {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 smtClean="0"/>
              <a:t>        </a:t>
            </a:r>
            <a:r>
              <a:rPr lang="en-US" sz="1600" dirty="0" err="1" smtClean="0">
                <a:solidFill>
                  <a:srgbClr val="4EC9B0"/>
                </a:solidFill>
              </a:rPr>
              <a:t>Console</a:t>
            </a:r>
            <a:r>
              <a:rPr lang="en-US" sz="1600" dirty="0" err="1" smtClean="0"/>
              <a:t>.WriteLine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D69D85"/>
                </a:solidFill>
              </a:rPr>
              <a:t>"Vroom</a:t>
            </a:r>
            <a:r>
              <a:rPr lang="en-US" sz="1600" dirty="0" smtClean="0">
                <a:solidFill>
                  <a:srgbClr val="D69D85"/>
                </a:solidFill>
              </a:rPr>
              <a:t>!"</a:t>
            </a:r>
            <a:r>
              <a:rPr lang="en-US" sz="1600" dirty="0" smtClean="0"/>
              <a:t>);</a:t>
            </a: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dirty="0" smtClean="0"/>
              <a:t>    }</a:t>
            </a:r>
            <a:endParaRPr lang="bg-BG" sz="1600" dirty="0"/>
          </a:p>
          <a:p>
            <a:r>
              <a:rPr lang="bg-BG" sz="1600" dirty="0" smtClean="0"/>
              <a:t>    </a:t>
            </a:r>
            <a:r>
              <a:rPr lang="bg-BG" sz="1600" dirty="0" smtClean="0">
                <a:solidFill>
                  <a:srgbClr val="608B4E"/>
                </a:solidFill>
              </a:rPr>
              <a:t>// Неявно имплементиране</a:t>
            </a:r>
            <a:br>
              <a:rPr lang="bg-BG" sz="1600" dirty="0" smtClean="0">
                <a:solidFill>
                  <a:srgbClr val="608B4E"/>
                </a:solidFill>
              </a:rPr>
            </a:br>
            <a:r>
              <a:rPr lang="bg-BG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569CD6"/>
                </a:solidFill>
              </a:rPr>
              <a:t>void</a:t>
            </a:r>
            <a:r>
              <a:rPr lang="en-US" sz="1600" dirty="0"/>
              <a:t> </a:t>
            </a:r>
            <a:r>
              <a:rPr lang="en-US" sz="1600" dirty="0" err="1"/>
              <a:t>MoveTo</a:t>
            </a:r>
            <a:r>
              <a:rPr lang="en-US" sz="1600" dirty="0"/>
              <a:t>(</a:t>
            </a:r>
            <a:r>
              <a:rPr lang="en-US" sz="1600" dirty="0">
                <a:solidFill>
                  <a:srgbClr val="4EC9B0"/>
                </a:solidFill>
              </a:rPr>
              <a:t>Point</a:t>
            </a:r>
            <a:r>
              <a:rPr lang="en-US" sz="1600" dirty="0"/>
              <a:t> location</a:t>
            </a:r>
            <a:r>
              <a:rPr lang="en-US" sz="1600" dirty="0" smtClean="0"/>
              <a:t>)</a:t>
            </a: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dirty="0" smtClean="0"/>
              <a:t>    {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 smtClean="0"/>
              <a:t>        </a:t>
            </a:r>
            <a:r>
              <a:rPr lang="bg-BG" sz="1600" dirty="0" smtClean="0">
                <a:solidFill>
                  <a:srgbClr val="608B4E"/>
                </a:solidFill>
              </a:rPr>
              <a:t>// преместване</a:t>
            </a:r>
            <a:br>
              <a:rPr lang="bg-BG" sz="1600" dirty="0" smtClean="0">
                <a:solidFill>
                  <a:srgbClr val="608B4E"/>
                </a:solidFill>
              </a:rPr>
            </a:br>
            <a:r>
              <a:rPr lang="bg-BG" sz="1600" dirty="0" smtClean="0"/>
              <a:t>    }</a:t>
            </a:r>
            <a:r>
              <a:rPr lang="bg-BG" sz="1600" dirty="0"/>
              <a:t/>
            </a:r>
            <a:br>
              <a:rPr lang="bg-BG" sz="1600" dirty="0"/>
            </a:br>
            <a:r>
              <a:rPr lang="bg-BG" sz="1600" dirty="0" smtClean="0"/>
              <a:t>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Имплементиране на интерфейси</a:t>
            </a:r>
          </a:p>
          <a:p>
            <a:pPr lvl="1"/>
            <a:r>
              <a:rPr lang="bg-BG" sz="2000" dirty="0" smtClean="0"/>
              <a:t>В декларацията на типа, </a:t>
            </a:r>
            <a:r>
              <a:rPr lang="bg-BG" sz="2000" u="sng" dirty="0" smtClean="0"/>
              <a:t>след</a:t>
            </a:r>
            <a:r>
              <a:rPr lang="bg-BG" sz="2000" dirty="0" smtClean="0"/>
              <a:t> родителския клас (в случай че има такъв), се изброяват интерфейсите, които той имплементира</a:t>
            </a:r>
          </a:p>
          <a:p>
            <a:pPr lvl="1"/>
            <a:r>
              <a:rPr lang="bg-BG" sz="2000" dirty="0" smtClean="0"/>
              <a:t>Неявно имплементиране на членове</a:t>
            </a:r>
          </a:p>
          <a:p>
            <a:pPr lvl="1"/>
            <a:r>
              <a:rPr lang="bg-BG" sz="2000" dirty="0" smtClean="0"/>
              <a:t>Явно имплементиране на членове</a:t>
            </a:r>
          </a:p>
          <a:p>
            <a:pPr lvl="2"/>
            <a:r>
              <a:rPr lang="bg-BG" sz="1600" dirty="0" smtClean="0"/>
              <a:t>Полезно, когато няколко интерфейса декларират един и същи член с различно предназначение</a:t>
            </a:r>
          </a:p>
          <a:p>
            <a:pPr lvl="2"/>
            <a:r>
              <a:rPr lang="bg-BG" sz="1600" dirty="0" smtClean="0"/>
              <a:t>Полезно и когато самият клас се налага да декларира същият член, но с различно предназнчение</a:t>
            </a:r>
          </a:p>
        </p:txBody>
      </p:sp>
    </p:spTree>
    <p:extLst>
      <p:ext uri="{BB962C8B-B14F-4D97-AF65-F5344CB8AC3E}">
        <p14:creationId xmlns:p14="http://schemas.microsoft.com/office/powerpoint/2010/main" val="39461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Съдържание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Абстрактни класове и членове</a:t>
            </a:r>
          </a:p>
          <a:p>
            <a:r>
              <a:rPr lang="bg-BG" sz="2800" dirty="0" smtClean="0"/>
              <a:t>Интерфейси</a:t>
            </a:r>
          </a:p>
          <a:p>
            <a:r>
              <a:rPr lang="bg-BG" dirty="0" smtClean="0"/>
              <a:t>Интерфейсите </a:t>
            </a:r>
            <a:r>
              <a:rPr lang="en-US" dirty="0" err="1" smtClean="0"/>
              <a:t>IEnumerable</a:t>
            </a:r>
            <a:r>
              <a:rPr lang="bg-BG" dirty="0" smtClean="0"/>
              <a:t> и </a:t>
            </a:r>
            <a:r>
              <a:rPr lang="en-US" dirty="0" err="1" smtClean="0"/>
              <a:t>IEnumerator</a:t>
            </a:r>
            <a:endParaRPr lang="en-US" dirty="0" smtClean="0"/>
          </a:p>
          <a:p>
            <a:r>
              <a:rPr lang="bg-BG" sz="2800" dirty="0" smtClean="0"/>
              <a:t>Интерфейсът </a:t>
            </a:r>
            <a:r>
              <a:rPr lang="en-US" sz="2800" dirty="0" err="1" smtClean="0"/>
              <a:t>IDisposable</a:t>
            </a:r>
            <a:endParaRPr lang="bg-BG" sz="2800" dirty="0" smtClean="0"/>
          </a:p>
          <a:p>
            <a:r>
              <a:rPr lang="bg-BG" dirty="0" smtClean="0"/>
              <a:t>Шаблонни типове</a:t>
            </a:r>
          </a:p>
          <a:p>
            <a:r>
              <a:rPr lang="bg-BG" sz="2800" dirty="0" smtClean="0"/>
              <a:t>Шаблонни методи</a:t>
            </a:r>
          </a:p>
          <a:p>
            <a:r>
              <a:rPr lang="bg-BG" dirty="0" smtClean="0"/>
              <a:t>Вградени шаблонни колекции</a:t>
            </a:r>
            <a:endParaRPr lang="bg-BG" sz="2800" dirty="0" smtClean="0"/>
          </a:p>
        </p:txBody>
      </p:sp>
    </p:spTree>
    <p:extLst>
      <p:ext uri="{BB962C8B-B14F-4D97-AF65-F5344CB8AC3E}">
        <p14:creationId xmlns:p14="http://schemas.microsoft.com/office/powerpoint/2010/main" val="54914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Имплементиране на интерфейси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0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sz="1700" dirty="0">
                <a:solidFill>
                  <a:srgbClr val="608B4E"/>
                </a:solidFill>
              </a:rPr>
              <a:t>// Деклариране на променлива от интерфейсен </a:t>
            </a:r>
            <a:r>
              <a:rPr lang="ru-RU" sz="1700" dirty="0" smtClean="0">
                <a:solidFill>
                  <a:srgbClr val="608B4E"/>
                </a:solidFill>
              </a:rPr>
              <a:t>тип</a:t>
            </a:r>
            <a:br>
              <a:rPr lang="ru-RU" sz="1700" dirty="0" smtClean="0">
                <a:solidFill>
                  <a:srgbClr val="608B4E"/>
                </a:solidFill>
              </a:rPr>
            </a:br>
            <a:r>
              <a:rPr lang="en-US" sz="1700" dirty="0" err="1" smtClean="0">
                <a:solidFill>
                  <a:srgbClr val="B5CEA8"/>
                </a:solidFill>
              </a:rPr>
              <a:t>ISoundMaker</a:t>
            </a:r>
            <a:r>
              <a:rPr lang="en-US" sz="1700" dirty="0" smtClean="0"/>
              <a:t> </a:t>
            </a:r>
            <a:r>
              <a:rPr lang="en-US" sz="1700" dirty="0" err="1"/>
              <a:t>soundMaker</a:t>
            </a:r>
            <a:r>
              <a:rPr lang="en-US" sz="1700" dirty="0"/>
              <a:t>;</a:t>
            </a:r>
          </a:p>
          <a:p>
            <a:r>
              <a:rPr lang="ru-RU" sz="1700" dirty="0">
                <a:solidFill>
                  <a:srgbClr val="608B4E"/>
                </a:solidFill>
              </a:rPr>
              <a:t>// Присвояване на екземпляри на </a:t>
            </a:r>
            <a:r>
              <a:rPr lang="ru-RU" sz="1700" dirty="0" smtClean="0">
                <a:solidFill>
                  <a:srgbClr val="608B4E"/>
                </a:solidFill>
              </a:rPr>
              <a:t>различни класове</a:t>
            </a:r>
            <a:br>
              <a:rPr lang="ru-RU" sz="1700" dirty="0" smtClean="0">
                <a:solidFill>
                  <a:srgbClr val="608B4E"/>
                </a:solidFill>
              </a:rPr>
            </a:br>
            <a:r>
              <a:rPr lang="en-US" sz="1700" dirty="0" err="1" smtClean="0"/>
              <a:t>soundMaker</a:t>
            </a:r>
            <a:r>
              <a:rPr lang="en-US" sz="1700" dirty="0" smtClean="0"/>
              <a:t> </a:t>
            </a:r>
            <a:r>
              <a:rPr lang="en-US" sz="1700" dirty="0"/>
              <a:t>= </a:t>
            </a:r>
            <a:r>
              <a:rPr lang="en-US" sz="1700" dirty="0">
                <a:solidFill>
                  <a:srgbClr val="569CD6"/>
                </a:solidFill>
              </a:rPr>
              <a:t>new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4EC9B0"/>
                </a:solidFill>
              </a:rPr>
              <a:t>Dog</a:t>
            </a:r>
            <a:r>
              <a:rPr lang="en-US" sz="1700" dirty="0" smtClean="0"/>
              <a:t>();</a:t>
            </a:r>
            <a:r>
              <a:rPr lang="bg-BG" sz="1700" dirty="0" smtClean="0"/>
              <a:t/>
            </a:r>
            <a:br>
              <a:rPr lang="bg-BG" sz="1700" dirty="0" smtClean="0"/>
            </a:br>
            <a:r>
              <a:rPr lang="en-US" sz="1700" dirty="0" err="1" smtClean="0"/>
              <a:t>soundMaker.MakeSound</a:t>
            </a:r>
            <a:r>
              <a:rPr lang="en-US" sz="1700" dirty="0"/>
              <a:t>();</a:t>
            </a:r>
          </a:p>
          <a:p>
            <a:pPr>
              <a:spcBef>
                <a:spcPts val="0"/>
              </a:spcBef>
            </a:pPr>
            <a:r>
              <a:rPr lang="en-US" sz="1700" dirty="0" err="1"/>
              <a:t>soundMaker</a:t>
            </a:r>
            <a:r>
              <a:rPr lang="en-US" sz="1700" dirty="0"/>
              <a:t> = </a:t>
            </a:r>
            <a:r>
              <a:rPr lang="en-US" sz="1700" dirty="0">
                <a:solidFill>
                  <a:srgbClr val="569CD6"/>
                </a:solidFill>
              </a:rPr>
              <a:t>new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4EC9B0"/>
                </a:solidFill>
              </a:rPr>
              <a:t>Motorcycle</a:t>
            </a:r>
            <a:r>
              <a:rPr lang="en-US" sz="1700" dirty="0" smtClean="0"/>
              <a:t>();</a:t>
            </a:r>
            <a:r>
              <a:rPr lang="bg-BG" sz="1700" dirty="0" smtClean="0"/>
              <a:t/>
            </a:r>
            <a:br>
              <a:rPr lang="bg-BG" sz="1700" dirty="0" smtClean="0"/>
            </a:br>
            <a:r>
              <a:rPr lang="en-US" sz="1700" dirty="0" err="1" smtClean="0"/>
              <a:t>soundMaker.MakeSound</a:t>
            </a:r>
            <a:r>
              <a:rPr lang="en-US" sz="1700" dirty="0" smtClean="0"/>
              <a:t>();</a:t>
            </a:r>
            <a:endParaRPr lang="bg-BG" sz="1700" dirty="0"/>
          </a:p>
          <a:p>
            <a:r>
              <a:rPr lang="bg-BG" sz="1700" dirty="0">
                <a:solidFill>
                  <a:srgbClr val="608B4E"/>
                </a:solidFill>
              </a:rPr>
              <a:t>// Преобразуване </a:t>
            </a:r>
            <a:r>
              <a:rPr lang="bg-BG" sz="1700" dirty="0" smtClean="0">
                <a:solidFill>
                  <a:srgbClr val="608B4E"/>
                </a:solidFill>
              </a:rPr>
              <a:t>на типове към </a:t>
            </a:r>
            <a:r>
              <a:rPr lang="bg-BG" sz="1700" dirty="0">
                <a:solidFill>
                  <a:srgbClr val="608B4E"/>
                </a:solidFill>
              </a:rPr>
              <a:t>друг интерфейс</a:t>
            </a:r>
            <a:br>
              <a:rPr lang="bg-BG" sz="1700" dirty="0">
                <a:solidFill>
                  <a:srgbClr val="608B4E"/>
                </a:solidFill>
              </a:rPr>
            </a:br>
            <a:r>
              <a:rPr lang="en-US" sz="1700" dirty="0" err="1">
                <a:solidFill>
                  <a:srgbClr val="B5CEA8"/>
                </a:solidFill>
              </a:rPr>
              <a:t>IMobileObject</a:t>
            </a:r>
            <a:r>
              <a:rPr lang="en-US" sz="1700" dirty="0"/>
              <a:t> </a:t>
            </a:r>
            <a:r>
              <a:rPr lang="en-US" sz="1700" dirty="0" err="1"/>
              <a:t>mobileObject</a:t>
            </a:r>
            <a:r>
              <a:rPr lang="en-US" sz="1700" dirty="0"/>
              <a:t> =</a:t>
            </a:r>
            <a:r>
              <a:rPr lang="bg-BG" sz="1700" dirty="0"/>
              <a:t/>
            </a:r>
            <a:br>
              <a:rPr lang="bg-BG" sz="1700" dirty="0"/>
            </a:br>
            <a:r>
              <a:rPr lang="bg-BG" sz="1700" dirty="0"/>
              <a:t>   </a:t>
            </a:r>
            <a:r>
              <a:rPr lang="en-US" sz="1700" dirty="0"/>
              <a:t> </a:t>
            </a:r>
            <a:r>
              <a:rPr lang="en-US" sz="1700" dirty="0" err="1"/>
              <a:t>soundMaker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569CD6"/>
                </a:solidFill>
              </a:rPr>
              <a:t>as</a:t>
            </a:r>
            <a:r>
              <a:rPr lang="bg-BG" sz="1700" dirty="0"/>
              <a:t> </a:t>
            </a:r>
            <a:r>
              <a:rPr lang="en-US" sz="1700" dirty="0" err="1">
                <a:solidFill>
                  <a:srgbClr val="B5CEA8"/>
                </a:solidFill>
              </a:rPr>
              <a:t>IMobileObject</a:t>
            </a:r>
            <a:r>
              <a:rPr lang="en-US" sz="1700" dirty="0"/>
              <a:t>;</a:t>
            </a:r>
            <a:r>
              <a:rPr lang="bg-BG" sz="1700" dirty="0"/>
              <a:t/>
            </a:r>
            <a:br>
              <a:rPr lang="bg-BG" sz="1700" dirty="0"/>
            </a:br>
            <a:r>
              <a:rPr lang="en-US" sz="1700" dirty="0"/>
              <a:t>if (</a:t>
            </a:r>
            <a:r>
              <a:rPr lang="en-US" sz="1700" dirty="0" err="1"/>
              <a:t>mobileObject</a:t>
            </a:r>
            <a:r>
              <a:rPr lang="en-US" sz="1700" dirty="0"/>
              <a:t> != </a:t>
            </a:r>
            <a:r>
              <a:rPr lang="en-US" sz="1700" dirty="0">
                <a:solidFill>
                  <a:srgbClr val="569CD6"/>
                </a:solidFill>
              </a:rPr>
              <a:t>null</a:t>
            </a:r>
            <a:r>
              <a:rPr lang="en-US" sz="1700" dirty="0"/>
              <a:t>)</a:t>
            </a:r>
            <a:r>
              <a:rPr lang="bg-BG" sz="1700" dirty="0"/>
              <a:t/>
            </a:r>
            <a:br>
              <a:rPr lang="bg-BG" sz="1700" dirty="0"/>
            </a:br>
            <a:r>
              <a:rPr lang="bg-BG" sz="1700" dirty="0"/>
              <a:t>    </a:t>
            </a:r>
            <a:r>
              <a:rPr lang="en-US" sz="1700" dirty="0" err="1"/>
              <a:t>mobileObject.MoveTo</a:t>
            </a:r>
            <a:r>
              <a:rPr lang="en-US" sz="1700" dirty="0"/>
              <a:t>(point);</a:t>
            </a:r>
            <a:endParaRPr lang="en-US" sz="1700" dirty="0">
              <a:solidFill>
                <a:srgbClr val="FFFFFF"/>
              </a:solidFill>
            </a:endParaRPr>
          </a:p>
          <a:p>
            <a:r>
              <a:rPr lang="en-US" sz="1700" dirty="0" smtClean="0">
                <a:solidFill>
                  <a:srgbClr val="608B4E"/>
                </a:solidFill>
              </a:rPr>
              <a:t>// </a:t>
            </a:r>
            <a:r>
              <a:rPr lang="bg-BG" sz="1700" dirty="0" smtClean="0">
                <a:solidFill>
                  <a:srgbClr val="608B4E"/>
                </a:solidFill>
              </a:rPr>
              <a:t>Преобразуване на типове</a:t>
            </a:r>
            <a:r>
              <a:rPr lang="en-US" sz="1700" dirty="0" smtClean="0">
                <a:solidFill>
                  <a:srgbClr val="608B4E"/>
                </a:solidFill>
              </a:rPr>
              <a:t> </a:t>
            </a:r>
            <a:r>
              <a:rPr lang="bg-BG" sz="1700" dirty="0">
                <a:solidFill>
                  <a:srgbClr val="608B4E"/>
                </a:solidFill>
              </a:rPr>
              <a:t>към </a:t>
            </a:r>
            <a:r>
              <a:rPr lang="bg-BG" sz="1700" dirty="0" smtClean="0">
                <a:solidFill>
                  <a:srgbClr val="608B4E"/>
                </a:solidFill>
              </a:rPr>
              <a:t>клас</a:t>
            </a:r>
            <a:br>
              <a:rPr lang="bg-BG" sz="1700" dirty="0" smtClean="0">
                <a:solidFill>
                  <a:srgbClr val="608B4E"/>
                </a:solidFill>
              </a:rPr>
            </a:br>
            <a:r>
              <a:rPr lang="en-US" sz="1700" dirty="0" smtClean="0">
                <a:solidFill>
                  <a:srgbClr val="569CD6"/>
                </a:solidFill>
              </a:rPr>
              <a:t>if</a:t>
            </a:r>
            <a:r>
              <a:rPr lang="en-US" sz="1700" dirty="0" smtClean="0"/>
              <a:t> </a:t>
            </a:r>
            <a:r>
              <a:rPr lang="en-US" sz="1700" dirty="0"/>
              <a:t>(</a:t>
            </a:r>
            <a:r>
              <a:rPr lang="en-US" sz="1700" dirty="0" err="1"/>
              <a:t>soundMaker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569CD6"/>
                </a:solidFill>
              </a:rPr>
              <a:t>is</a:t>
            </a:r>
            <a:r>
              <a:rPr lang="en-US" sz="1700" dirty="0"/>
              <a:t> </a:t>
            </a:r>
            <a:r>
              <a:rPr lang="en-US" sz="1700" dirty="0">
                <a:solidFill>
                  <a:srgbClr val="4EC9B0"/>
                </a:solidFill>
              </a:rPr>
              <a:t>Animal</a:t>
            </a:r>
            <a:r>
              <a:rPr lang="en-US" sz="1700" dirty="0" smtClean="0"/>
              <a:t>)</a:t>
            </a:r>
            <a:r>
              <a:rPr lang="bg-BG" sz="1700" dirty="0" smtClean="0"/>
              <a:t/>
            </a:r>
            <a:br>
              <a:rPr lang="bg-BG" sz="1700" dirty="0" smtClean="0"/>
            </a:br>
            <a:r>
              <a:rPr lang="bg-BG" sz="1700" dirty="0" smtClean="0"/>
              <a:t>{</a:t>
            </a:r>
            <a:r>
              <a:rPr lang="bg-BG" sz="1700" dirty="0"/>
              <a:t/>
            </a:r>
            <a:br>
              <a:rPr lang="bg-BG" sz="1700" dirty="0"/>
            </a:br>
            <a:r>
              <a:rPr lang="bg-BG" sz="1700" dirty="0" smtClean="0"/>
              <a:t>    </a:t>
            </a:r>
            <a:r>
              <a:rPr lang="en-US" sz="1700" dirty="0" smtClean="0">
                <a:solidFill>
                  <a:srgbClr val="4EC9B0"/>
                </a:solidFill>
              </a:rPr>
              <a:t>Animal</a:t>
            </a:r>
            <a:r>
              <a:rPr lang="en-US" sz="1700" dirty="0" smtClean="0"/>
              <a:t> </a:t>
            </a:r>
            <a:r>
              <a:rPr lang="en-US" sz="1700" dirty="0" err="1"/>
              <a:t>animal</a:t>
            </a:r>
            <a:r>
              <a:rPr lang="en-US" sz="1700" dirty="0"/>
              <a:t> = (</a:t>
            </a:r>
            <a:r>
              <a:rPr lang="en-US" sz="1700" dirty="0">
                <a:solidFill>
                  <a:srgbClr val="4EC9B0"/>
                </a:solidFill>
              </a:rPr>
              <a:t>Animal</a:t>
            </a:r>
            <a:r>
              <a:rPr lang="en-US" sz="1700" dirty="0"/>
              <a:t>)</a:t>
            </a:r>
            <a:r>
              <a:rPr lang="en-US" sz="1700" dirty="0" err="1"/>
              <a:t>soundMaker</a:t>
            </a:r>
            <a:r>
              <a:rPr lang="en-US" sz="1700" dirty="0" smtClean="0"/>
              <a:t>;</a:t>
            </a:r>
            <a:r>
              <a:rPr lang="bg-BG" sz="1700" dirty="0"/>
              <a:t/>
            </a:r>
            <a:br>
              <a:rPr lang="bg-BG" sz="1700" dirty="0"/>
            </a:br>
            <a:r>
              <a:rPr lang="bg-BG" sz="1700" dirty="0" smtClean="0"/>
              <a:t>    </a:t>
            </a:r>
            <a:r>
              <a:rPr lang="bg-BG" sz="1700" dirty="0" smtClean="0">
                <a:solidFill>
                  <a:srgbClr val="608B4E"/>
                </a:solidFill>
              </a:rPr>
              <a:t>// ...</a:t>
            </a:r>
            <a:br>
              <a:rPr lang="bg-BG" sz="1700" dirty="0" smtClean="0">
                <a:solidFill>
                  <a:srgbClr val="608B4E"/>
                </a:solidFill>
              </a:rPr>
            </a:br>
            <a:r>
              <a:rPr lang="bg-BG" sz="1700" dirty="0" smtClean="0"/>
              <a:t>}</a:t>
            </a:r>
            <a:endParaRPr lang="en-US" sz="17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Употреба на интерфейси</a:t>
            </a:r>
          </a:p>
          <a:p>
            <a:pPr lvl="1"/>
            <a:r>
              <a:rPr lang="bg-BG" sz="1800" dirty="0" smtClean="0"/>
              <a:t>Не могат да бъдат създавани екземпляри на интерфейси</a:t>
            </a:r>
          </a:p>
          <a:p>
            <a:pPr lvl="1"/>
            <a:r>
              <a:rPr lang="bg-BG" sz="1800" dirty="0" smtClean="0"/>
              <a:t>Служат за типове на променливи, параметри и изрази</a:t>
            </a:r>
          </a:p>
          <a:p>
            <a:pPr lvl="1"/>
            <a:r>
              <a:rPr lang="bg-BG" sz="1800" dirty="0" smtClean="0"/>
              <a:t>Неявно и явно преобразуване на типове към интерфейс – сходни правила с </a:t>
            </a:r>
            <a:r>
              <a:rPr lang="en-US" sz="1800" dirty="0" err="1" smtClean="0"/>
              <a:t>upcasting</a:t>
            </a:r>
            <a:r>
              <a:rPr lang="en-US" sz="1800" dirty="0" smtClean="0"/>
              <a:t> </a:t>
            </a:r>
            <a:r>
              <a:rPr lang="bg-BG" sz="1800" dirty="0" smtClean="0"/>
              <a:t>и </a:t>
            </a:r>
            <a:r>
              <a:rPr lang="en-US" sz="1800" dirty="0" err="1" smtClean="0"/>
              <a:t>downcasting</a:t>
            </a:r>
            <a:r>
              <a:rPr lang="en-US" sz="1800" dirty="0" smtClean="0"/>
              <a:t> </a:t>
            </a:r>
            <a:r>
              <a:rPr lang="bg-BG" sz="1800" dirty="0" smtClean="0"/>
              <a:t>за класове</a:t>
            </a:r>
          </a:p>
          <a:p>
            <a:pPr lvl="1"/>
            <a:r>
              <a:rPr lang="bg-BG" sz="1800" dirty="0" smtClean="0"/>
              <a:t>Явно преобразуване на типове от интерфейс към клас/структура – сходни правила с </a:t>
            </a:r>
            <a:r>
              <a:rPr lang="en-US" sz="1800" dirty="0" err="1" smtClean="0"/>
              <a:t>downcasting</a:t>
            </a:r>
            <a:r>
              <a:rPr lang="bg-BG" sz="1800" dirty="0" smtClean="0"/>
              <a:t> за класове</a:t>
            </a:r>
          </a:p>
          <a:p>
            <a:pPr lvl="1"/>
            <a:r>
              <a:rPr lang="bg-BG" sz="1800" dirty="0" smtClean="0"/>
              <a:t>Проверка за съвместимост на типове – оператори </a:t>
            </a:r>
            <a:r>
              <a:rPr lang="en-US" sz="1800" b="1" dirty="0" smtClean="0"/>
              <a:t>as</a:t>
            </a:r>
            <a:r>
              <a:rPr lang="en-US" sz="1800" dirty="0" smtClean="0"/>
              <a:t> </a:t>
            </a:r>
            <a:r>
              <a:rPr lang="bg-BG" sz="1800" dirty="0" smtClean="0"/>
              <a:t>и </a:t>
            </a:r>
            <a:r>
              <a:rPr lang="en-US" sz="1800" b="1" dirty="0" smtClean="0"/>
              <a:t>is</a:t>
            </a:r>
            <a:endParaRPr lang="bg-BG" sz="1800" b="1" dirty="0" smtClean="0"/>
          </a:p>
          <a:p>
            <a:pPr lvl="1"/>
            <a:r>
              <a:rPr lang="bg-BG" sz="1800" dirty="0" smtClean="0"/>
              <a:t>Явно имплементираните членове могат да бъдат достъпени </a:t>
            </a:r>
            <a:r>
              <a:rPr lang="bg-BG" sz="1800" u="sng" dirty="0" smtClean="0"/>
              <a:t>единствено</a:t>
            </a:r>
            <a:r>
              <a:rPr lang="bg-BG" sz="1800" dirty="0" smtClean="0"/>
              <a:t> през референция, чийто тип е съответният интерфейс</a:t>
            </a:r>
          </a:p>
        </p:txBody>
      </p:sp>
    </p:spTree>
    <p:extLst>
      <p:ext uri="{BB962C8B-B14F-4D97-AF65-F5344CB8AC3E}">
        <p14:creationId xmlns:p14="http://schemas.microsoft.com/office/powerpoint/2010/main" val="177231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Употреба на интерфейси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51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Приложения на интерфейсите</a:t>
            </a:r>
            <a:endParaRPr lang="ru-RU" dirty="0"/>
          </a:p>
          <a:p>
            <a:pPr lvl="1"/>
            <a:r>
              <a:rPr lang="bg-BG" dirty="0" smtClean="0"/>
              <a:t>Обединяват сходни групи от формално поведение, без да се ангажират с реализацията му</a:t>
            </a:r>
          </a:p>
          <a:p>
            <a:pPr lvl="1"/>
            <a:r>
              <a:rPr lang="bg-BG" dirty="0" smtClean="0"/>
              <a:t>Позволяват гъвкавост на типовете данни</a:t>
            </a:r>
          </a:p>
          <a:p>
            <a:pPr lvl="2"/>
            <a:r>
              <a:rPr lang="bg-BG" dirty="0" smtClean="0"/>
              <a:t>Един и същи обект може да се разглежда като коренно различни неща от отделни фрагменти на програмата (с помощта на различни интерфейси)</a:t>
            </a:r>
          </a:p>
          <a:p>
            <a:pPr lvl="2"/>
            <a:r>
              <a:rPr lang="bg-BG" dirty="0" smtClean="0"/>
              <a:t>Коренно различни обекти могат да се разглеждат като еднотипни от гледна точка на фрагмент на програмата</a:t>
            </a:r>
          </a:p>
          <a:p>
            <a:pPr lvl="1"/>
            <a:r>
              <a:rPr lang="bg-BG" dirty="0" smtClean="0"/>
              <a:t>Полезни са за т.нар. слабо обвързване </a:t>
            </a:r>
            <a:r>
              <a:rPr lang="en-US" dirty="0" smtClean="0"/>
              <a:t>(loose coupling)</a:t>
            </a:r>
            <a:r>
              <a:rPr lang="bg-BG" dirty="0" smtClean="0"/>
              <a:t>, което улеснява поддръжката и тестването на софтуера</a:t>
            </a:r>
          </a:p>
          <a:p>
            <a:pPr lvl="1"/>
            <a:r>
              <a:rPr lang="bg-BG" dirty="0" smtClean="0"/>
              <a:t>Някои вградени интерфейси позволяват употребата на специални синтактични конструкции в </a:t>
            </a:r>
            <a:r>
              <a:rPr lang="en-US" dirty="0" smtClean="0"/>
              <a:t>C#</a:t>
            </a: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8901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Интерфейсите </a:t>
            </a:r>
            <a:r>
              <a:rPr lang="en-US" dirty="0" err="1" smtClean="0"/>
              <a:t>IEnumerable</a:t>
            </a:r>
            <a:r>
              <a:rPr lang="bg-BG" dirty="0" smtClean="0"/>
              <a:t> и </a:t>
            </a:r>
            <a:r>
              <a:rPr lang="en-US" dirty="0" err="1" smtClean="0"/>
              <a:t>IEnumerator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Интерфейсите </a:t>
            </a:r>
            <a:r>
              <a:rPr lang="en-US" b="1" dirty="0" err="1" smtClean="0"/>
              <a:t>IEnumerable</a:t>
            </a:r>
            <a:r>
              <a:rPr lang="bg-BG" dirty="0" smtClean="0"/>
              <a:t> и </a:t>
            </a:r>
            <a:r>
              <a:rPr lang="en-US" b="1" dirty="0" err="1" smtClean="0"/>
              <a:t>IEnumerator</a:t>
            </a:r>
            <a:endParaRPr lang="ru-RU" b="1" dirty="0"/>
          </a:p>
          <a:p>
            <a:pPr lvl="1"/>
            <a:r>
              <a:rPr lang="bg-BG" dirty="0" smtClean="0"/>
              <a:t>Декларирани в пространството от имена </a:t>
            </a:r>
            <a:r>
              <a:rPr lang="en-US" b="1" dirty="0" err="1" smtClean="0"/>
              <a:t>System.Collections</a:t>
            </a:r>
            <a:endParaRPr lang="bg-BG" b="1" dirty="0" smtClean="0"/>
          </a:p>
          <a:p>
            <a:pPr lvl="1"/>
            <a:r>
              <a:rPr lang="bg-BG" dirty="0" smtClean="0"/>
              <a:t>Служат за обхождане на колекция от елементи един по един (без връщане назад)</a:t>
            </a:r>
          </a:p>
          <a:p>
            <a:pPr lvl="1"/>
            <a:r>
              <a:rPr lang="bg-BG" dirty="0" smtClean="0"/>
              <a:t>Използват се от конструкцията за цикъл </a:t>
            </a:r>
            <a:r>
              <a:rPr lang="en-US" b="1" dirty="0" err="1" smtClean="0"/>
              <a:t>foreach</a:t>
            </a:r>
            <a:endParaRPr lang="bg-BG" b="1" dirty="0" smtClean="0"/>
          </a:p>
          <a:p>
            <a:pPr lvl="1"/>
            <a:r>
              <a:rPr lang="bg-BG" dirty="0" smtClean="0"/>
              <a:t>Ако потребителски тип данни имплементира </a:t>
            </a:r>
            <a:r>
              <a:rPr lang="en-US" b="1" dirty="0" err="1" smtClean="0"/>
              <a:t>IEnumerable</a:t>
            </a:r>
            <a:r>
              <a:rPr lang="bg-BG" dirty="0" smtClean="0"/>
              <a:t>, елементите в неговите екземпляри автоматично могат да бъдат обхождани с </a:t>
            </a:r>
            <a:r>
              <a:rPr lang="en-US" b="1" dirty="0" err="1" smtClean="0"/>
              <a:t>foreach</a:t>
            </a:r>
            <a:endParaRPr lang="bg-BG" b="1" dirty="0" smtClean="0"/>
          </a:p>
        </p:txBody>
      </p:sp>
    </p:spTree>
    <p:extLst>
      <p:ext uri="{BB962C8B-B14F-4D97-AF65-F5344CB8AC3E}">
        <p14:creationId xmlns:p14="http://schemas.microsoft.com/office/powerpoint/2010/main" val="162439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Имплементиране на </a:t>
            </a:r>
            <a:r>
              <a:rPr lang="en-US" dirty="0" err="1" smtClean="0"/>
              <a:t>IEnumerable</a:t>
            </a:r>
            <a:r>
              <a:rPr lang="bg-BG" dirty="0" smtClean="0"/>
              <a:t>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Интерфейсът </a:t>
            </a:r>
            <a:r>
              <a:rPr lang="en-US" dirty="0" err="1" smtClean="0"/>
              <a:t>IDisposable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Интерфейс</a:t>
            </a:r>
            <a:r>
              <a:rPr lang="bg-BG" dirty="0" smtClean="0"/>
              <a:t>ът </a:t>
            </a:r>
            <a:r>
              <a:rPr lang="en-US" b="1" dirty="0" err="1" smtClean="0"/>
              <a:t>IDisposable</a:t>
            </a:r>
            <a:endParaRPr lang="en-US" b="1" dirty="0" smtClean="0"/>
          </a:p>
          <a:p>
            <a:pPr lvl="1"/>
            <a:r>
              <a:rPr lang="bg-BG" dirty="0" smtClean="0"/>
              <a:t>Деклариран в пространството от имена </a:t>
            </a:r>
            <a:r>
              <a:rPr lang="en-US" b="1" dirty="0" smtClean="0"/>
              <a:t>System</a:t>
            </a:r>
            <a:endParaRPr lang="bg-BG" b="1" dirty="0" smtClean="0"/>
          </a:p>
          <a:p>
            <a:pPr lvl="1"/>
            <a:r>
              <a:rPr lang="bg-BG" dirty="0" smtClean="0"/>
              <a:t>Служи за детерминистично освобождаване на заети ресурси след причключване на работата с обект, който го имплементира</a:t>
            </a:r>
          </a:p>
          <a:p>
            <a:pPr lvl="2"/>
            <a:r>
              <a:rPr lang="bg-BG" dirty="0" smtClean="0"/>
              <a:t>например: файл от файловата система</a:t>
            </a:r>
          </a:p>
          <a:p>
            <a:pPr lvl="1"/>
            <a:r>
              <a:rPr lang="en-US" dirty="0" smtClean="0"/>
              <a:t>Garbage Collector </a:t>
            </a:r>
            <a:r>
              <a:rPr lang="bg-BG" dirty="0" smtClean="0"/>
              <a:t>освобождава заетите ресурси от обект, който вече не се използва, в неопределен момент</a:t>
            </a:r>
          </a:p>
          <a:p>
            <a:pPr lvl="1"/>
            <a:r>
              <a:rPr lang="bg-BG" dirty="0" smtClean="0"/>
              <a:t>Декларира единствен метод: </a:t>
            </a:r>
            <a:r>
              <a:rPr lang="en-US" b="1" dirty="0" smtClean="0"/>
              <a:t>void Dispose()</a:t>
            </a:r>
            <a:endParaRPr lang="bg-BG" b="1" dirty="0" smtClean="0"/>
          </a:p>
          <a:p>
            <a:pPr lvl="1"/>
            <a:r>
              <a:rPr lang="bg-BG" dirty="0" smtClean="0"/>
              <a:t>Конструкцията </a:t>
            </a:r>
            <a:r>
              <a:rPr lang="en-US" b="1" dirty="0" smtClean="0"/>
              <a:t>using</a:t>
            </a:r>
            <a:r>
              <a:rPr lang="bg-BG" dirty="0" smtClean="0"/>
              <a:t> в </a:t>
            </a:r>
            <a:r>
              <a:rPr lang="en-US" dirty="0" smtClean="0"/>
              <a:t>C#</a:t>
            </a:r>
            <a:r>
              <a:rPr lang="bg-BG" dirty="0" smtClean="0"/>
              <a:t> приема обект, имплементиращ </a:t>
            </a:r>
            <a:r>
              <a:rPr lang="en-US" b="1" dirty="0" err="1" smtClean="0"/>
              <a:t>IDisposable</a:t>
            </a:r>
            <a:r>
              <a:rPr lang="bg-BG" dirty="0" smtClean="0"/>
              <a:t>, и блок с операции</a:t>
            </a:r>
          </a:p>
          <a:p>
            <a:pPr lvl="2"/>
            <a:r>
              <a:rPr lang="bg-BG" dirty="0"/>
              <a:t>А</a:t>
            </a:r>
            <a:r>
              <a:rPr lang="bg-BG" dirty="0" smtClean="0"/>
              <a:t>втоматично се изпълнява методът </a:t>
            </a:r>
            <a:r>
              <a:rPr lang="en-US" b="1" dirty="0" smtClean="0"/>
              <a:t>Dispose()</a:t>
            </a:r>
            <a:r>
              <a:rPr lang="bg-BG" dirty="0" smtClean="0"/>
              <a:t> след приключването на операциите в блока</a:t>
            </a:r>
          </a:p>
          <a:p>
            <a:pPr lvl="2"/>
            <a:r>
              <a:rPr lang="bg-BG" dirty="0" smtClean="0"/>
              <a:t>Методът </a:t>
            </a:r>
            <a:r>
              <a:rPr lang="en-US" b="1" dirty="0" err="1" smtClean="0"/>
              <a:t>Dipose</a:t>
            </a:r>
            <a:r>
              <a:rPr lang="en-US" b="1" dirty="0" smtClean="0"/>
              <a:t>()</a:t>
            </a:r>
            <a:r>
              <a:rPr lang="en-US" dirty="0" smtClean="0"/>
              <a:t> </a:t>
            </a:r>
            <a:r>
              <a:rPr lang="bg-BG" dirty="0" smtClean="0"/>
              <a:t>ще бъде изпълнен, дори ако настъпи грешка при изпълнението на операциите в блока</a:t>
            </a:r>
          </a:p>
        </p:txBody>
      </p:sp>
    </p:spTree>
    <p:extLst>
      <p:ext uri="{BB962C8B-B14F-4D97-AF65-F5344CB8AC3E}">
        <p14:creationId xmlns:p14="http://schemas.microsoft.com/office/powerpoint/2010/main" val="9327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Интерфейсът</a:t>
            </a:r>
            <a:r>
              <a:rPr lang="en-US" dirty="0" smtClean="0"/>
              <a:t> </a:t>
            </a:r>
            <a:r>
              <a:rPr lang="en-US" dirty="0" err="1" smtClean="0"/>
              <a:t>IDisposable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569CD6"/>
                </a:solidFill>
              </a:rPr>
              <a:t>string</a:t>
            </a:r>
            <a:r>
              <a:rPr lang="en-US" sz="1800" dirty="0"/>
              <a:t> </a:t>
            </a:r>
            <a:r>
              <a:rPr lang="en-US" sz="1800" dirty="0" err="1"/>
              <a:t>fileName</a:t>
            </a:r>
            <a:r>
              <a:rPr lang="en-US" sz="1800" dirty="0"/>
              <a:t> = </a:t>
            </a:r>
            <a:r>
              <a:rPr lang="en-US" sz="1800" dirty="0">
                <a:solidFill>
                  <a:srgbClr val="D69D85"/>
                </a:solidFill>
              </a:rPr>
              <a:t>@"C:\Prices.txt"</a:t>
            </a:r>
            <a:r>
              <a:rPr lang="en-US" sz="1800" dirty="0"/>
              <a:t>;</a:t>
            </a:r>
          </a:p>
          <a:p>
            <a:r>
              <a:rPr lang="ru-RU" sz="1800" dirty="0">
                <a:solidFill>
                  <a:srgbClr val="608B4E"/>
                </a:solidFill>
              </a:rPr>
              <a:t>// Отваряне на файл за </a:t>
            </a:r>
            <a:r>
              <a:rPr lang="ru-RU" sz="1800" dirty="0" smtClean="0">
                <a:solidFill>
                  <a:srgbClr val="608B4E"/>
                </a:solidFill>
              </a:rPr>
              <a:t>четене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en-US" sz="1800" dirty="0" smtClean="0">
                <a:solidFill>
                  <a:srgbClr val="608B4E"/>
                </a:solidFill>
              </a:rPr>
              <a:t>// </a:t>
            </a:r>
            <a:r>
              <a:rPr lang="en-US" sz="1800" dirty="0" err="1">
                <a:solidFill>
                  <a:srgbClr val="608B4E"/>
                </a:solidFill>
              </a:rPr>
              <a:t>StreamReader</a:t>
            </a:r>
            <a:r>
              <a:rPr lang="en-US" sz="1800" dirty="0">
                <a:solidFill>
                  <a:srgbClr val="608B4E"/>
                </a:solidFill>
              </a:rPr>
              <a:t> </a:t>
            </a:r>
            <a:r>
              <a:rPr lang="bg-BG" sz="1800" dirty="0">
                <a:solidFill>
                  <a:srgbClr val="608B4E"/>
                </a:solidFill>
              </a:rPr>
              <a:t>имплементира </a:t>
            </a:r>
            <a:r>
              <a:rPr lang="en-US" sz="1800" dirty="0" err="1" smtClean="0">
                <a:solidFill>
                  <a:srgbClr val="608B4E"/>
                </a:solidFill>
              </a:rPr>
              <a:t>IDisposable</a:t>
            </a:r>
            <a:r>
              <a:rPr lang="bg-BG" sz="1800" dirty="0">
                <a:solidFill>
                  <a:srgbClr val="608B4E"/>
                </a:solidFill>
              </a:rPr>
              <a:t/>
            </a:r>
            <a:br>
              <a:rPr lang="bg-BG" sz="1800" dirty="0">
                <a:solidFill>
                  <a:srgbClr val="608B4E"/>
                </a:solidFill>
              </a:rPr>
            </a:br>
            <a:r>
              <a:rPr lang="en-US" sz="1800" dirty="0" smtClean="0">
                <a:solidFill>
                  <a:srgbClr val="569CD6"/>
                </a:solidFill>
              </a:rPr>
              <a:t>using</a:t>
            </a:r>
            <a:r>
              <a:rPr lang="en-US" sz="1800" dirty="0" smtClean="0"/>
              <a:t> </a:t>
            </a:r>
            <a:r>
              <a:rPr lang="en-US" sz="1800" dirty="0"/>
              <a:t>(</a:t>
            </a:r>
            <a:r>
              <a:rPr lang="en-US" sz="1800" dirty="0" err="1">
                <a:solidFill>
                  <a:srgbClr val="4EC9B0"/>
                </a:solidFill>
              </a:rPr>
              <a:t>StreamReader</a:t>
            </a:r>
            <a:r>
              <a:rPr lang="en-US" sz="1800" dirty="0"/>
              <a:t> reader </a:t>
            </a:r>
            <a:r>
              <a:rPr lang="en-US" sz="1800" dirty="0" smtClean="0"/>
              <a:t>=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          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 err="1">
                <a:solidFill>
                  <a:srgbClr val="4EC9B0"/>
                </a:solidFill>
              </a:rPr>
              <a:t>StreamReader</a:t>
            </a:r>
            <a:r>
              <a:rPr lang="en-US" sz="1800" dirty="0"/>
              <a:t>(</a:t>
            </a:r>
            <a:r>
              <a:rPr lang="en-US" sz="1800" dirty="0" err="1"/>
              <a:t>fileName</a:t>
            </a:r>
            <a:r>
              <a:rPr lang="en-US" sz="1800" dirty="0" smtClean="0"/>
              <a:t>))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{</a:t>
            </a:r>
            <a:endParaRPr lang="bg-BG" sz="1800" dirty="0"/>
          </a:p>
          <a:p>
            <a:r>
              <a:rPr lang="bg-BG" sz="1800" dirty="0" smtClean="0"/>
              <a:t>    </a:t>
            </a:r>
            <a:r>
              <a:rPr lang="bg-BG" sz="1800" dirty="0" smtClean="0">
                <a:solidFill>
                  <a:srgbClr val="608B4E"/>
                </a:solidFill>
              </a:rPr>
              <a:t>// </a:t>
            </a:r>
            <a:r>
              <a:rPr lang="bg-BG" sz="1800" dirty="0">
                <a:solidFill>
                  <a:srgbClr val="608B4E"/>
                </a:solidFill>
              </a:rPr>
              <a:t>Прочитане съдържанието на </a:t>
            </a:r>
            <a:r>
              <a:rPr lang="bg-BG" sz="1800" dirty="0" smtClean="0">
                <a:solidFill>
                  <a:srgbClr val="608B4E"/>
                </a:solidFill>
              </a:rPr>
              <a:t>файла </a:t>
            </a:r>
            <a:r>
              <a:rPr lang="ru-RU" sz="1800" dirty="0" smtClean="0">
                <a:solidFill>
                  <a:srgbClr val="608B4E"/>
                </a:solidFill>
              </a:rPr>
              <a:t>и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ru-RU" sz="1800" dirty="0" smtClean="0">
                <a:solidFill>
                  <a:srgbClr val="608B4E"/>
                </a:solidFill>
              </a:rPr>
              <a:t>    // </a:t>
            </a:r>
            <a:r>
              <a:rPr lang="ru-RU" sz="1800" dirty="0">
                <a:solidFill>
                  <a:srgbClr val="608B4E"/>
                </a:solidFill>
              </a:rPr>
              <a:t>изпечатване на конзолата ред по </a:t>
            </a:r>
            <a:r>
              <a:rPr lang="ru-RU" sz="1800" dirty="0" smtClean="0">
                <a:solidFill>
                  <a:srgbClr val="608B4E"/>
                </a:solidFill>
              </a:rPr>
              <a:t>ред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ru-RU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while</a:t>
            </a:r>
            <a:r>
              <a:rPr lang="en-US" sz="1800" dirty="0" smtClean="0"/>
              <a:t> </a:t>
            </a:r>
            <a:r>
              <a:rPr lang="en-US" sz="1800" dirty="0"/>
              <a:t>(!</a:t>
            </a:r>
            <a:r>
              <a:rPr lang="en-US" sz="1800" dirty="0" err="1"/>
              <a:t>reader.EndOfStream</a:t>
            </a:r>
            <a:r>
              <a:rPr lang="en-US" sz="1800" dirty="0" smtClean="0"/>
              <a:t>)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    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 smtClean="0"/>
              <a:t>        </a:t>
            </a:r>
            <a:r>
              <a:rPr lang="en-US" sz="1800" dirty="0" smtClean="0">
                <a:solidFill>
                  <a:srgbClr val="569CD6"/>
                </a:solidFill>
              </a:rPr>
              <a:t>string</a:t>
            </a:r>
            <a:r>
              <a:rPr lang="en-US" sz="1800" dirty="0" smtClean="0"/>
              <a:t> </a:t>
            </a:r>
            <a:r>
              <a:rPr lang="en-US" sz="1800" dirty="0"/>
              <a:t>line = </a:t>
            </a:r>
            <a:r>
              <a:rPr lang="en-US" sz="1800" dirty="0" err="1"/>
              <a:t>reader.ReadLine</a:t>
            </a:r>
            <a:r>
              <a:rPr lang="en-US" sz="1800" dirty="0" smtClean="0"/>
              <a:t>();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        </a:t>
            </a:r>
            <a:r>
              <a:rPr lang="en-US" sz="1800" dirty="0" err="1" smtClean="0">
                <a:solidFill>
                  <a:srgbClr val="4EC9B0"/>
                </a:solidFill>
              </a:rPr>
              <a:t>Console</a:t>
            </a:r>
            <a:r>
              <a:rPr lang="en-US" sz="1800" dirty="0" err="1" smtClean="0"/>
              <a:t>.WriteLine</a:t>
            </a:r>
            <a:r>
              <a:rPr lang="en-US" sz="1800" dirty="0" smtClean="0"/>
              <a:t>(line);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    }</a:t>
            </a:r>
            <a:endParaRPr lang="bg-BG" sz="1800" dirty="0"/>
          </a:p>
          <a:p>
            <a:r>
              <a:rPr lang="ru-RU" sz="1800" dirty="0" smtClean="0"/>
              <a:t>    </a:t>
            </a:r>
            <a:r>
              <a:rPr lang="ru-RU" sz="1800" dirty="0" smtClean="0">
                <a:solidFill>
                  <a:srgbClr val="608B4E"/>
                </a:solidFill>
              </a:rPr>
              <a:t>// </a:t>
            </a:r>
            <a:r>
              <a:rPr lang="ru-RU" sz="1800" dirty="0">
                <a:solidFill>
                  <a:srgbClr val="608B4E"/>
                </a:solidFill>
              </a:rPr>
              <a:t>След излизане от този блок, </a:t>
            </a:r>
            <a:r>
              <a:rPr lang="ru-RU" sz="1800" dirty="0" smtClean="0">
                <a:solidFill>
                  <a:srgbClr val="608B4E"/>
                </a:solidFill>
              </a:rPr>
              <a:t>файлът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ru-RU" sz="1800" dirty="0" smtClean="0">
                <a:solidFill>
                  <a:srgbClr val="608B4E"/>
                </a:solidFill>
              </a:rPr>
              <a:t>    </a:t>
            </a:r>
            <a:r>
              <a:rPr lang="bg-BG" sz="1800" dirty="0" smtClean="0">
                <a:solidFill>
                  <a:srgbClr val="608B4E"/>
                </a:solidFill>
              </a:rPr>
              <a:t>// </a:t>
            </a:r>
            <a:r>
              <a:rPr lang="bg-BG" sz="1800" dirty="0">
                <a:solidFill>
                  <a:srgbClr val="608B4E"/>
                </a:solidFill>
              </a:rPr>
              <a:t>автоматично ще бъде </a:t>
            </a:r>
            <a:r>
              <a:rPr lang="bg-BG" sz="1800" dirty="0" smtClean="0">
                <a:solidFill>
                  <a:srgbClr val="608B4E"/>
                </a:solidFill>
              </a:rPr>
              <a:t>затворен</a:t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bg-BG" sz="1800" dirty="0" smtClean="0"/>
              <a:t>}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Конструкцията </a:t>
            </a:r>
            <a:r>
              <a:rPr lang="en-US" sz="2400" b="1" dirty="0" smtClean="0"/>
              <a:t>using</a:t>
            </a:r>
            <a:endParaRPr lang="bg-BG" sz="2400" b="1" dirty="0" smtClean="0"/>
          </a:p>
          <a:p>
            <a:pPr lvl="1"/>
            <a:r>
              <a:rPr lang="bg-BG" sz="2000" dirty="0" smtClean="0"/>
              <a:t>Ключова дума </a:t>
            </a:r>
            <a:r>
              <a:rPr lang="en-US" sz="2000" dirty="0" smtClean="0"/>
              <a:t>using</a:t>
            </a:r>
          </a:p>
          <a:p>
            <a:pPr lvl="1"/>
            <a:r>
              <a:rPr lang="bg-BG" sz="2000" dirty="0" smtClean="0"/>
              <a:t>Израз от тип </a:t>
            </a:r>
            <a:r>
              <a:rPr lang="en-US" sz="2000" b="1" dirty="0" err="1" smtClean="0"/>
              <a:t>IDisposable</a:t>
            </a:r>
            <a:r>
              <a:rPr lang="en-US" sz="2000" dirty="0" smtClean="0"/>
              <a:t>, </a:t>
            </a:r>
            <a:r>
              <a:rPr lang="bg-BG" sz="2000" dirty="0" smtClean="0"/>
              <a:t>заграден в кръгли скоби</a:t>
            </a:r>
          </a:p>
          <a:p>
            <a:pPr lvl="2"/>
            <a:r>
              <a:rPr lang="bg-BG" sz="1600" dirty="0"/>
              <a:t>М</a:t>
            </a:r>
            <a:r>
              <a:rPr lang="bg-BG" sz="1600" dirty="0" smtClean="0"/>
              <a:t>оже да бъде декларация на променлива с инициализация</a:t>
            </a:r>
          </a:p>
          <a:p>
            <a:pPr lvl="1"/>
            <a:r>
              <a:rPr lang="bg-BG" sz="2000" dirty="0" smtClean="0"/>
              <a:t>Блок с операции</a:t>
            </a:r>
          </a:p>
        </p:txBody>
      </p:sp>
    </p:spTree>
    <p:extLst>
      <p:ext uri="{BB962C8B-B14F-4D97-AF65-F5344CB8AC3E}">
        <p14:creationId xmlns:p14="http://schemas.microsoft.com/office/powerpoint/2010/main" val="40082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Имплементиране на </a:t>
            </a:r>
            <a:r>
              <a:rPr lang="en-US" dirty="0" err="1" smtClean="0"/>
              <a:t>IDisposable</a:t>
            </a:r>
            <a:r>
              <a:rPr lang="en-US" dirty="0" smtClean="0"/>
              <a:t> </a:t>
            </a:r>
            <a:r>
              <a:rPr lang="bg-BG" dirty="0" smtClean="0"/>
              <a:t>и конструкцията </a:t>
            </a:r>
            <a:r>
              <a:rPr lang="en-US" dirty="0" smtClean="0"/>
              <a:t>using</a:t>
            </a:r>
            <a:r>
              <a:rPr lang="bg-BG" dirty="0" smtClean="0"/>
              <a:t>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„шаблонен тип“ (</a:t>
            </a:r>
            <a:r>
              <a:rPr lang="en-US" dirty="0" smtClean="0"/>
              <a:t>generic type)?</a:t>
            </a:r>
            <a:endParaRPr lang="ru-RU" dirty="0"/>
          </a:p>
          <a:p>
            <a:pPr lvl="1"/>
            <a:r>
              <a:rPr lang="bg-BG" dirty="0" smtClean="0"/>
              <a:t>Клас, структура или интерфейс</a:t>
            </a:r>
          </a:p>
          <a:p>
            <a:pPr lvl="1"/>
            <a:r>
              <a:rPr lang="bg-BG" dirty="0" smtClean="0"/>
              <a:t>При декларирането му се посочват </a:t>
            </a:r>
            <a:r>
              <a:rPr lang="bg-BG" u="sng" dirty="0" smtClean="0"/>
              <a:t>един или повече типови параметри</a:t>
            </a:r>
          </a:p>
          <a:p>
            <a:pPr lvl="1"/>
            <a:r>
              <a:rPr lang="bg-BG" dirty="0" smtClean="0"/>
              <a:t>Типовите параметри могат да се използват вместо действителни типове данни в декларацията му</a:t>
            </a:r>
          </a:p>
          <a:p>
            <a:pPr lvl="1"/>
            <a:r>
              <a:rPr lang="bg-BG" dirty="0" smtClean="0"/>
              <a:t>От шаблонния тип се създават шаблонни екземпляри, като всеки типов параметър се замества с действителен тип данни</a:t>
            </a:r>
          </a:p>
          <a:p>
            <a:pPr lvl="1"/>
            <a:r>
              <a:rPr lang="bg-BG" u="sng" dirty="0" smtClean="0"/>
              <a:t>Шаблонните екземпляри</a:t>
            </a:r>
            <a:r>
              <a:rPr lang="bg-BG" dirty="0" smtClean="0"/>
              <a:t> са пълноправни типове данни</a:t>
            </a:r>
          </a:p>
          <a:p>
            <a:pPr lvl="1"/>
            <a:r>
              <a:rPr lang="bg-BG" u="sng" dirty="0" smtClean="0"/>
              <a:t>Шаблонните типове</a:t>
            </a:r>
            <a:r>
              <a:rPr lang="bg-BG" dirty="0" smtClean="0"/>
              <a:t> сами по себе си не са пълноправни типове данни: реално се прилагат единствено екземплярите им</a:t>
            </a:r>
          </a:p>
        </p:txBody>
      </p:sp>
    </p:spTree>
    <p:extLst>
      <p:ext uri="{BB962C8B-B14F-4D97-AF65-F5344CB8AC3E}">
        <p14:creationId xmlns:p14="http://schemas.microsoft.com/office/powerpoint/2010/main" val="278928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Полиморфизъм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Полиморфизъм - преговор</a:t>
            </a:r>
            <a:endParaRPr lang="ru-RU" dirty="0"/>
          </a:p>
          <a:p>
            <a:pPr lvl="1"/>
            <a:r>
              <a:rPr lang="bg-BG" dirty="0" smtClean="0"/>
              <a:t>Основен принцип на ООП</a:t>
            </a:r>
          </a:p>
          <a:p>
            <a:pPr lvl="1"/>
            <a:r>
              <a:rPr lang="bg-BG" dirty="0" smtClean="0"/>
              <a:t>Еднотипна работа с разнотипни данни</a:t>
            </a:r>
          </a:p>
          <a:p>
            <a:pPr lvl="1"/>
            <a:r>
              <a:rPr lang="bg-BG" dirty="0" smtClean="0"/>
              <a:t>Обобщаване на възможности, но с различна реализация</a:t>
            </a:r>
          </a:p>
          <a:p>
            <a:pPr lvl="1"/>
            <a:r>
              <a:rPr lang="bg-BG" dirty="0" smtClean="0"/>
              <a:t>Обединяване на сходни функционалности в нещо общо</a:t>
            </a:r>
          </a:p>
          <a:p>
            <a:pPr lvl="1"/>
            <a:r>
              <a:rPr lang="bg-BG" dirty="0" smtClean="0"/>
              <a:t>Гъвкав и лесен начин за поддръжка на кода</a:t>
            </a:r>
          </a:p>
          <a:p>
            <a:pPr lvl="1"/>
            <a:r>
              <a:rPr lang="bg-BG" dirty="0" smtClean="0"/>
              <a:t>Статичен </a:t>
            </a:r>
            <a:r>
              <a:rPr lang="en-US" dirty="0" smtClean="0"/>
              <a:t>(compile-time)</a:t>
            </a:r>
            <a:r>
              <a:rPr lang="bg-BG" dirty="0" smtClean="0"/>
              <a:t> и динамичен</a:t>
            </a:r>
            <a:r>
              <a:rPr lang="en-US" dirty="0" smtClean="0"/>
              <a:t> (run-time)</a:t>
            </a:r>
            <a:endParaRPr lang="bg-BG" dirty="0" smtClean="0"/>
          </a:p>
          <a:p>
            <a:pPr lvl="1"/>
            <a:r>
              <a:rPr lang="bg-BG" dirty="0" smtClean="0"/>
              <a:t>Презаписване на членове и оператори</a:t>
            </a:r>
          </a:p>
          <a:p>
            <a:pPr lvl="1"/>
            <a:r>
              <a:rPr lang="bg-BG" dirty="0" smtClean="0"/>
              <a:t>Виртуални членове и предефиниране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0664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Типови параметри</a:t>
            </a:r>
            <a:endParaRPr lang="ru-RU" dirty="0"/>
          </a:p>
          <a:p>
            <a:pPr lvl="1"/>
            <a:r>
              <a:rPr lang="bg-BG" dirty="0" smtClean="0"/>
              <a:t>Идентификатори</a:t>
            </a:r>
          </a:p>
          <a:p>
            <a:pPr lvl="2"/>
            <a:r>
              <a:rPr lang="bg-BG" dirty="0" smtClean="0"/>
              <a:t>Еднобуквени – </a:t>
            </a:r>
            <a:r>
              <a:rPr lang="en-US" b="1" dirty="0" smtClean="0"/>
              <a:t>T</a:t>
            </a:r>
            <a:r>
              <a:rPr lang="en-US" dirty="0" smtClean="0"/>
              <a:t>, </a:t>
            </a:r>
            <a:r>
              <a:rPr lang="en-US" b="1" dirty="0" smtClean="0"/>
              <a:t>U</a:t>
            </a:r>
            <a:r>
              <a:rPr lang="en-US" dirty="0" smtClean="0"/>
              <a:t>, </a:t>
            </a:r>
            <a:r>
              <a:rPr lang="en-US" b="1" dirty="0" smtClean="0"/>
              <a:t>V</a:t>
            </a:r>
            <a:r>
              <a:rPr lang="en-US" dirty="0" smtClean="0"/>
              <a:t>…</a:t>
            </a:r>
          </a:p>
          <a:p>
            <a:pPr lvl="2"/>
            <a:r>
              <a:rPr lang="bg-BG" dirty="0" smtClean="0"/>
              <a:t>По-дълги – с представка </a:t>
            </a:r>
            <a:r>
              <a:rPr lang="en-US" b="1" dirty="0" smtClean="0"/>
              <a:t>T</a:t>
            </a:r>
            <a:endParaRPr lang="bg-BG" b="1" dirty="0" smtClean="0"/>
          </a:p>
          <a:p>
            <a:pPr lvl="1"/>
            <a:r>
              <a:rPr lang="bg-BG" dirty="0" smtClean="0"/>
              <a:t>Изброяват се в ъглови скоби непосредствено след наименованието на типа в декларацията му</a:t>
            </a:r>
          </a:p>
          <a:p>
            <a:pPr lvl="1"/>
            <a:r>
              <a:rPr lang="bg-BG" dirty="0" smtClean="0"/>
              <a:t>Могат да се използват вместо действителен тип данни в декларацията на типа</a:t>
            </a:r>
          </a:p>
        </p:txBody>
      </p:sp>
    </p:spTree>
    <p:extLst>
      <p:ext uri="{BB962C8B-B14F-4D97-AF65-F5344CB8AC3E}">
        <p14:creationId xmlns:p14="http://schemas.microsoft.com/office/powerpoint/2010/main" val="116942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1600" dirty="0" smtClean="0">
                <a:solidFill>
                  <a:srgbClr val="608B4E"/>
                </a:solidFill>
              </a:rPr>
              <a:t>// Клас за стек от произволен тип елементи</a:t>
            </a:r>
            <a:r>
              <a:rPr lang="en-US" sz="1600" dirty="0" smtClean="0">
                <a:solidFill>
                  <a:srgbClr val="608B4E"/>
                </a:solidFill>
              </a:rPr>
              <a:t/>
            </a:r>
            <a:br>
              <a:rPr lang="en-US" sz="1600" dirty="0" smtClean="0">
                <a:solidFill>
                  <a:srgbClr val="608B4E"/>
                </a:solidFill>
              </a:rPr>
            </a:br>
            <a:r>
              <a:rPr lang="en-US" sz="1600" dirty="0" smtClean="0">
                <a:solidFill>
                  <a:srgbClr val="569CD6"/>
                </a:solidFill>
              </a:rPr>
              <a:t>class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4EC9B0"/>
                </a:solidFill>
              </a:rPr>
              <a:t>Stack</a:t>
            </a:r>
            <a:r>
              <a:rPr lang="en-US" sz="1600" dirty="0"/>
              <a:t>&lt;T&gt;</a:t>
            </a:r>
          </a:p>
          <a:p>
            <a:r>
              <a:rPr lang="bg-BG" sz="1600" dirty="0" smtClean="0"/>
              <a:t>{</a:t>
            </a:r>
            <a:br>
              <a:rPr lang="bg-BG" sz="1600" dirty="0" smtClean="0"/>
            </a:br>
            <a:r>
              <a:rPr lang="bg-BG" sz="1600" dirty="0" smtClean="0"/>
              <a:t>    </a:t>
            </a:r>
            <a:r>
              <a:rPr lang="bg-BG" sz="1600" dirty="0" smtClean="0">
                <a:solidFill>
                  <a:srgbClr val="608B4E"/>
                </a:solidFill>
              </a:rPr>
              <a:t>// Вътрешен масив за елементите</a:t>
            </a:r>
            <a:r>
              <a:rPr lang="en-US" sz="1600" dirty="0" smtClean="0">
                <a:solidFill>
                  <a:srgbClr val="608B4E"/>
                </a:solidFill>
              </a:rPr>
              <a:t/>
            </a:r>
            <a:br>
              <a:rPr lang="en-US" sz="1600" dirty="0" smtClean="0">
                <a:solidFill>
                  <a:srgbClr val="608B4E"/>
                </a:solidFill>
              </a:rPr>
            </a:br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private</a:t>
            </a:r>
            <a:r>
              <a:rPr lang="en-US" sz="1600" dirty="0" smtClean="0"/>
              <a:t> </a:t>
            </a:r>
            <a:r>
              <a:rPr lang="en-US" sz="1600" dirty="0" err="1">
                <a:solidFill>
                  <a:srgbClr val="569CD6"/>
                </a:solidFill>
              </a:rPr>
              <a:t>readonly</a:t>
            </a:r>
            <a:r>
              <a:rPr lang="en-US" sz="1600" dirty="0"/>
              <a:t> T[] _</a:t>
            </a:r>
            <a:r>
              <a:rPr lang="en-US" sz="1600" dirty="0" smtClean="0"/>
              <a:t>items;</a:t>
            </a:r>
            <a:r>
              <a:rPr lang="bg-BG" sz="1600" dirty="0" smtClean="0"/>
              <a:t/>
            </a:r>
            <a:br>
              <a:rPr lang="bg-BG" sz="1600" dirty="0" smtClean="0"/>
            </a:br>
            <a:r>
              <a:rPr lang="bg-BG" sz="1600" dirty="0" smtClean="0"/>
              <a:t>    </a:t>
            </a:r>
            <a:r>
              <a:rPr lang="bg-BG" sz="1600" dirty="0" smtClean="0">
                <a:solidFill>
                  <a:srgbClr val="608B4E"/>
                </a:solidFill>
              </a:rPr>
              <a:t>// Текущ брой на елементите в стека</a:t>
            </a:r>
            <a:r>
              <a:rPr lang="en-US" sz="1600" dirty="0" smtClean="0">
                <a:solidFill>
                  <a:srgbClr val="608B4E"/>
                </a:solidFill>
              </a:rPr>
              <a:t/>
            </a:r>
            <a:br>
              <a:rPr lang="en-US" sz="1600" dirty="0" smtClean="0">
                <a:solidFill>
                  <a:srgbClr val="608B4E"/>
                </a:solidFill>
              </a:rPr>
            </a:br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private</a:t>
            </a:r>
            <a:r>
              <a:rPr lang="en-US" sz="1600" dirty="0" smtClean="0"/>
              <a:t> </a:t>
            </a:r>
            <a:r>
              <a:rPr lang="en-US" sz="1600" dirty="0" err="1">
                <a:solidFill>
                  <a:srgbClr val="569CD6"/>
                </a:solidFill>
              </a:rPr>
              <a:t>int</a:t>
            </a:r>
            <a:r>
              <a:rPr lang="en-US" sz="1600" dirty="0"/>
              <a:t> _count;</a:t>
            </a:r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/>
              <a:t>Stack(</a:t>
            </a:r>
            <a:r>
              <a:rPr lang="en-US" sz="1600" dirty="0" err="1">
                <a:solidFill>
                  <a:srgbClr val="569CD6"/>
                </a:solidFill>
              </a:rPr>
              <a:t>int</a:t>
            </a:r>
            <a:r>
              <a:rPr lang="en-US" sz="1600" dirty="0"/>
              <a:t> capacity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    </a:t>
            </a:r>
            <a:r>
              <a:rPr lang="bg-BG" sz="1600" dirty="0" smtClean="0"/>
              <a:t>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 _</a:t>
            </a:r>
            <a:r>
              <a:rPr lang="en-US" sz="1600" dirty="0"/>
              <a:t>items = </a:t>
            </a:r>
            <a:r>
              <a:rPr lang="en-US" sz="1600" dirty="0">
                <a:solidFill>
                  <a:srgbClr val="569CD6"/>
                </a:solidFill>
              </a:rPr>
              <a:t>new</a:t>
            </a:r>
            <a:r>
              <a:rPr lang="en-US" sz="1600" dirty="0"/>
              <a:t> T[capacity</a:t>
            </a:r>
            <a:r>
              <a:rPr lang="en-US" sz="1600" dirty="0" smtClean="0"/>
              <a:t>];</a:t>
            </a:r>
            <a:br>
              <a:rPr lang="en-US" sz="1600" dirty="0" smtClean="0"/>
            </a:br>
            <a:r>
              <a:rPr lang="en-US" sz="1600" dirty="0" smtClean="0"/>
              <a:t>        _</a:t>
            </a:r>
            <a:r>
              <a:rPr lang="en-US" sz="1600" dirty="0"/>
              <a:t>count = </a:t>
            </a:r>
            <a:r>
              <a:rPr lang="en-US" sz="1600" dirty="0">
                <a:solidFill>
                  <a:srgbClr val="B5CEA8"/>
                </a:solidFill>
              </a:rPr>
              <a:t>0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en-US" sz="1600" dirty="0" smtClean="0"/>
              <a:t>    </a:t>
            </a:r>
            <a:r>
              <a:rPr lang="bg-BG" sz="1600" dirty="0" smtClean="0"/>
              <a:t>}</a:t>
            </a:r>
            <a:endParaRPr lang="bg-BG" sz="1600" dirty="0"/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>
                <a:solidFill>
                  <a:srgbClr val="569CD6"/>
                </a:solidFill>
              </a:rPr>
              <a:t>void</a:t>
            </a:r>
            <a:r>
              <a:rPr lang="en-US" sz="1600" dirty="0"/>
              <a:t> Push(T item</a:t>
            </a:r>
            <a:r>
              <a:rPr lang="en-US" sz="1600" dirty="0" smtClean="0"/>
              <a:t>)</a:t>
            </a:r>
            <a:br>
              <a:rPr lang="en-US" sz="1600" dirty="0" smtClean="0"/>
            </a:br>
            <a:r>
              <a:rPr lang="en-US" sz="1600" dirty="0" smtClean="0"/>
              <a:t>    </a:t>
            </a:r>
            <a:r>
              <a:rPr lang="bg-BG" sz="1600" dirty="0" smtClean="0"/>
              <a:t>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 _</a:t>
            </a:r>
            <a:r>
              <a:rPr lang="en-US" sz="1600" dirty="0"/>
              <a:t>items[_count++] = item</a:t>
            </a:r>
            <a:r>
              <a:rPr lang="en-US" sz="1600" dirty="0" smtClean="0"/>
              <a:t>;</a:t>
            </a:r>
            <a:br>
              <a:rPr lang="en-US" sz="1600" dirty="0" smtClean="0"/>
            </a:br>
            <a:r>
              <a:rPr lang="en-US" sz="1600" dirty="0" smtClean="0"/>
              <a:t>    </a:t>
            </a:r>
            <a:r>
              <a:rPr lang="bg-BG" sz="1600" dirty="0" smtClean="0"/>
              <a:t>}</a:t>
            </a:r>
            <a:endParaRPr lang="bg-BG" sz="1600" dirty="0"/>
          </a:p>
          <a:p>
            <a:r>
              <a:rPr lang="en-US" sz="1600" dirty="0" smtClean="0"/>
              <a:t>    </a:t>
            </a:r>
            <a:r>
              <a:rPr lang="en-US" sz="1600" dirty="0" smtClean="0">
                <a:solidFill>
                  <a:srgbClr val="569CD6"/>
                </a:solidFill>
              </a:rPr>
              <a:t>public</a:t>
            </a:r>
            <a:r>
              <a:rPr lang="en-US" sz="1600" dirty="0" smtClean="0"/>
              <a:t> </a:t>
            </a:r>
            <a:r>
              <a:rPr lang="en-US" sz="1600" dirty="0"/>
              <a:t>T Pop</a:t>
            </a:r>
            <a:r>
              <a:rPr lang="en-US" sz="1600" dirty="0" smtClean="0"/>
              <a:t>()</a:t>
            </a:r>
            <a:br>
              <a:rPr lang="en-US" sz="1600" dirty="0" smtClean="0"/>
            </a:br>
            <a:r>
              <a:rPr lang="en-US" sz="1600" dirty="0" smtClean="0"/>
              <a:t>    </a:t>
            </a:r>
            <a:r>
              <a:rPr lang="bg-BG" sz="1600" dirty="0" smtClean="0"/>
              <a:t>{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        </a:t>
            </a:r>
            <a:r>
              <a:rPr lang="en-US" sz="1600" dirty="0" smtClean="0">
                <a:solidFill>
                  <a:srgbClr val="569CD6"/>
                </a:solidFill>
              </a:rPr>
              <a:t>return</a:t>
            </a:r>
            <a:r>
              <a:rPr lang="en-US" sz="1600" dirty="0" smtClean="0"/>
              <a:t> </a:t>
            </a:r>
            <a:r>
              <a:rPr lang="en-US" sz="1600" dirty="0"/>
              <a:t>_items[--_count</a:t>
            </a:r>
            <a:r>
              <a:rPr lang="en-US" sz="1600" dirty="0" smtClean="0"/>
              <a:t>];</a:t>
            </a:r>
            <a:br>
              <a:rPr lang="en-US" sz="1600" dirty="0" smtClean="0"/>
            </a:br>
            <a:r>
              <a:rPr lang="en-US" sz="1600" dirty="0" smtClean="0"/>
              <a:t>    </a:t>
            </a:r>
            <a:r>
              <a:rPr lang="bg-BG" sz="1600" dirty="0" smtClean="0"/>
              <a:t>}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bg-BG" sz="1600" dirty="0" smtClean="0"/>
              <a:t>}</a:t>
            </a:r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шаблонни типове</a:t>
            </a:r>
          </a:p>
          <a:p>
            <a:pPr lvl="1"/>
            <a:r>
              <a:rPr lang="bg-BG" sz="2000" dirty="0" smtClean="0"/>
              <a:t>Модификатор за достъп (незадължителен)</a:t>
            </a:r>
          </a:p>
          <a:p>
            <a:pPr lvl="1"/>
            <a:r>
              <a:rPr lang="en-US" sz="2000" b="1" dirty="0" smtClean="0"/>
              <a:t>class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struct</a:t>
            </a:r>
            <a:r>
              <a:rPr lang="en-US" sz="2000" dirty="0" smtClean="0"/>
              <a:t> </a:t>
            </a:r>
            <a:r>
              <a:rPr lang="bg-BG" sz="2000" dirty="0" smtClean="0"/>
              <a:t>или </a:t>
            </a:r>
            <a:r>
              <a:rPr lang="en-US" sz="2000" b="1" dirty="0" smtClean="0"/>
              <a:t>interface</a:t>
            </a:r>
            <a:endParaRPr lang="bg-BG" sz="2000" b="1" dirty="0" smtClean="0"/>
          </a:p>
          <a:p>
            <a:pPr lvl="1"/>
            <a:r>
              <a:rPr lang="bg-BG" sz="2000" dirty="0" smtClean="0"/>
              <a:t>Наименование</a:t>
            </a:r>
          </a:p>
          <a:p>
            <a:pPr lvl="1"/>
            <a:r>
              <a:rPr lang="bg-BG" sz="2000" dirty="0" smtClean="0"/>
              <a:t>Списък от типови параметри в ъглови скоби</a:t>
            </a:r>
          </a:p>
          <a:p>
            <a:pPr lvl="1"/>
            <a:r>
              <a:rPr lang="bg-BG" sz="2000" dirty="0" smtClean="0"/>
              <a:t>Родителски класове и имплементирани интерфейси</a:t>
            </a:r>
          </a:p>
          <a:p>
            <a:pPr lvl="1"/>
            <a:r>
              <a:rPr lang="bg-BG" sz="2000" dirty="0" smtClean="0"/>
              <a:t>Блок с декларации на членове</a:t>
            </a:r>
          </a:p>
        </p:txBody>
      </p:sp>
    </p:spTree>
    <p:extLst>
      <p:ext uri="{BB962C8B-B14F-4D97-AF65-F5344CB8AC3E}">
        <p14:creationId xmlns:p14="http://schemas.microsoft.com/office/powerpoint/2010/main" val="218833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Деклариране на шаблонни типове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53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Шаблонни екземпляри</a:t>
            </a:r>
            <a:endParaRPr lang="ru-RU" dirty="0"/>
          </a:p>
          <a:p>
            <a:pPr lvl="1"/>
            <a:r>
              <a:rPr lang="bg-BG" dirty="0" smtClean="0"/>
              <a:t>Шаблонен екземпляр се създава, като след наименованието на шаблонния тип във фигурни скоби се изброяват действителни типове данни, съответстващи на типовите параметри</a:t>
            </a:r>
          </a:p>
          <a:p>
            <a:pPr lvl="1"/>
            <a:r>
              <a:rPr lang="bg-BG" dirty="0" smtClean="0"/>
              <a:t>Указаният действителен тип замества всички срещания на съответния му типов параметър</a:t>
            </a:r>
          </a:p>
          <a:p>
            <a:pPr lvl="1"/>
            <a:r>
              <a:rPr lang="bg-BG" dirty="0" smtClean="0"/>
              <a:t>Възможно е влагане на шаблонни екземпляри (един шаблонен екземпляр замества типов параметър при създаването на шаблонен екземпляр на друг шаблонен тип)</a:t>
            </a:r>
          </a:p>
        </p:txBody>
      </p:sp>
    </p:spTree>
    <p:extLst>
      <p:ext uri="{BB962C8B-B14F-4D97-AF65-F5344CB8AC3E}">
        <p14:creationId xmlns:p14="http://schemas.microsoft.com/office/powerpoint/2010/main" val="200795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>
                <a:solidFill>
                  <a:srgbClr val="608B4E"/>
                </a:solidFill>
              </a:rPr>
              <a:t>// Стек от цели </a:t>
            </a:r>
            <a:r>
              <a:rPr lang="bg-BG" dirty="0" smtClean="0">
                <a:solidFill>
                  <a:srgbClr val="608B4E"/>
                </a:solidFill>
              </a:rPr>
              <a:t>числа</a:t>
            </a:r>
            <a:br>
              <a:rPr lang="bg-BG" dirty="0" smtClean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4EC9B0"/>
                </a:solidFill>
              </a:rPr>
              <a:t>Stack</a:t>
            </a:r>
            <a:r>
              <a:rPr lang="en-US" dirty="0" smtClean="0"/>
              <a:t>&lt;</a:t>
            </a:r>
            <a:r>
              <a:rPr lang="en-US" dirty="0" err="1" smtClean="0">
                <a:solidFill>
                  <a:srgbClr val="569CD6"/>
                </a:solidFill>
              </a:rPr>
              <a:t>int</a:t>
            </a:r>
            <a:r>
              <a:rPr lang="en-US" dirty="0"/>
              <a:t>&gt; stack1 = </a:t>
            </a:r>
            <a:r>
              <a:rPr lang="en-US" dirty="0">
                <a:solidFill>
                  <a:srgbClr val="569CD6"/>
                </a:solidFill>
              </a:rPr>
              <a:t>new</a:t>
            </a:r>
            <a:r>
              <a:rPr lang="en-US" dirty="0"/>
              <a:t> </a:t>
            </a:r>
            <a:r>
              <a:rPr lang="en-US" dirty="0">
                <a:solidFill>
                  <a:srgbClr val="4EC9B0"/>
                </a:solidFill>
              </a:rPr>
              <a:t>Stack</a:t>
            </a:r>
            <a:r>
              <a:rPr lang="en-US" dirty="0"/>
              <a:t>&lt;</a:t>
            </a:r>
            <a:r>
              <a:rPr lang="en-US" dirty="0" err="1">
                <a:solidFill>
                  <a:srgbClr val="569CD6"/>
                </a:solidFill>
              </a:rPr>
              <a:t>int</a:t>
            </a:r>
            <a:r>
              <a:rPr lang="en-US" dirty="0"/>
              <a:t>&gt;(</a:t>
            </a:r>
            <a:r>
              <a:rPr lang="en-US" dirty="0">
                <a:solidFill>
                  <a:srgbClr val="B5CEA8"/>
                </a:solidFill>
              </a:rPr>
              <a:t>100</a:t>
            </a:r>
            <a:r>
              <a:rPr lang="en-US" dirty="0" smtClean="0"/>
              <a:t>);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smtClean="0"/>
              <a:t>stack1.Push(</a:t>
            </a:r>
            <a:r>
              <a:rPr lang="en-US" dirty="0" smtClean="0">
                <a:solidFill>
                  <a:srgbClr val="B5CEA8"/>
                </a:solidFill>
              </a:rPr>
              <a:t>0</a:t>
            </a:r>
            <a:r>
              <a:rPr lang="en-US" dirty="0" smtClean="0"/>
              <a:t>);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smtClean="0"/>
              <a:t>stack1.Push(</a:t>
            </a:r>
            <a:r>
              <a:rPr lang="en-US" dirty="0" smtClean="0">
                <a:solidFill>
                  <a:srgbClr val="B5CEA8"/>
                </a:solidFill>
              </a:rPr>
              <a:t>3</a:t>
            </a:r>
            <a:r>
              <a:rPr lang="en-US" dirty="0" smtClean="0"/>
              <a:t>);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err="1" smtClean="0">
                <a:solidFill>
                  <a:srgbClr val="569CD6"/>
                </a:solidFill>
              </a:rPr>
              <a:t>int</a:t>
            </a:r>
            <a:r>
              <a:rPr lang="en-US" dirty="0" smtClean="0"/>
              <a:t> </a:t>
            </a:r>
            <a:r>
              <a:rPr lang="en-US" dirty="0"/>
              <a:t>x = stack1.Pop</a:t>
            </a:r>
            <a:r>
              <a:rPr lang="en-US" dirty="0" smtClean="0"/>
              <a:t>();</a:t>
            </a:r>
            <a:endParaRPr lang="bg-BG" dirty="0"/>
          </a:p>
          <a:p>
            <a:r>
              <a:rPr lang="bg-BG" dirty="0">
                <a:solidFill>
                  <a:srgbClr val="608B4E"/>
                </a:solidFill>
              </a:rPr>
              <a:t>// Стек от </a:t>
            </a:r>
            <a:r>
              <a:rPr lang="bg-BG" dirty="0" smtClean="0">
                <a:solidFill>
                  <a:srgbClr val="608B4E"/>
                </a:solidFill>
              </a:rPr>
              <a:t>дати</a:t>
            </a:r>
            <a:br>
              <a:rPr lang="bg-BG" dirty="0" smtClean="0">
                <a:solidFill>
                  <a:srgbClr val="608B4E"/>
                </a:solidFill>
              </a:rPr>
            </a:br>
            <a:r>
              <a:rPr lang="en-US" dirty="0" smtClean="0">
                <a:solidFill>
                  <a:srgbClr val="4EC9B0"/>
                </a:solidFill>
              </a:rPr>
              <a:t>Stack</a:t>
            </a:r>
            <a:r>
              <a:rPr lang="en-US" dirty="0" smtClean="0"/>
              <a:t>&lt;</a:t>
            </a:r>
            <a:r>
              <a:rPr lang="en-US" dirty="0" err="1" smtClean="0">
                <a:solidFill>
                  <a:srgbClr val="4EC9B0"/>
                </a:solidFill>
              </a:rPr>
              <a:t>DateTime</a:t>
            </a:r>
            <a:r>
              <a:rPr lang="en-US" dirty="0"/>
              <a:t>&gt; stack2 </a:t>
            </a:r>
            <a:r>
              <a:rPr lang="en-US" dirty="0" smtClean="0"/>
              <a:t>=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569CD6"/>
                </a:solidFill>
              </a:rPr>
              <a:t>new</a:t>
            </a:r>
            <a:r>
              <a:rPr lang="bg-BG" dirty="0"/>
              <a:t> </a:t>
            </a:r>
            <a:r>
              <a:rPr lang="en-US" dirty="0" smtClean="0">
                <a:solidFill>
                  <a:srgbClr val="4EC9B0"/>
                </a:solidFill>
              </a:rPr>
              <a:t>Stack</a:t>
            </a:r>
            <a:r>
              <a:rPr lang="en-US" dirty="0" smtClean="0"/>
              <a:t>&lt;</a:t>
            </a:r>
            <a:r>
              <a:rPr lang="en-US" dirty="0" err="1" smtClean="0">
                <a:solidFill>
                  <a:srgbClr val="4EC9B0"/>
                </a:solidFill>
              </a:rPr>
              <a:t>DateTime</a:t>
            </a:r>
            <a:r>
              <a:rPr lang="en-US" dirty="0"/>
              <a:t>&gt;(</a:t>
            </a:r>
            <a:r>
              <a:rPr lang="en-US" dirty="0">
                <a:solidFill>
                  <a:srgbClr val="B5CEA8"/>
                </a:solidFill>
              </a:rPr>
              <a:t>20</a:t>
            </a:r>
            <a:r>
              <a:rPr lang="en-US" dirty="0" smtClean="0"/>
              <a:t>);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smtClean="0"/>
              <a:t>stack2.Push(</a:t>
            </a:r>
            <a:r>
              <a:rPr lang="en-US" dirty="0" err="1" smtClean="0">
                <a:solidFill>
                  <a:srgbClr val="4EC9B0"/>
                </a:solidFill>
              </a:rPr>
              <a:t>DateTime</a:t>
            </a:r>
            <a:r>
              <a:rPr lang="en-US" dirty="0" err="1" smtClean="0"/>
              <a:t>.Today</a:t>
            </a:r>
            <a:r>
              <a:rPr lang="en-US" dirty="0" smtClean="0"/>
              <a:t>);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smtClean="0"/>
              <a:t>stack2.Push(</a:t>
            </a:r>
            <a:r>
              <a:rPr lang="en-US" dirty="0" err="1" smtClean="0">
                <a:solidFill>
                  <a:srgbClr val="4EC9B0"/>
                </a:solidFill>
              </a:rPr>
              <a:t>DateTime</a:t>
            </a:r>
            <a:r>
              <a:rPr lang="en-US" dirty="0" err="1" smtClean="0"/>
              <a:t>.Now</a:t>
            </a:r>
            <a:r>
              <a:rPr lang="en-US" dirty="0" smtClean="0"/>
              <a:t>);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en-US" dirty="0" err="1" smtClean="0">
                <a:solidFill>
                  <a:srgbClr val="4EC9B0"/>
                </a:solidFill>
              </a:rPr>
              <a:t>DateTime</a:t>
            </a:r>
            <a:r>
              <a:rPr lang="en-US" dirty="0" smtClean="0"/>
              <a:t> </a:t>
            </a:r>
            <a:r>
              <a:rPr lang="en-US" dirty="0"/>
              <a:t>date = stack2.Pop();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Използване на шаблонни екземпляри</a:t>
            </a:r>
          </a:p>
          <a:p>
            <a:pPr lvl="1"/>
            <a:r>
              <a:rPr lang="bg-BG" sz="2000" dirty="0" smtClean="0"/>
              <a:t>Наименование на шаблонния тип</a:t>
            </a:r>
          </a:p>
          <a:p>
            <a:pPr lvl="1"/>
            <a:r>
              <a:rPr lang="bg-BG" sz="2000" dirty="0" smtClean="0"/>
              <a:t>Списък от действителни типове данни в ъглови скоби</a:t>
            </a:r>
          </a:p>
          <a:p>
            <a:pPr lvl="1"/>
            <a:r>
              <a:rPr lang="bg-BG" sz="2000" dirty="0" smtClean="0"/>
              <a:t>Шаблонният екземпляр може да бъде използван навсякъде, където се очаква тип данни</a:t>
            </a:r>
          </a:p>
          <a:p>
            <a:pPr lvl="2"/>
            <a:r>
              <a:rPr lang="bg-BG" sz="1800" dirty="0" smtClean="0"/>
              <a:t>Променливи</a:t>
            </a:r>
          </a:p>
          <a:p>
            <a:pPr lvl="2"/>
            <a:r>
              <a:rPr lang="bg-BG" sz="1800" dirty="0" smtClean="0"/>
              <a:t>Параметри</a:t>
            </a:r>
          </a:p>
          <a:p>
            <a:pPr lvl="2"/>
            <a:r>
              <a:rPr lang="bg-BG" sz="1800" dirty="0"/>
              <a:t>Т</a:t>
            </a:r>
            <a:r>
              <a:rPr lang="bg-BG" sz="1800" dirty="0" smtClean="0"/>
              <a:t>ип на връщания резултат на методи</a:t>
            </a:r>
          </a:p>
          <a:p>
            <a:pPr lvl="2"/>
            <a:r>
              <a:rPr lang="bg-BG" sz="1800" dirty="0" smtClean="0"/>
              <a:t>Извиквания на конструктори</a:t>
            </a:r>
          </a:p>
          <a:p>
            <a:pPr lvl="2"/>
            <a:r>
              <a:rPr lang="bg-BG" sz="1800" dirty="0"/>
              <a:t>Я</a:t>
            </a:r>
            <a:r>
              <a:rPr lang="bg-BG" sz="1800" dirty="0" smtClean="0"/>
              <a:t>вни преобразувания на типове</a:t>
            </a:r>
          </a:p>
          <a:p>
            <a:pPr lvl="2"/>
            <a:r>
              <a:rPr lang="bg-BG" sz="1800" dirty="0" smtClean="0"/>
              <a:t>Обръщения към статични членове</a:t>
            </a:r>
          </a:p>
        </p:txBody>
      </p:sp>
    </p:spTree>
    <p:extLst>
      <p:ext uri="{BB962C8B-B14F-4D97-AF65-F5344CB8AC3E}">
        <p14:creationId xmlns:p14="http://schemas.microsoft.com/office/powerpoint/2010/main" val="3049704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Използване на шаблонни екземпляри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Ограничения на типовите параметри</a:t>
            </a:r>
            <a:endParaRPr lang="ru-RU" dirty="0"/>
          </a:p>
          <a:p>
            <a:pPr lvl="1"/>
            <a:r>
              <a:rPr lang="bg-BG" dirty="0" smtClean="0"/>
              <a:t>В декларацията на шаблонен тип могат да се наложат ограничения върху действителните типове, които могат да го заместят</a:t>
            </a:r>
          </a:p>
          <a:p>
            <a:pPr lvl="1"/>
            <a:r>
              <a:rPr lang="bg-BG" dirty="0" smtClean="0"/>
              <a:t>При създаване на шаблонен екземпляр, действителният тип за съответния типов параметър трябва да удовлетворява ограничението</a:t>
            </a:r>
          </a:p>
          <a:p>
            <a:pPr lvl="1"/>
            <a:r>
              <a:rPr lang="bg-BG" dirty="0" smtClean="0"/>
              <a:t>В противен случай компилаторът предизвиква грешка</a:t>
            </a:r>
          </a:p>
          <a:p>
            <a:pPr lvl="1"/>
            <a:r>
              <a:rPr lang="bg-BG" dirty="0" smtClean="0"/>
              <a:t>Налагането на ограничения позволява по-специализирани операции с данните, чийто тип е типовия параметър, в декларациите на членове в шаблонния тип</a:t>
            </a:r>
          </a:p>
          <a:p>
            <a:pPr lvl="2"/>
            <a:r>
              <a:rPr lang="bg-BG" dirty="0" smtClean="0"/>
              <a:t>Извикване на конструктор</a:t>
            </a:r>
          </a:p>
          <a:p>
            <a:pPr lvl="2"/>
            <a:r>
              <a:rPr lang="bg-BG" dirty="0"/>
              <a:t>П</a:t>
            </a:r>
            <a:r>
              <a:rPr lang="bg-BG" dirty="0" smtClean="0"/>
              <a:t>рисвояване на </a:t>
            </a:r>
            <a:r>
              <a:rPr lang="en-US" b="1" dirty="0" smtClean="0"/>
              <a:t>null</a:t>
            </a:r>
            <a:endParaRPr lang="bg-BG" dirty="0"/>
          </a:p>
          <a:p>
            <a:pPr lvl="2"/>
            <a:r>
              <a:rPr lang="bg-BG" dirty="0" smtClean="0"/>
              <a:t>Използване на метод, деклариран в някой клас/интерфейс</a:t>
            </a:r>
          </a:p>
        </p:txBody>
      </p:sp>
    </p:spTree>
    <p:extLst>
      <p:ext uri="{BB962C8B-B14F-4D97-AF65-F5344CB8AC3E}">
        <p14:creationId xmlns:p14="http://schemas.microsoft.com/office/powerpoint/2010/main" val="412872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Ограничения на типовите параметри</a:t>
            </a:r>
            <a:endParaRPr lang="ru-RU" dirty="0"/>
          </a:p>
          <a:p>
            <a:pPr lvl="1"/>
            <a:r>
              <a:rPr lang="bg-BG" dirty="0" smtClean="0"/>
              <a:t>Да е референтен тип данни </a:t>
            </a:r>
            <a:r>
              <a:rPr lang="en-US" dirty="0" smtClean="0"/>
              <a:t>– </a:t>
            </a:r>
            <a:r>
              <a:rPr lang="bg-BG" dirty="0" smtClean="0"/>
              <a:t>ключова дума </a:t>
            </a:r>
            <a:r>
              <a:rPr lang="en-US" b="1" dirty="0" smtClean="0"/>
              <a:t>class</a:t>
            </a:r>
          </a:p>
          <a:p>
            <a:pPr lvl="1"/>
            <a:r>
              <a:rPr lang="bg-BG" dirty="0" smtClean="0"/>
              <a:t>Да е нереферентен тип данни – ключова дума </a:t>
            </a:r>
            <a:r>
              <a:rPr lang="en-US" b="1" dirty="0" err="1" smtClean="0"/>
              <a:t>struct</a:t>
            </a:r>
            <a:endParaRPr lang="en-US" b="1" dirty="0" smtClean="0"/>
          </a:p>
          <a:p>
            <a:pPr lvl="1"/>
            <a:r>
              <a:rPr lang="bg-BG" dirty="0" smtClean="0"/>
              <a:t>Да има конструктор без параметри – </a:t>
            </a:r>
            <a:r>
              <a:rPr lang="en-US" b="1" dirty="0" smtClean="0"/>
              <a:t>new()</a:t>
            </a:r>
            <a:endParaRPr lang="bg-BG" b="1" dirty="0" smtClean="0"/>
          </a:p>
          <a:p>
            <a:pPr lvl="1"/>
            <a:r>
              <a:rPr lang="bg-BG" dirty="0" smtClean="0"/>
              <a:t>Да наследява клас – наименование на класа</a:t>
            </a:r>
          </a:p>
          <a:p>
            <a:pPr lvl="1"/>
            <a:r>
              <a:rPr lang="bg-BG" dirty="0" smtClean="0"/>
              <a:t>Да наследява/имплементира интерфейс – наименование на интерфейса</a:t>
            </a:r>
          </a:p>
          <a:p>
            <a:pPr lvl="1"/>
            <a:r>
              <a:rPr lang="bg-BG" dirty="0" smtClean="0"/>
              <a:t>Да наследява/имплементира действителния тип, съответстващ на друг типов параметър – наименование на типовия параметър</a:t>
            </a:r>
          </a:p>
          <a:p>
            <a:pPr lvl="1"/>
            <a:r>
              <a:rPr lang="bg-BG" dirty="0" smtClean="0"/>
              <a:t>Ограниченията могат да се комбинират: действителният тип трябва едновременно да удовлетворява всички указани ограничения</a:t>
            </a:r>
          </a:p>
        </p:txBody>
      </p:sp>
    </p:spTree>
    <p:extLst>
      <p:ext uri="{BB962C8B-B14F-4D97-AF65-F5344CB8AC3E}">
        <p14:creationId xmlns:p14="http://schemas.microsoft.com/office/powerpoint/2010/main" val="107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569CD6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rgbClr val="4EC9B0"/>
                </a:solidFill>
              </a:rPr>
              <a:t>SortedList</a:t>
            </a:r>
            <a:r>
              <a:rPr lang="en-US" sz="1800" dirty="0" smtClean="0"/>
              <a:t>&lt;T&gt;</a:t>
            </a:r>
            <a:r>
              <a:rPr lang="bg-BG" sz="1800" dirty="0" smtClean="0"/>
              <a:t> : </a:t>
            </a:r>
            <a:r>
              <a:rPr lang="en-US" sz="1800" dirty="0" err="1" smtClean="0">
                <a:solidFill>
                  <a:srgbClr val="B5CEA8"/>
                </a:solidFill>
              </a:rPr>
              <a:t>IEnumerable</a:t>
            </a:r>
            <a:endParaRPr lang="bg-BG" sz="1800" dirty="0">
              <a:solidFill>
                <a:srgbClr val="B5CEA8"/>
              </a:solidFill>
            </a:endParaRPr>
          </a:p>
          <a:p>
            <a:r>
              <a:rPr lang="bg-BG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where</a:t>
            </a:r>
            <a:r>
              <a:rPr lang="en-US" sz="1800" dirty="0" smtClean="0"/>
              <a:t> </a:t>
            </a:r>
            <a:r>
              <a:rPr lang="en-US" sz="1800" dirty="0"/>
              <a:t>T : </a:t>
            </a:r>
            <a:r>
              <a:rPr lang="en-US" sz="1800" dirty="0" err="1" smtClean="0">
                <a:solidFill>
                  <a:srgbClr val="B5CEA8"/>
                </a:solidFill>
              </a:rPr>
              <a:t>IComparable</a:t>
            </a:r>
            <a:endParaRPr lang="bg-BG" sz="1800" dirty="0">
              <a:solidFill>
                <a:srgbClr val="B5CEA8"/>
              </a:solidFill>
            </a:endParaRPr>
          </a:p>
          <a:p>
            <a:r>
              <a:rPr lang="bg-BG" sz="1800" dirty="0" smtClean="0"/>
              <a:t>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 smtClean="0"/>
              <a:t>    </a:t>
            </a:r>
            <a:r>
              <a:rPr lang="bg-BG" sz="1800" dirty="0" smtClean="0">
                <a:solidFill>
                  <a:srgbClr val="608B4E"/>
                </a:solidFill>
              </a:rPr>
              <a:t>// ...</a:t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bg-BG" sz="1800" dirty="0" smtClean="0"/>
              <a:t>}</a:t>
            </a:r>
            <a:endParaRPr lang="bg-BG" sz="1800" dirty="0"/>
          </a:p>
          <a:p>
            <a:r>
              <a:rPr lang="en-US" sz="1800" dirty="0" smtClean="0">
                <a:solidFill>
                  <a:srgbClr val="569CD6"/>
                </a:solidFill>
              </a:rPr>
              <a:t>class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Expression</a:t>
            </a:r>
            <a:r>
              <a:rPr lang="en-US" sz="1800" dirty="0" smtClean="0"/>
              <a:t>&lt;T&gt;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where</a:t>
            </a:r>
            <a:r>
              <a:rPr lang="en-US" sz="1800" dirty="0" smtClean="0"/>
              <a:t> </a:t>
            </a:r>
            <a:r>
              <a:rPr lang="en-US" sz="1800" dirty="0"/>
              <a:t>T : </a:t>
            </a:r>
            <a:r>
              <a:rPr lang="en-US" sz="1800" dirty="0" err="1" smtClean="0">
                <a:solidFill>
                  <a:srgbClr val="569CD6"/>
                </a:solidFill>
              </a:rPr>
              <a:t>struct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 smtClean="0"/>
              <a:t>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 smtClean="0"/>
              <a:t>    </a:t>
            </a:r>
            <a:r>
              <a:rPr lang="bg-BG" sz="1800" dirty="0" smtClean="0">
                <a:solidFill>
                  <a:srgbClr val="608B4E"/>
                </a:solidFill>
              </a:rPr>
              <a:t>// ...</a:t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bg-BG" sz="1800" dirty="0" smtClean="0"/>
              <a:t>}</a:t>
            </a:r>
            <a:endParaRPr lang="bg-BG" sz="1800" dirty="0"/>
          </a:p>
          <a:p>
            <a:r>
              <a:rPr lang="en-US" sz="1800" dirty="0" smtClean="0">
                <a:solidFill>
                  <a:srgbClr val="569CD6"/>
                </a:solidFill>
              </a:rPr>
              <a:t>interface</a:t>
            </a:r>
            <a:r>
              <a:rPr lang="en-US" sz="1800" dirty="0" smtClean="0"/>
              <a:t> </a:t>
            </a:r>
            <a:r>
              <a:rPr lang="en-US" sz="1800" dirty="0" err="1" smtClean="0">
                <a:solidFill>
                  <a:srgbClr val="B5CEA8"/>
                </a:solidFill>
              </a:rPr>
              <a:t>IAnimalCollection</a:t>
            </a:r>
            <a:r>
              <a:rPr lang="en-US" sz="1800" dirty="0" smtClean="0"/>
              <a:t>&lt;T&gt; : </a:t>
            </a:r>
            <a:r>
              <a:rPr lang="en-US" sz="1800" dirty="0" err="1" smtClean="0">
                <a:solidFill>
                  <a:srgbClr val="B5CEA8"/>
                </a:solidFill>
              </a:rPr>
              <a:t>IEnumerable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where</a:t>
            </a:r>
            <a:r>
              <a:rPr lang="en-US" sz="1800" dirty="0" smtClean="0"/>
              <a:t> </a:t>
            </a:r>
            <a:r>
              <a:rPr lang="en-US" sz="1800" dirty="0"/>
              <a:t>T : </a:t>
            </a:r>
            <a:r>
              <a:rPr lang="en-US" sz="1800" dirty="0" smtClean="0">
                <a:solidFill>
                  <a:srgbClr val="4EC9B0"/>
                </a:solidFill>
              </a:rPr>
              <a:t>Animal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{</a:t>
            </a:r>
            <a:r>
              <a:rPr lang="bg-BG" sz="1800" dirty="0"/>
              <a:t/>
            </a:r>
            <a:br>
              <a:rPr lang="bg-BG" sz="1800" dirty="0"/>
            </a:br>
            <a:r>
              <a:rPr lang="bg-BG" sz="1800" dirty="0" smtClean="0"/>
              <a:t>    </a:t>
            </a:r>
            <a:r>
              <a:rPr lang="bg-BG" sz="1800" dirty="0" smtClean="0">
                <a:solidFill>
                  <a:srgbClr val="608B4E"/>
                </a:solidFill>
              </a:rPr>
              <a:t>// ...</a:t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bg-BG" sz="1800" dirty="0" smtClean="0"/>
              <a:t>}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Ограничения на типови параметри</a:t>
            </a:r>
          </a:p>
          <a:p>
            <a:pPr lvl="1"/>
            <a:r>
              <a:rPr lang="bg-BG" sz="2000" dirty="0" smtClean="0"/>
              <a:t>Наименование на типа и списък от типови параметри</a:t>
            </a:r>
          </a:p>
          <a:p>
            <a:pPr lvl="1"/>
            <a:r>
              <a:rPr lang="bg-BG" sz="2000" dirty="0" smtClean="0"/>
              <a:t>Списък от родителски/ имплементирани типове (незадължително) </a:t>
            </a:r>
          </a:p>
          <a:p>
            <a:pPr lvl="1"/>
            <a:r>
              <a:rPr lang="bg-BG" sz="2000" dirty="0" smtClean="0"/>
              <a:t>Нула или повече декларации за ограничения на типов параметър</a:t>
            </a:r>
          </a:p>
          <a:p>
            <a:pPr lvl="2"/>
            <a:r>
              <a:rPr lang="bg-BG" sz="1600" dirty="0" smtClean="0"/>
              <a:t>Ключова дума </a:t>
            </a:r>
            <a:r>
              <a:rPr lang="en-US" sz="1600" b="1" dirty="0" smtClean="0"/>
              <a:t>where</a:t>
            </a:r>
          </a:p>
          <a:p>
            <a:pPr lvl="2"/>
            <a:r>
              <a:rPr lang="bg-BG" sz="1600" dirty="0" smtClean="0"/>
              <a:t>Типов параметър</a:t>
            </a:r>
          </a:p>
          <a:p>
            <a:pPr lvl="2"/>
            <a:r>
              <a:rPr lang="bg-BG" sz="1600" dirty="0" smtClean="0"/>
              <a:t>Двоеточие</a:t>
            </a:r>
          </a:p>
          <a:p>
            <a:pPr lvl="2"/>
            <a:r>
              <a:rPr lang="bg-BG" sz="1600" dirty="0" smtClean="0"/>
              <a:t>Списък от ограничения, разделени със запетаи</a:t>
            </a:r>
          </a:p>
          <a:p>
            <a:pPr lvl="1"/>
            <a:r>
              <a:rPr lang="bg-BG" sz="2000" dirty="0" smtClean="0"/>
              <a:t>Блок с декларации на членове</a:t>
            </a:r>
          </a:p>
        </p:txBody>
      </p:sp>
    </p:spTree>
    <p:extLst>
      <p:ext uri="{BB962C8B-B14F-4D97-AF65-F5344CB8AC3E}">
        <p14:creationId xmlns:p14="http://schemas.microsoft.com/office/powerpoint/2010/main" val="40398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Ограничения на типови параметри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Абстракция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Какво е </a:t>
            </a:r>
            <a:r>
              <a:rPr lang="bg-BG" dirty="0" smtClean="0"/>
              <a:t>„абстрактен клас “?</a:t>
            </a:r>
            <a:endParaRPr lang="ru-RU" dirty="0"/>
          </a:p>
          <a:p>
            <a:pPr lvl="1"/>
            <a:r>
              <a:rPr lang="bg-BG" dirty="0" smtClean="0"/>
              <a:t>Не може да бъде инстанциран </a:t>
            </a:r>
            <a:r>
              <a:rPr lang="bg-BG" u="sng" dirty="0" smtClean="0"/>
              <a:t>директно</a:t>
            </a:r>
          </a:p>
          <a:p>
            <a:pPr lvl="1"/>
            <a:r>
              <a:rPr lang="bg-BG" dirty="0" smtClean="0"/>
              <a:t>Описва поведение, общо за йерархията от наследени класове</a:t>
            </a:r>
          </a:p>
          <a:p>
            <a:pPr lvl="1"/>
            <a:r>
              <a:rPr lang="bg-BG" dirty="0" smtClean="0"/>
              <a:t>Не се ангажира с </a:t>
            </a:r>
            <a:r>
              <a:rPr lang="bg-BG" u="sng" dirty="0" smtClean="0"/>
              <a:t>пълната реализация</a:t>
            </a:r>
            <a:r>
              <a:rPr lang="bg-BG" dirty="0" smtClean="0"/>
              <a:t> на поведението</a:t>
            </a:r>
          </a:p>
          <a:p>
            <a:pPr lvl="1"/>
            <a:r>
              <a:rPr lang="bg-BG" dirty="0" smtClean="0"/>
              <a:t>Използва се като събирателен тип данни за променливи, параметри и изрази</a:t>
            </a:r>
          </a:p>
          <a:p>
            <a:pPr lvl="1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216626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типове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Приложения на шаблонните типове</a:t>
            </a:r>
            <a:endParaRPr lang="ru-RU" dirty="0"/>
          </a:p>
          <a:p>
            <a:pPr lvl="1"/>
            <a:r>
              <a:rPr lang="bg-BG" dirty="0" smtClean="0"/>
              <a:t>Строго типизирани структури данни, които не са обвързани с конкретен тип данни на елементите: списъци, опашки, стекове, множества, асоциативни масиви, дървета и т.н.</a:t>
            </a:r>
          </a:p>
          <a:p>
            <a:pPr lvl="1"/>
            <a:r>
              <a:rPr lang="bg-BG" dirty="0" smtClean="0"/>
              <a:t>Класове и алгоритми, които имат еднотипна реализация, независеща от конкретния тип на съответните обекти или техни фрагменти</a:t>
            </a:r>
          </a:p>
        </p:txBody>
      </p:sp>
    </p:spTree>
    <p:extLst>
      <p:ext uri="{BB962C8B-B14F-4D97-AF65-F5344CB8AC3E}">
        <p14:creationId xmlns:p14="http://schemas.microsoft.com/office/powerpoint/2010/main" val="360130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9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методи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Какво е „шаблонен метод“ </a:t>
            </a:r>
            <a:r>
              <a:rPr lang="en-US" dirty="0" smtClean="0"/>
              <a:t>(generic method)?</a:t>
            </a:r>
            <a:endParaRPr lang="bg-BG" dirty="0" smtClean="0"/>
          </a:p>
          <a:p>
            <a:pPr lvl="1"/>
            <a:r>
              <a:rPr lang="bg-BG" dirty="0" smtClean="0"/>
              <a:t>Сходен с шаблонен тип</a:t>
            </a:r>
          </a:p>
          <a:p>
            <a:pPr lvl="1"/>
            <a:r>
              <a:rPr lang="bg-BG" dirty="0" smtClean="0"/>
              <a:t>В декларацията на метода се посочват един или повече типови параметри</a:t>
            </a:r>
          </a:p>
          <a:p>
            <a:pPr lvl="1"/>
            <a:r>
              <a:rPr lang="bg-BG" dirty="0" smtClean="0"/>
              <a:t>Типовите параметри могат да се използват вместо действителни типове данни в декларацията на метода (параметри, тип на връщания резултат, локални променливи и т.н.)</a:t>
            </a:r>
          </a:p>
          <a:p>
            <a:pPr lvl="1"/>
            <a:r>
              <a:rPr lang="bg-BG" dirty="0" smtClean="0"/>
              <a:t>При използването на шаблонен метод задължително се указват действителни типове данни, които да заместят типовите параметри</a:t>
            </a:r>
          </a:p>
          <a:p>
            <a:pPr lvl="1"/>
            <a:r>
              <a:rPr lang="bg-BG" dirty="0" smtClean="0"/>
              <a:t>Възможно е да се наложат ограничения на типовите параметри</a:t>
            </a:r>
          </a:p>
          <a:p>
            <a:pPr lvl="1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321629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методи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569CD6"/>
                </a:solidFill>
              </a:rPr>
              <a:t>static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569CD6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rgbClr val="4EC9B0"/>
                </a:solidFill>
              </a:rPr>
              <a:t>ConversionHelper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bg-BG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static</a:t>
            </a:r>
            <a:r>
              <a:rPr lang="en-US" sz="1800" dirty="0"/>
              <a:t> T </a:t>
            </a:r>
            <a:r>
              <a:rPr lang="en-US" sz="1800" dirty="0" err="1"/>
              <a:t>ConvertTo</a:t>
            </a:r>
            <a:r>
              <a:rPr lang="en-US" sz="1800" dirty="0"/>
              <a:t>&lt;T&gt;(</a:t>
            </a:r>
            <a:r>
              <a:rPr lang="en-US" sz="1800" dirty="0">
                <a:solidFill>
                  <a:srgbClr val="569CD6"/>
                </a:solidFill>
              </a:rPr>
              <a:t>object</a:t>
            </a:r>
            <a:r>
              <a:rPr lang="en-US" sz="1800" dirty="0"/>
              <a:t> value</a:t>
            </a:r>
            <a:r>
              <a:rPr lang="en-US" sz="1800" dirty="0" smtClean="0"/>
              <a:t>)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bg-BG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    </a:t>
            </a:r>
            <a:r>
              <a:rPr lang="bg-BG" sz="1800" dirty="0" smtClean="0">
                <a:solidFill>
                  <a:srgbClr val="608B4E"/>
                </a:solidFill>
              </a:rPr>
              <a:t>// ...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/>
              <a:t>    </a:t>
            </a:r>
            <a:r>
              <a:rPr lang="bg-BG" sz="1800" dirty="0" smtClean="0"/>
              <a:t>}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bg-BG" sz="1800" dirty="0" smtClean="0"/>
              <a:t>}</a:t>
            </a:r>
            <a:endParaRPr lang="bg-BG" sz="1800" dirty="0"/>
          </a:p>
          <a:p>
            <a:r>
              <a:rPr lang="en-US" sz="1800" dirty="0" smtClean="0">
                <a:solidFill>
                  <a:srgbClr val="569CD6"/>
                </a:solidFill>
              </a:rPr>
              <a:t>static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err="1" smtClean="0">
                <a:solidFill>
                  <a:srgbClr val="4EC9B0"/>
                </a:solidFill>
              </a:rPr>
              <a:t>SortingHelper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bg-BG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static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569CD6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BubbleSort</a:t>
            </a:r>
            <a:r>
              <a:rPr lang="en-US" sz="1800" dirty="0"/>
              <a:t>&lt;T&gt;(T[] </a:t>
            </a:r>
            <a:r>
              <a:rPr lang="en-US" sz="1800" dirty="0" smtClean="0"/>
              <a:t>array)</a:t>
            </a:r>
            <a:br>
              <a:rPr lang="en-US" sz="1800" dirty="0" smtClean="0"/>
            </a:br>
            <a:r>
              <a:rPr lang="en-US" sz="1800" dirty="0" smtClean="0"/>
              <a:t>        </a:t>
            </a:r>
            <a:r>
              <a:rPr lang="en-US" sz="1800" dirty="0" smtClean="0">
                <a:solidFill>
                  <a:srgbClr val="569CD6"/>
                </a:solidFill>
              </a:rPr>
              <a:t>where</a:t>
            </a:r>
            <a:r>
              <a:rPr lang="en-US" sz="1800" dirty="0" smtClean="0"/>
              <a:t> </a:t>
            </a:r>
            <a:r>
              <a:rPr lang="en-US" sz="1800" dirty="0"/>
              <a:t>T : </a:t>
            </a:r>
            <a:r>
              <a:rPr lang="en-US" sz="1800" dirty="0" err="1" smtClean="0">
                <a:solidFill>
                  <a:srgbClr val="B5CEA8"/>
                </a:solidFill>
              </a:rPr>
              <a:t>IComparable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</a:t>
            </a:r>
            <a:r>
              <a:rPr lang="bg-BG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    </a:t>
            </a:r>
            <a:r>
              <a:rPr lang="bg-BG" sz="1800" dirty="0" smtClean="0">
                <a:solidFill>
                  <a:srgbClr val="608B4E"/>
                </a:solidFill>
              </a:rPr>
              <a:t>// ...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/>
              <a:t>    </a:t>
            </a:r>
            <a:r>
              <a:rPr lang="bg-BG" sz="1800" dirty="0" smtClean="0"/>
              <a:t>}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bg-BG" sz="1800" dirty="0" smtClean="0"/>
              <a:t>}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шаблонни методи</a:t>
            </a:r>
          </a:p>
          <a:p>
            <a:pPr lvl="1"/>
            <a:r>
              <a:rPr lang="bg-BG" sz="2000" dirty="0" smtClean="0"/>
              <a:t>Модификатор за достъп (незадължителен)</a:t>
            </a:r>
          </a:p>
          <a:p>
            <a:pPr lvl="1"/>
            <a:r>
              <a:rPr lang="en-US" sz="2000" b="1" dirty="0" smtClean="0"/>
              <a:t>static</a:t>
            </a:r>
            <a:r>
              <a:rPr lang="en-US" sz="2000" dirty="0" smtClean="0"/>
              <a:t>, </a:t>
            </a:r>
            <a:r>
              <a:rPr lang="en-US" sz="2000" b="1" dirty="0" smtClean="0"/>
              <a:t>abstract</a:t>
            </a:r>
            <a:r>
              <a:rPr lang="en-US" sz="2000" dirty="0" smtClean="0"/>
              <a:t>, </a:t>
            </a:r>
            <a:r>
              <a:rPr lang="en-US" sz="2000" b="1" dirty="0" smtClean="0"/>
              <a:t>virtual</a:t>
            </a:r>
            <a:r>
              <a:rPr lang="en-US" sz="2000" dirty="0" smtClean="0"/>
              <a:t>, </a:t>
            </a:r>
            <a:r>
              <a:rPr lang="en-US" sz="2000" b="1" dirty="0" smtClean="0"/>
              <a:t>override</a:t>
            </a:r>
            <a:r>
              <a:rPr lang="en-US" sz="2000" dirty="0" smtClean="0"/>
              <a:t> </a:t>
            </a:r>
            <a:r>
              <a:rPr lang="bg-BG" sz="2000" dirty="0" smtClean="0"/>
              <a:t>(незадължителни)</a:t>
            </a:r>
          </a:p>
          <a:p>
            <a:pPr lvl="1"/>
            <a:r>
              <a:rPr lang="bg-BG" sz="2000" dirty="0" smtClean="0"/>
              <a:t>Тип на връщания резултат или </a:t>
            </a:r>
            <a:r>
              <a:rPr lang="en-US" sz="2000" b="1" dirty="0" smtClean="0"/>
              <a:t>void</a:t>
            </a:r>
          </a:p>
          <a:p>
            <a:pPr lvl="1"/>
            <a:r>
              <a:rPr lang="bg-BG" sz="2000" dirty="0" smtClean="0"/>
              <a:t>Наименование</a:t>
            </a:r>
          </a:p>
          <a:p>
            <a:pPr lvl="1"/>
            <a:r>
              <a:rPr lang="bg-BG" sz="2000" dirty="0" smtClean="0"/>
              <a:t>Списък от типови параметри в ъглови скоби</a:t>
            </a:r>
          </a:p>
          <a:p>
            <a:pPr lvl="1"/>
            <a:r>
              <a:rPr lang="bg-BG" sz="2000" dirty="0" smtClean="0"/>
              <a:t>Списък от параметри в кръгли скоби</a:t>
            </a:r>
          </a:p>
          <a:p>
            <a:pPr lvl="1"/>
            <a:r>
              <a:rPr lang="bg-BG" sz="2000" dirty="0" smtClean="0"/>
              <a:t>Нула или повече ограничения (синтаксис като при шаблонните типове)</a:t>
            </a:r>
          </a:p>
          <a:p>
            <a:pPr lvl="1"/>
            <a:r>
              <a:rPr lang="bg-BG" sz="2000" dirty="0" smtClean="0"/>
              <a:t>Блок с операции (тяло)</a:t>
            </a:r>
          </a:p>
        </p:txBody>
      </p:sp>
    </p:spTree>
    <p:extLst>
      <p:ext uri="{BB962C8B-B14F-4D97-AF65-F5344CB8AC3E}">
        <p14:creationId xmlns:p14="http://schemas.microsoft.com/office/powerpoint/2010/main" val="218697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Деклариране на шаблонни методи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1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методи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1800" dirty="0">
                <a:solidFill>
                  <a:srgbClr val="608B4E"/>
                </a:solidFill>
              </a:rPr>
              <a:t>// Използване на шаблонен </a:t>
            </a:r>
            <a:r>
              <a:rPr lang="bg-BG" sz="1800" dirty="0" smtClean="0">
                <a:solidFill>
                  <a:srgbClr val="608B4E"/>
                </a:solidFill>
              </a:rPr>
              <a:t>метод</a:t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en-US" sz="1800" dirty="0" err="1" smtClean="0">
                <a:solidFill>
                  <a:srgbClr val="569CD6"/>
                </a:solidFill>
              </a:rPr>
              <a:t>int</a:t>
            </a:r>
            <a:r>
              <a:rPr lang="en-US" sz="1800" dirty="0" smtClean="0"/>
              <a:t> </a:t>
            </a:r>
            <a:r>
              <a:rPr lang="en-US" sz="1800" dirty="0"/>
              <a:t>x = </a:t>
            </a:r>
            <a:r>
              <a:rPr lang="en-US" sz="1800" dirty="0" smtClean="0">
                <a:solidFill>
                  <a:srgbClr val="B5CEA8"/>
                </a:solidFill>
              </a:rPr>
              <a:t>15</a:t>
            </a:r>
            <a:r>
              <a:rPr lang="en-US" sz="1800" dirty="0" smtClean="0"/>
              <a:t>;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en-US" sz="1800" dirty="0" smtClean="0">
                <a:solidFill>
                  <a:srgbClr val="569CD6"/>
                </a:solidFill>
              </a:rPr>
              <a:t>double</a:t>
            </a:r>
            <a:r>
              <a:rPr lang="en-US" sz="1800" dirty="0" smtClean="0"/>
              <a:t> </a:t>
            </a:r>
            <a:r>
              <a:rPr lang="en-US" sz="1800" dirty="0"/>
              <a:t>y </a:t>
            </a:r>
            <a:r>
              <a:rPr lang="en-US" sz="1800" dirty="0" smtClean="0"/>
              <a:t>=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>    </a:t>
            </a:r>
            <a:r>
              <a:rPr lang="en-US" sz="1800" dirty="0" err="1" smtClean="0">
                <a:solidFill>
                  <a:srgbClr val="4EC9B0"/>
                </a:solidFill>
              </a:rPr>
              <a:t>ConversionHelper</a:t>
            </a:r>
            <a:r>
              <a:rPr lang="en-US" sz="1800" dirty="0" err="1" smtClean="0"/>
              <a:t>.ConvertTo</a:t>
            </a:r>
            <a:r>
              <a:rPr lang="en-US" sz="1800" dirty="0" smtClean="0"/>
              <a:t>&lt;</a:t>
            </a:r>
            <a:r>
              <a:rPr lang="en-US" sz="1800" dirty="0" smtClean="0">
                <a:solidFill>
                  <a:srgbClr val="569CD6"/>
                </a:solidFill>
              </a:rPr>
              <a:t>double</a:t>
            </a:r>
            <a:r>
              <a:rPr lang="en-US" sz="1800" dirty="0"/>
              <a:t>&gt;(x);</a:t>
            </a:r>
          </a:p>
          <a:p>
            <a:r>
              <a:rPr lang="en-US" sz="1800" dirty="0" smtClean="0">
                <a:solidFill>
                  <a:srgbClr val="569CD6"/>
                </a:solidFill>
              </a:rPr>
              <a:t>char</a:t>
            </a:r>
            <a:r>
              <a:rPr lang="en-US" sz="1800" dirty="0"/>
              <a:t>[] characters = </a:t>
            </a:r>
            <a:r>
              <a:rPr lang="en-US" sz="1800" dirty="0">
                <a:solidFill>
                  <a:srgbClr val="569CD6"/>
                </a:solidFill>
              </a:rPr>
              <a:t>new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569CD6"/>
                </a:solidFill>
              </a:rPr>
              <a:t>char</a:t>
            </a:r>
            <a:r>
              <a:rPr lang="en-US" sz="1800" dirty="0"/>
              <a:t>[</a:t>
            </a:r>
            <a:r>
              <a:rPr lang="en-US" sz="1800" dirty="0">
                <a:solidFill>
                  <a:srgbClr val="B5CEA8"/>
                </a:solidFill>
              </a:rPr>
              <a:t>100</a:t>
            </a:r>
            <a:r>
              <a:rPr lang="en-US" sz="1800" dirty="0" smtClean="0"/>
              <a:t>];</a:t>
            </a: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>
                <a:solidFill>
                  <a:srgbClr val="608B4E"/>
                </a:solidFill>
              </a:rPr>
              <a:t>// ...</a:t>
            </a:r>
            <a:br>
              <a:rPr lang="bg-BG" sz="1800" dirty="0" smtClean="0">
                <a:solidFill>
                  <a:srgbClr val="608B4E"/>
                </a:solidFill>
              </a:rPr>
            </a:br>
            <a:r>
              <a:rPr lang="ru-RU" sz="1800" dirty="0" smtClean="0">
                <a:solidFill>
                  <a:srgbClr val="608B4E"/>
                </a:solidFill>
              </a:rPr>
              <a:t>// </a:t>
            </a:r>
            <a:r>
              <a:rPr lang="ru-RU" sz="1800" dirty="0">
                <a:solidFill>
                  <a:srgbClr val="608B4E"/>
                </a:solidFill>
              </a:rPr>
              <a:t>Използване на шаблонен метод с </a:t>
            </a:r>
            <a:r>
              <a:rPr lang="ru-RU" sz="1800" dirty="0" smtClean="0">
                <a:solidFill>
                  <a:srgbClr val="608B4E"/>
                </a:solidFill>
              </a:rPr>
              <a:t>явно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ru-RU" sz="1800" dirty="0" smtClean="0">
                <a:solidFill>
                  <a:srgbClr val="608B4E"/>
                </a:solidFill>
              </a:rPr>
              <a:t>// </a:t>
            </a:r>
            <a:r>
              <a:rPr lang="ru-RU" sz="1800" dirty="0">
                <a:solidFill>
                  <a:srgbClr val="608B4E"/>
                </a:solidFill>
              </a:rPr>
              <a:t>указване на действителните типове </a:t>
            </a:r>
            <a:r>
              <a:rPr lang="ru-RU" sz="1800" dirty="0" smtClean="0">
                <a:solidFill>
                  <a:srgbClr val="608B4E"/>
                </a:solidFill>
              </a:rPr>
              <a:t>данни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en-US" sz="1800" dirty="0" err="1" smtClean="0">
                <a:solidFill>
                  <a:srgbClr val="4EC9B0"/>
                </a:solidFill>
              </a:rPr>
              <a:t>SortingHelper</a:t>
            </a:r>
            <a:r>
              <a:rPr lang="en-US" sz="1800" dirty="0" err="1" smtClean="0"/>
              <a:t>.BubbleSort</a:t>
            </a:r>
            <a:r>
              <a:rPr lang="en-US" sz="1800" dirty="0" smtClean="0"/>
              <a:t>&lt;</a:t>
            </a:r>
            <a:r>
              <a:rPr lang="en-US" sz="1800" dirty="0" smtClean="0">
                <a:solidFill>
                  <a:srgbClr val="569CD6"/>
                </a:solidFill>
              </a:rPr>
              <a:t>char</a:t>
            </a:r>
            <a:r>
              <a:rPr lang="en-US" sz="1800" dirty="0"/>
              <a:t>&gt;(characters);</a:t>
            </a:r>
          </a:p>
          <a:p>
            <a:r>
              <a:rPr lang="ru-RU" sz="1800" dirty="0">
                <a:solidFill>
                  <a:srgbClr val="608B4E"/>
                </a:solidFill>
              </a:rPr>
              <a:t>// Използване на шаблонен метод без </a:t>
            </a:r>
            <a:r>
              <a:rPr lang="ru-RU" sz="1800" dirty="0" smtClean="0">
                <a:solidFill>
                  <a:srgbClr val="608B4E"/>
                </a:solidFill>
              </a:rPr>
              <a:t>явно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ru-RU" sz="1800" dirty="0" smtClean="0">
                <a:solidFill>
                  <a:srgbClr val="608B4E"/>
                </a:solidFill>
              </a:rPr>
              <a:t>// указвване </a:t>
            </a:r>
            <a:r>
              <a:rPr lang="ru-RU" sz="1800" dirty="0">
                <a:solidFill>
                  <a:srgbClr val="608B4E"/>
                </a:solidFill>
              </a:rPr>
              <a:t>на действителните </a:t>
            </a:r>
            <a:r>
              <a:rPr lang="ru-RU" sz="1800" dirty="0" smtClean="0">
                <a:solidFill>
                  <a:srgbClr val="608B4E"/>
                </a:solidFill>
              </a:rPr>
              <a:t>типове данни</a:t>
            </a:r>
            <a:br>
              <a:rPr lang="ru-RU" sz="1800" dirty="0" smtClean="0">
                <a:solidFill>
                  <a:srgbClr val="608B4E"/>
                </a:solidFill>
              </a:rPr>
            </a:br>
            <a:r>
              <a:rPr lang="en-US" sz="1800" dirty="0" err="1" smtClean="0">
                <a:solidFill>
                  <a:srgbClr val="4EC9B0"/>
                </a:solidFill>
              </a:rPr>
              <a:t>SortingHelper</a:t>
            </a:r>
            <a:r>
              <a:rPr lang="en-US" sz="1800" dirty="0" err="1" smtClean="0"/>
              <a:t>.BubbleSort</a:t>
            </a:r>
            <a:r>
              <a:rPr lang="en-US" sz="1800" dirty="0" smtClean="0"/>
              <a:t>(characters</a:t>
            </a:r>
            <a:r>
              <a:rPr lang="en-US" sz="1800" dirty="0"/>
              <a:t>);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Използване на шаблонни методи</a:t>
            </a:r>
          </a:p>
          <a:p>
            <a:pPr lvl="1"/>
            <a:r>
              <a:rPr lang="bg-BG" sz="2000" dirty="0" smtClean="0"/>
              <a:t>Наименование на шаблонния метод</a:t>
            </a:r>
          </a:p>
          <a:p>
            <a:pPr lvl="1"/>
            <a:r>
              <a:rPr lang="bg-BG" sz="2000" dirty="0" smtClean="0"/>
              <a:t>Списък от действителни типове данни в ъглови скоби</a:t>
            </a:r>
          </a:p>
          <a:p>
            <a:pPr lvl="1"/>
            <a:r>
              <a:rPr lang="bg-BG" sz="2000" dirty="0" smtClean="0"/>
              <a:t>Действителните типове данни трябва да удовлетворяват поставените ограничения</a:t>
            </a:r>
          </a:p>
          <a:p>
            <a:pPr lvl="1"/>
            <a:r>
              <a:rPr lang="bg-BG" sz="2000" dirty="0" smtClean="0"/>
              <a:t>Списък от аргументи в кръгли скоби</a:t>
            </a:r>
          </a:p>
          <a:p>
            <a:pPr lvl="1"/>
            <a:r>
              <a:rPr lang="bg-BG" sz="2000" dirty="0" smtClean="0"/>
              <a:t>Възможно е списъкът с действителни типове данни да се пропусне, ако компилаторът може да ги отгатне от типовете на аргументите, с които е извикан методът</a:t>
            </a:r>
          </a:p>
        </p:txBody>
      </p:sp>
    </p:spTree>
    <p:extLst>
      <p:ext uri="{BB962C8B-B14F-4D97-AF65-F5344CB8AC3E}">
        <p14:creationId xmlns:p14="http://schemas.microsoft.com/office/powerpoint/2010/main" val="411468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Използване на шаблонни методи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2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Шаблонни методи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Приложения на шаблонните методи</a:t>
            </a:r>
            <a:endParaRPr lang="ru-RU" dirty="0"/>
          </a:p>
          <a:p>
            <a:pPr lvl="1"/>
            <a:r>
              <a:rPr lang="bg-BG" dirty="0" smtClean="0"/>
              <a:t>Строго типизирани алгоритми, които не са обвързани с конкретен тип данни на аргументите</a:t>
            </a:r>
          </a:p>
          <a:p>
            <a:pPr lvl="1"/>
            <a:r>
              <a:rPr lang="bg-BG" dirty="0" smtClean="0"/>
              <a:t>Алгоритми, които оперират с шаблонни типове данни</a:t>
            </a:r>
          </a:p>
          <a:p>
            <a:pPr lvl="1"/>
            <a:r>
              <a:rPr lang="bg-BG" dirty="0" smtClean="0"/>
              <a:t>Реализиране на шаблонно поведение в тип данни, който не е шаблонен</a:t>
            </a:r>
          </a:p>
        </p:txBody>
      </p:sp>
    </p:spTree>
    <p:extLst>
      <p:ext uri="{BB962C8B-B14F-4D97-AF65-F5344CB8AC3E}">
        <p14:creationId xmlns:p14="http://schemas.microsoft.com/office/powerpoint/2010/main" val="126436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Вградени шаблонни колекции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Вградени интерфейси за строго типизирани колекции</a:t>
            </a:r>
          </a:p>
          <a:p>
            <a:pPr lvl="1"/>
            <a:r>
              <a:rPr lang="bg-BG" dirty="0" smtClean="0"/>
              <a:t>Декларирани в пространство от имена </a:t>
            </a:r>
            <a:r>
              <a:rPr lang="en-US" b="1" dirty="0" err="1" smtClean="0"/>
              <a:t>System.Collections.Generic</a:t>
            </a:r>
            <a:endParaRPr lang="ru-RU" b="1" dirty="0"/>
          </a:p>
          <a:p>
            <a:pPr lvl="1"/>
            <a:r>
              <a:rPr lang="en-US" b="1" dirty="0" err="1" smtClean="0"/>
              <a:t>IEnumerable</a:t>
            </a:r>
            <a:r>
              <a:rPr lang="en-US" b="1" dirty="0" smtClean="0"/>
              <a:t>&lt;T&gt;</a:t>
            </a:r>
            <a:r>
              <a:rPr lang="en-US" dirty="0" smtClean="0"/>
              <a:t> - </a:t>
            </a:r>
            <a:r>
              <a:rPr lang="bg-BG" dirty="0" smtClean="0"/>
              <a:t>строго типизирана изброима колекция</a:t>
            </a:r>
          </a:p>
          <a:p>
            <a:pPr lvl="1"/>
            <a:r>
              <a:rPr lang="en-US" b="1" dirty="0" err="1" smtClean="0"/>
              <a:t>ICollection</a:t>
            </a:r>
            <a:r>
              <a:rPr lang="en-US" b="1" dirty="0" smtClean="0"/>
              <a:t>&lt;T&gt;</a:t>
            </a:r>
            <a:r>
              <a:rPr lang="bg-BG" dirty="0" smtClean="0"/>
              <a:t> - строго типизирана колекция с </a:t>
            </a:r>
            <a:r>
              <a:rPr lang="bg-BG" dirty="0"/>
              <a:t>информация за текущия брой </a:t>
            </a:r>
            <a:r>
              <a:rPr lang="bg-BG" dirty="0" smtClean="0"/>
              <a:t>елементи и възможност за добавяне и премахване на елементи</a:t>
            </a:r>
            <a:r>
              <a:rPr lang="bg-BG" dirty="0"/>
              <a:t>;</a:t>
            </a:r>
            <a:r>
              <a:rPr lang="bg-BG" dirty="0" smtClean="0"/>
              <a:t> наследява </a:t>
            </a:r>
            <a:r>
              <a:rPr lang="en-US" b="1" dirty="0" err="1" smtClean="0"/>
              <a:t>IEnumerable</a:t>
            </a:r>
            <a:r>
              <a:rPr lang="en-US" b="1" dirty="0" smtClean="0"/>
              <a:t>&lt;T&gt;</a:t>
            </a:r>
          </a:p>
          <a:p>
            <a:pPr lvl="1"/>
            <a:r>
              <a:rPr lang="en-US" b="1" dirty="0" err="1" smtClean="0"/>
              <a:t>IList</a:t>
            </a:r>
            <a:r>
              <a:rPr lang="en-US" b="1" dirty="0" smtClean="0"/>
              <a:t>&lt;T&gt;</a:t>
            </a:r>
            <a:r>
              <a:rPr lang="en-US" dirty="0" smtClean="0"/>
              <a:t> - </a:t>
            </a:r>
            <a:r>
              <a:rPr lang="bg-BG" dirty="0" smtClean="0"/>
              <a:t>строго типизирана колекция с възможност за достъпване и промяна на елементите по индекс; наследява </a:t>
            </a:r>
            <a:r>
              <a:rPr lang="en-US" b="1" dirty="0" err="1" smtClean="0"/>
              <a:t>ICollection</a:t>
            </a:r>
            <a:r>
              <a:rPr lang="en-US" b="1" dirty="0" smtClean="0"/>
              <a:t>&lt;T&gt;</a:t>
            </a:r>
          </a:p>
          <a:p>
            <a:pPr lvl="1"/>
            <a:r>
              <a:rPr lang="en-US" b="1" dirty="0" err="1" smtClean="0"/>
              <a:t>IDictionary</a:t>
            </a:r>
            <a:r>
              <a:rPr lang="en-US" b="1" dirty="0" smtClean="0"/>
              <a:t>&lt;</a:t>
            </a:r>
            <a:r>
              <a:rPr lang="en-US" b="1" dirty="0" err="1" smtClean="0"/>
              <a:t>TKey</a:t>
            </a:r>
            <a:r>
              <a:rPr lang="en-US" b="1" dirty="0" smtClean="0"/>
              <a:t>, </a:t>
            </a:r>
            <a:r>
              <a:rPr lang="en-US" b="1" dirty="0" err="1" smtClean="0"/>
              <a:t>TValue</a:t>
            </a:r>
            <a:r>
              <a:rPr lang="en-US" b="1" dirty="0" smtClean="0"/>
              <a:t>&gt;</a:t>
            </a:r>
            <a:r>
              <a:rPr lang="en-US" dirty="0" smtClean="0"/>
              <a:t> - </a:t>
            </a:r>
            <a:r>
              <a:rPr lang="bg-BG" dirty="0" smtClean="0"/>
              <a:t>строго типизиран асоциативен </a:t>
            </a:r>
            <a:r>
              <a:rPr lang="bg-BG" dirty="0"/>
              <a:t>масив </a:t>
            </a:r>
            <a:r>
              <a:rPr lang="bg-BG" dirty="0" smtClean="0"/>
              <a:t>с информация </a:t>
            </a:r>
            <a:r>
              <a:rPr lang="bg-BG" dirty="0"/>
              <a:t>за текущия брой елементи </a:t>
            </a:r>
            <a:r>
              <a:rPr lang="bg-BG" dirty="0" smtClean="0"/>
              <a:t>и възможност за достъпване, добавяне и премахване на елементи по уникалните им ключове</a:t>
            </a:r>
          </a:p>
        </p:txBody>
      </p:sp>
    </p:spTree>
    <p:extLst>
      <p:ext uri="{BB962C8B-B14F-4D97-AF65-F5344CB8AC3E}">
        <p14:creationId xmlns:p14="http://schemas.microsoft.com/office/powerpoint/2010/main" val="82321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Вградени шаблонни колекции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Вградени реализации на строго типизирани колекции</a:t>
            </a:r>
          </a:p>
          <a:p>
            <a:pPr lvl="1"/>
            <a:r>
              <a:rPr lang="bg-BG" dirty="0" smtClean="0"/>
              <a:t>Декларирани в пространство от имена </a:t>
            </a:r>
            <a:r>
              <a:rPr lang="en-US" b="1" dirty="0" err="1" smtClean="0"/>
              <a:t>System.Collections.Generic</a:t>
            </a:r>
            <a:endParaRPr lang="ru-RU" b="1" dirty="0"/>
          </a:p>
          <a:p>
            <a:pPr lvl="1"/>
            <a:r>
              <a:rPr lang="en-US" b="1" dirty="0" smtClean="0"/>
              <a:t>List&lt;T&gt;</a:t>
            </a:r>
            <a:r>
              <a:rPr lang="en-US" dirty="0" smtClean="0"/>
              <a:t> </a:t>
            </a:r>
            <a:r>
              <a:rPr lang="bg-BG" dirty="0" smtClean="0"/>
              <a:t>- строго типизиран списък, реализиран вътрешно чрез масив; имплементира </a:t>
            </a:r>
            <a:r>
              <a:rPr lang="en-US" b="1" dirty="0" err="1" smtClean="0"/>
              <a:t>IList</a:t>
            </a:r>
            <a:r>
              <a:rPr lang="en-US" b="1" dirty="0" smtClean="0"/>
              <a:t>&lt;T&gt;</a:t>
            </a:r>
          </a:p>
          <a:p>
            <a:pPr lvl="1"/>
            <a:r>
              <a:rPr lang="en-US" b="1" dirty="0" err="1" smtClean="0"/>
              <a:t>LinkedList</a:t>
            </a:r>
            <a:r>
              <a:rPr lang="en-US" b="1" dirty="0" smtClean="0"/>
              <a:t>&lt;T&gt;</a:t>
            </a:r>
            <a:r>
              <a:rPr lang="en-US" dirty="0" smtClean="0"/>
              <a:t> - </a:t>
            </a:r>
            <a:r>
              <a:rPr lang="bg-BG" dirty="0" smtClean="0"/>
              <a:t>строго типизиран (двойно) свързан списък; имплементира </a:t>
            </a:r>
            <a:r>
              <a:rPr lang="en-US" b="1" dirty="0" err="1" smtClean="0"/>
              <a:t>ICollection</a:t>
            </a:r>
            <a:r>
              <a:rPr lang="en-US" b="1" dirty="0" smtClean="0"/>
              <a:t>&lt;T&gt;</a:t>
            </a:r>
          </a:p>
          <a:p>
            <a:pPr lvl="1"/>
            <a:r>
              <a:rPr lang="en-US" b="1" dirty="0" smtClean="0"/>
              <a:t>Stack&lt;T&gt;</a:t>
            </a:r>
            <a:r>
              <a:rPr lang="en-US" dirty="0" smtClean="0"/>
              <a:t> - </a:t>
            </a:r>
            <a:r>
              <a:rPr lang="bg-BG" dirty="0" smtClean="0"/>
              <a:t>строго типизиран стек; имплементира </a:t>
            </a:r>
            <a:r>
              <a:rPr lang="en-US" b="1" dirty="0" err="1" smtClean="0"/>
              <a:t>IEnumerable</a:t>
            </a:r>
            <a:r>
              <a:rPr lang="en-US" b="1" dirty="0" smtClean="0"/>
              <a:t>&lt;T&gt;</a:t>
            </a:r>
            <a:endParaRPr lang="bg-BG" b="1" dirty="0" smtClean="0"/>
          </a:p>
          <a:p>
            <a:pPr lvl="1"/>
            <a:r>
              <a:rPr lang="en-US" b="1" dirty="0" smtClean="0"/>
              <a:t>Queue&lt;T&gt;</a:t>
            </a:r>
            <a:r>
              <a:rPr lang="en-US" dirty="0" smtClean="0"/>
              <a:t> </a:t>
            </a:r>
            <a:r>
              <a:rPr lang="bg-BG" dirty="0" smtClean="0"/>
              <a:t>- строго типизирана опашка</a:t>
            </a:r>
            <a:r>
              <a:rPr lang="en-US" dirty="0" smtClean="0"/>
              <a:t>; </a:t>
            </a:r>
            <a:r>
              <a:rPr lang="bg-BG" dirty="0" smtClean="0"/>
              <a:t>имплементира </a:t>
            </a:r>
            <a:r>
              <a:rPr lang="en-US" b="1" dirty="0" err="1" smtClean="0"/>
              <a:t>IEnumerable</a:t>
            </a:r>
            <a:r>
              <a:rPr lang="en-US" b="1" dirty="0" smtClean="0"/>
              <a:t>&lt;T&gt;</a:t>
            </a:r>
          </a:p>
          <a:p>
            <a:pPr lvl="1"/>
            <a:r>
              <a:rPr lang="en-US" b="1" dirty="0" err="1" smtClean="0"/>
              <a:t>HashSet</a:t>
            </a:r>
            <a:r>
              <a:rPr lang="en-US" b="1" dirty="0" smtClean="0"/>
              <a:t>&lt;T&gt;</a:t>
            </a:r>
            <a:r>
              <a:rPr lang="en-US" dirty="0" smtClean="0"/>
              <a:t> </a:t>
            </a:r>
            <a:r>
              <a:rPr lang="bg-BG" dirty="0" smtClean="0"/>
              <a:t>- строго типизирано множество без повторения; имплементира </a:t>
            </a:r>
            <a:r>
              <a:rPr lang="en-US" b="1" dirty="0" err="1" smtClean="0"/>
              <a:t>ICollection</a:t>
            </a:r>
            <a:r>
              <a:rPr lang="en-US" b="1" dirty="0" smtClean="0"/>
              <a:t>&lt;T&gt;</a:t>
            </a:r>
          </a:p>
          <a:p>
            <a:pPr lvl="1"/>
            <a:r>
              <a:rPr lang="en-US" b="1" dirty="0" smtClean="0"/>
              <a:t>Dictionary&lt;</a:t>
            </a:r>
            <a:r>
              <a:rPr lang="en-US" b="1" dirty="0" err="1" smtClean="0"/>
              <a:t>TKey</a:t>
            </a:r>
            <a:r>
              <a:rPr lang="en-US" b="1" dirty="0" smtClean="0"/>
              <a:t>, </a:t>
            </a:r>
            <a:r>
              <a:rPr lang="en-US" b="1" dirty="0" err="1" smtClean="0"/>
              <a:t>TValue</a:t>
            </a:r>
            <a:r>
              <a:rPr lang="en-US" b="1" dirty="0" smtClean="0"/>
              <a:t>&gt;</a:t>
            </a:r>
            <a:r>
              <a:rPr lang="en-US" dirty="0" smtClean="0"/>
              <a:t> - </a:t>
            </a:r>
            <a:r>
              <a:rPr lang="bg-BG" dirty="0" smtClean="0"/>
              <a:t>строго типизиран асоциативен масив; имплементира </a:t>
            </a:r>
            <a:r>
              <a:rPr lang="en-US" b="1" dirty="0" err="1" smtClean="0"/>
              <a:t>IDictionary</a:t>
            </a:r>
            <a:r>
              <a:rPr lang="en-US" b="1" dirty="0" smtClean="0"/>
              <a:t>&lt;</a:t>
            </a:r>
            <a:r>
              <a:rPr lang="en-US" b="1" dirty="0" err="1" smtClean="0"/>
              <a:t>TKey</a:t>
            </a:r>
            <a:r>
              <a:rPr lang="en-US" b="1" dirty="0" smtClean="0"/>
              <a:t>, </a:t>
            </a:r>
            <a:r>
              <a:rPr lang="en-US" b="1" dirty="0" err="1" smtClean="0"/>
              <a:t>TValue</a:t>
            </a:r>
            <a:r>
              <a:rPr lang="en-US" b="1" dirty="0" smtClean="0"/>
              <a:t>&gt;</a:t>
            </a:r>
            <a:endParaRPr lang="bg-BG" b="1" dirty="0" smtClean="0"/>
          </a:p>
          <a:p>
            <a:pPr lvl="1"/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62324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Вградени шаблонни колекции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Абстракция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rgbClr val="569CD6"/>
                </a:solidFill>
              </a:rPr>
              <a:t>abstract</a:t>
            </a:r>
            <a:r>
              <a:rPr lang="en-US" dirty="0"/>
              <a:t> </a:t>
            </a:r>
            <a:r>
              <a:rPr lang="en-US" dirty="0">
                <a:solidFill>
                  <a:srgbClr val="569CD6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>
                <a:solidFill>
                  <a:srgbClr val="4EC9B0"/>
                </a:solidFill>
              </a:rPr>
              <a:t>Shape2D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</a:t>
            </a:r>
            <a:r>
              <a:rPr lang="bg-BG" dirty="0">
                <a:solidFill>
                  <a:srgbClr val="608B4E"/>
                </a:solidFill>
              </a:rPr>
              <a:t>Декларации 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bg-BG" dirty="0"/>
          </a:p>
          <a:p>
            <a:r>
              <a:rPr lang="en-US" dirty="0" smtClean="0">
                <a:solidFill>
                  <a:srgbClr val="569CD6"/>
                </a:solidFill>
              </a:rPr>
              <a:t>abstract</a:t>
            </a:r>
            <a:r>
              <a:rPr lang="en-US" dirty="0" smtClean="0"/>
              <a:t> </a:t>
            </a:r>
            <a:r>
              <a:rPr lang="en-US" dirty="0">
                <a:solidFill>
                  <a:srgbClr val="569CD6"/>
                </a:solidFill>
              </a:rPr>
              <a:t>class</a:t>
            </a:r>
            <a:r>
              <a:rPr lang="en-US" dirty="0"/>
              <a:t> </a:t>
            </a:r>
            <a:r>
              <a:rPr lang="en-US" dirty="0" smtClean="0">
                <a:solidFill>
                  <a:srgbClr val="4EC9B0"/>
                </a:solidFill>
              </a:rPr>
              <a:t>Animal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bg-BG" dirty="0" smtClean="0"/>
              <a:t>{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</a:t>
            </a:r>
            <a:r>
              <a:rPr lang="bg-BG" dirty="0" smtClean="0">
                <a:solidFill>
                  <a:srgbClr val="608B4E"/>
                </a:solidFill>
              </a:rPr>
              <a:t>// </a:t>
            </a:r>
            <a:r>
              <a:rPr lang="bg-BG" dirty="0">
                <a:solidFill>
                  <a:srgbClr val="608B4E"/>
                </a:solidFill>
              </a:rPr>
              <a:t>Декларации на </a:t>
            </a:r>
            <a:r>
              <a:rPr lang="bg-BG" dirty="0" smtClean="0">
                <a:solidFill>
                  <a:srgbClr val="608B4E"/>
                </a:solidFill>
              </a:rPr>
              <a:t>членове</a:t>
            </a:r>
            <a:r>
              <a:rPr lang="en-US" dirty="0" smtClean="0">
                <a:solidFill>
                  <a:srgbClr val="608B4E"/>
                </a:solidFill>
              </a:rPr>
              <a:t/>
            </a:r>
            <a:br>
              <a:rPr lang="en-US" dirty="0" smtClean="0">
                <a:solidFill>
                  <a:srgbClr val="608B4E"/>
                </a:solidFill>
              </a:rPr>
            </a:br>
            <a:r>
              <a:rPr lang="bg-BG" dirty="0" smtClean="0"/>
              <a:t>}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на абстрактни класове</a:t>
            </a:r>
          </a:p>
          <a:p>
            <a:pPr lvl="1"/>
            <a:r>
              <a:rPr lang="bg-BG" sz="2000" dirty="0" smtClean="0"/>
              <a:t>Модификатор за достъп (незадължителен)</a:t>
            </a:r>
          </a:p>
          <a:p>
            <a:pPr lvl="1"/>
            <a:r>
              <a:rPr lang="bg-BG" sz="2000" dirty="0" smtClean="0"/>
              <a:t>Ключова дума </a:t>
            </a:r>
            <a:r>
              <a:rPr lang="en-US" sz="2000" b="1" dirty="0" smtClean="0"/>
              <a:t>abstract</a:t>
            </a:r>
            <a:endParaRPr lang="bg-BG" sz="2000" b="1" dirty="0" smtClean="0"/>
          </a:p>
          <a:p>
            <a:pPr lvl="1"/>
            <a:r>
              <a:rPr lang="bg-BG" sz="2000" dirty="0" smtClean="0"/>
              <a:t>Наименование на класа</a:t>
            </a:r>
          </a:p>
          <a:p>
            <a:pPr lvl="1"/>
            <a:r>
              <a:rPr lang="bg-BG" sz="2000" dirty="0" smtClean="0"/>
              <a:t>Родителски клас (незадължителен)</a:t>
            </a:r>
          </a:p>
          <a:p>
            <a:pPr lvl="1"/>
            <a:r>
              <a:rPr lang="bg-BG" sz="2000" dirty="0" smtClean="0"/>
              <a:t>Блок с декларации на членове</a:t>
            </a:r>
            <a:endParaRPr lang="bg-BG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97771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Преработете програмата „Геометричните фигури“ от предишните упражнения, така че да се възползвате от новите възможности на езика, за които научихте:</a:t>
            </a:r>
          </a:p>
          <a:p>
            <a:pPr lvl="1"/>
            <a:r>
              <a:rPr lang="bg-BG" smtClean="0"/>
              <a:t>Създайте абстрактен </a:t>
            </a:r>
            <a:r>
              <a:rPr lang="bg-BG" dirty="0" smtClean="0"/>
              <a:t>базов клас </a:t>
            </a:r>
            <a:r>
              <a:rPr lang="en-US" b="1" dirty="0" err="1" smtClean="0"/>
              <a:t>GeometryObject</a:t>
            </a:r>
            <a:r>
              <a:rPr lang="bg-BG" dirty="0" smtClean="0"/>
              <a:t> с характеристика </a:t>
            </a:r>
            <a:r>
              <a:rPr lang="bg-BG" i="1" dirty="0" smtClean="0"/>
              <a:t>име</a:t>
            </a:r>
            <a:r>
              <a:rPr lang="bg-BG" dirty="0" smtClean="0"/>
              <a:t>, виртуален метод за въвеждане от клавиатурата и абстрактен метод за генериране на случайни стойности на характеристиките</a:t>
            </a:r>
          </a:p>
          <a:p>
            <a:pPr lvl="1"/>
            <a:r>
              <a:rPr lang="bg-BG" dirty="0" smtClean="0"/>
              <a:t>Заменете класовете </a:t>
            </a:r>
            <a:r>
              <a:rPr lang="en-US" b="1" dirty="0" smtClean="0"/>
              <a:t>Object2D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b="1" dirty="0" smtClean="0"/>
              <a:t>Object3D</a:t>
            </a:r>
            <a:r>
              <a:rPr lang="bg-BG" dirty="0" smtClean="0"/>
              <a:t> с интерфейсите </a:t>
            </a:r>
            <a:r>
              <a:rPr lang="en-US" b="1" dirty="0" smtClean="0"/>
              <a:t>IObject2D</a:t>
            </a:r>
            <a:r>
              <a:rPr lang="en-US" dirty="0" smtClean="0"/>
              <a:t> </a:t>
            </a:r>
            <a:r>
              <a:rPr lang="bg-BG" dirty="0" smtClean="0"/>
              <a:t>със стойства </a:t>
            </a:r>
            <a:r>
              <a:rPr lang="bg-BG" i="1" dirty="0" smtClean="0"/>
              <a:t>периметър</a:t>
            </a:r>
            <a:r>
              <a:rPr lang="bg-BG" dirty="0" smtClean="0"/>
              <a:t> и </a:t>
            </a:r>
            <a:r>
              <a:rPr lang="bg-BG" i="1" dirty="0" smtClean="0"/>
              <a:t>лице</a:t>
            </a:r>
            <a:r>
              <a:rPr lang="bg-BG" dirty="0" smtClean="0"/>
              <a:t> и </a:t>
            </a:r>
            <a:r>
              <a:rPr lang="en-US" b="1" dirty="0" smtClean="0"/>
              <a:t>IObject3D</a:t>
            </a:r>
            <a:r>
              <a:rPr lang="bg-BG" dirty="0" smtClean="0"/>
              <a:t> със свойства </a:t>
            </a:r>
            <a:r>
              <a:rPr lang="bg-BG" i="1" dirty="0" smtClean="0"/>
              <a:t>пълна повърхнина</a:t>
            </a:r>
            <a:r>
              <a:rPr lang="bg-BG" dirty="0" smtClean="0"/>
              <a:t> и </a:t>
            </a:r>
            <a:r>
              <a:rPr lang="bg-BG" i="1" dirty="0" smtClean="0"/>
              <a:t>обем</a:t>
            </a:r>
          </a:p>
          <a:p>
            <a:pPr lvl="1"/>
            <a:r>
              <a:rPr lang="bg-BG" dirty="0" smtClean="0"/>
              <a:t>Използвайте </a:t>
            </a:r>
            <a:r>
              <a:rPr lang="en-US" b="1" dirty="0" smtClean="0"/>
              <a:t>List&lt;</a:t>
            </a:r>
            <a:r>
              <a:rPr lang="en-US" b="1" dirty="0" err="1" smtClean="0"/>
              <a:t>GeometryObject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bg-BG" dirty="0" smtClean="0"/>
              <a:t>за съхранение на списъка от геометрични обекти в класа </a:t>
            </a:r>
            <a:r>
              <a:rPr lang="en-US" b="1" dirty="0" err="1" smtClean="0"/>
              <a:t>GeometryStore</a:t>
            </a:r>
            <a:endParaRPr lang="bg-BG" b="1" dirty="0" smtClean="0"/>
          </a:p>
          <a:p>
            <a:pPr lvl="1"/>
            <a:r>
              <a:rPr lang="bg-BG" dirty="0" smtClean="0"/>
              <a:t>Реализирайте логика за извеждане само на равнинните фигури и само на тримерните тела (използвайки съответните интерфейси)</a:t>
            </a:r>
          </a:p>
        </p:txBody>
      </p:sp>
    </p:spTree>
    <p:extLst>
      <p:ext uri="{BB962C8B-B14F-4D97-AF65-F5344CB8AC3E}">
        <p14:creationId xmlns:p14="http://schemas.microsoft.com/office/powerpoint/2010/main" val="173435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Преработете програмата „Ролева игра“ от предишните упражнения, така че да се възползвате от абстракция, интерфейси и шаблони</a:t>
            </a:r>
            <a:endParaRPr lang="en-US" dirty="0" smtClean="0"/>
          </a:p>
          <a:p>
            <a:r>
              <a:rPr lang="bg-BG" dirty="0" smtClean="0"/>
              <a:t>Реализирайте шаблонен тип за строго типизирана приоритетна опашка:</a:t>
            </a:r>
          </a:p>
          <a:p>
            <a:pPr lvl="1"/>
            <a:r>
              <a:rPr lang="bg-BG" dirty="0" smtClean="0"/>
              <a:t>При добавяне на елемент в опашката се указва приоритет (цяло число); елементът се добавя непосредствено след последния елемент с по-висок или равен приоритет</a:t>
            </a:r>
          </a:p>
          <a:p>
            <a:pPr lvl="1"/>
            <a:r>
              <a:rPr lang="bg-BG" dirty="0" smtClean="0"/>
              <a:t>От опашката се винаги се вади само челният елемент</a:t>
            </a:r>
          </a:p>
          <a:p>
            <a:pPr lvl="1"/>
            <a:r>
              <a:rPr lang="bg-BG" dirty="0" smtClean="0"/>
              <a:t>Може да се прочете челният елемент, без да бъде изваден</a:t>
            </a:r>
          </a:p>
          <a:p>
            <a:pPr lvl="1"/>
            <a:r>
              <a:rPr lang="bg-BG" dirty="0" smtClean="0"/>
              <a:t>Имплементирайте интерфейса </a:t>
            </a:r>
            <a:r>
              <a:rPr lang="en-US" b="1" dirty="0" err="1" smtClean="0"/>
              <a:t>IEnumerable</a:t>
            </a:r>
            <a:r>
              <a:rPr lang="en-US" b="1" dirty="0" smtClean="0"/>
              <a:t>&lt;T&gt;</a:t>
            </a:r>
            <a:r>
              <a:rPr lang="bg-BG" dirty="0" smtClean="0"/>
              <a:t>, като изброявате елементите в посока от челния елемент към края на опашката</a:t>
            </a:r>
          </a:p>
        </p:txBody>
      </p:sp>
    </p:spTree>
    <p:extLst>
      <p:ext uri="{BB962C8B-B14F-4D97-AF65-F5344CB8AC3E}">
        <p14:creationId xmlns:p14="http://schemas.microsoft.com/office/powerpoint/2010/main" val="378067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Задачи за упражнение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Реализирайте статични шаблонни методи за сортиране на аргумент от тип </a:t>
            </a:r>
            <a:r>
              <a:rPr lang="en-US" b="1" dirty="0" err="1" smtClean="0"/>
              <a:t>IList</a:t>
            </a:r>
            <a:r>
              <a:rPr lang="en-US" b="1" dirty="0" smtClean="0"/>
              <a:t>&lt;T&gt;</a:t>
            </a:r>
            <a:r>
              <a:rPr lang="en-US" dirty="0" smtClean="0"/>
              <a:t> </a:t>
            </a:r>
            <a:r>
              <a:rPr lang="bg-BG" dirty="0" smtClean="0"/>
              <a:t>чрез следните алгоритми:</a:t>
            </a:r>
          </a:p>
          <a:p>
            <a:pPr lvl="1"/>
            <a:r>
              <a:rPr lang="bg-BG" dirty="0" smtClean="0"/>
              <a:t>Метод на мехурчето</a:t>
            </a:r>
          </a:p>
          <a:p>
            <a:pPr lvl="1"/>
            <a:r>
              <a:rPr lang="bg-BG" dirty="0" smtClean="0"/>
              <a:t>Метод на пряката селекция</a:t>
            </a:r>
            <a:endParaRPr lang="en-US" dirty="0" smtClean="0"/>
          </a:p>
          <a:p>
            <a:pPr lvl="1"/>
            <a:r>
              <a:rPr lang="bg-BG" dirty="0" smtClean="0"/>
              <a:t>Сортиране чрез вмъкване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uicksort</a:t>
            </a:r>
          </a:p>
          <a:p>
            <a:r>
              <a:rPr lang="bg-BG" dirty="0" smtClean="0"/>
              <a:t>Реализирайте структура за рационално число</a:t>
            </a:r>
            <a:r>
              <a:rPr lang="en-US" dirty="0" smtClean="0"/>
              <a:t> </a:t>
            </a:r>
            <a:r>
              <a:rPr lang="en-US" b="1" dirty="0" smtClean="0"/>
              <a:t>Rational</a:t>
            </a:r>
            <a:endParaRPr lang="bg-BG" b="1" dirty="0" smtClean="0"/>
          </a:p>
          <a:p>
            <a:pPr lvl="1"/>
            <a:r>
              <a:rPr lang="bg-BG" dirty="0"/>
              <a:t>П</a:t>
            </a:r>
            <a:r>
              <a:rPr lang="bg-BG" dirty="0" smtClean="0"/>
              <a:t>резапишете операторите за аритметични операции и сравнение за него</a:t>
            </a:r>
          </a:p>
          <a:p>
            <a:pPr lvl="1"/>
            <a:r>
              <a:rPr lang="bg-BG" dirty="0" smtClean="0"/>
              <a:t>Предефинирайте методите </a:t>
            </a:r>
            <a:r>
              <a:rPr lang="en-US" b="1" dirty="0" err="1" smtClean="0"/>
              <a:t>ToString</a:t>
            </a:r>
            <a:r>
              <a:rPr lang="en-US" b="1" dirty="0" smtClean="0"/>
              <a:t>()</a:t>
            </a:r>
            <a:r>
              <a:rPr lang="bg-BG" dirty="0" smtClean="0"/>
              <a:t> и </a:t>
            </a:r>
            <a:r>
              <a:rPr lang="en-US" b="1" dirty="0" smtClean="0"/>
              <a:t>Equals()</a:t>
            </a:r>
          </a:p>
          <a:p>
            <a:pPr lvl="1"/>
            <a:r>
              <a:rPr lang="bg-BG" dirty="0" smtClean="0"/>
              <a:t>Имплементирайте интерфейсите </a:t>
            </a:r>
            <a:r>
              <a:rPr lang="en-US" b="1" dirty="0" err="1" smtClean="0"/>
              <a:t>IComparable</a:t>
            </a:r>
            <a:r>
              <a:rPr lang="en-US" dirty="0" smtClean="0"/>
              <a:t>, </a:t>
            </a:r>
            <a:r>
              <a:rPr lang="en-US" b="1" dirty="0" err="1" smtClean="0"/>
              <a:t>IComparable</a:t>
            </a:r>
            <a:r>
              <a:rPr lang="en-US" b="1" dirty="0" smtClean="0"/>
              <a:t>&lt;Rational&gt;</a:t>
            </a:r>
            <a:r>
              <a:rPr lang="en-US" dirty="0" smtClean="0"/>
              <a:t>, </a:t>
            </a:r>
            <a:r>
              <a:rPr lang="en-US" b="1" dirty="0" err="1" smtClean="0"/>
              <a:t>IEquatable</a:t>
            </a:r>
            <a:r>
              <a:rPr lang="en-US" b="1" dirty="0" smtClean="0"/>
              <a:t>&lt;Rational&gt;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b="1" dirty="0" err="1" smtClean="0"/>
              <a:t>IConvertible</a:t>
            </a:r>
            <a:endParaRPr lang="bg-BG" b="1" dirty="0" smtClean="0"/>
          </a:p>
        </p:txBody>
      </p:sp>
    </p:spTree>
    <p:extLst>
      <p:ext uri="{BB962C8B-B14F-4D97-AF65-F5344CB8AC3E}">
        <p14:creationId xmlns:p14="http://schemas.microsoft.com/office/powerpoint/2010/main" val="19374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http://www.danieledausilio.com/wp-content/uploads/2012/03/stick_figure_holding_question_mark_image_500_cl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711" y="1485578"/>
            <a:ext cx="33051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0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Благодаря!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dirty="0" smtClean="0"/>
              <a:t>Александър Далемски</a:t>
            </a:r>
            <a:endParaRPr lang="bg-BG" dirty="0"/>
          </a:p>
          <a:p>
            <a:pPr lvl="1"/>
            <a:r>
              <a:rPr lang="en-US" dirty="0" smtClean="0">
                <a:hlinkClick r:id="rId2"/>
              </a:rPr>
              <a:t>sasho@david.bg</a:t>
            </a:r>
            <a:endParaRPr lang="en-US" dirty="0"/>
          </a:p>
          <a:p>
            <a:pPr lvl="1"/>
            <a:r>
              <a:rPr lang="en-US" dirty="0" smtClean="0"/>
              <a:t>Skype: </a:t>
            </a:r>
            <a:r>
              <a:rPr lang="en-US" dirty="0" err="1" smtClean="0">
                <a:hlinkClick r:id="rId3"/>
              </a:rPr>
              <a:t>musasho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https://facebook.com/adalemski</a:t>
            </a:r>
            <a:endParaRPr lang="en-US" dirty="0"/>
          </a:p>
          <a:p>
            <a:r>
              <a:rPr lang="bg-BG" dirty="0"/>
              <a:t>ДАВИД академия</a:t>
            </a:r>
          </a:p>
          <a:p>
            <a:pPr lvl="1"/>
            <a:r>
              <a:rPr lang="en-US" dirty="0">
                <a:hlinkClick r:id="rId5"/>
              </a:rPr>
              <a:t>acad@david.bg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http://acad.david.bg/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@</a:t>
            </a:r>
            <a:r>
              <a:rPr lang="en-US" dirty="0" err="1">
                <a:hlinkClick r:id="rId7"/>
              </a:rPr>
              <a:t>david_academy</a:t>
            </a:r>
            <a:endParaRPr lang="en-US" dirty="0"/>
          </a:p>
          <a:p>
            <a:pPr lvl="1"/>
            <a:r>
              <a:rPr lang="en-US" dirty="0">
                <a:hlinkClick r:id="rId8"/>
              </a:rPr>
              <a:t>https://facebook.com/DavidAcademy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64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Деклариране на абстрактни класове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6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Абстракция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 smtClean="0"/>
              <a:t>Какво е </a:t>
            </a:r>
            <a:r>
              <a:rPr lang="bg-BG" dirty="0" smtClean="0"/>
              <a:t>„абстрактен член“?</a:t>
            </a:r>
            <a:endParaRPr lang="ru-RU" dirty="0"/>
          </a:p>
          <a:p>
            <a:pPr lvl="1"/>
            <a:r>
              <a:rPr lang="bg-BG" dirty="0" smtClean="0"/>
              <a:t>Виртуален член на клас</a:t>
            </a:r>
          </a:p>
          <a:p>
            <a:pPr lvl="1"/>
            <a:r>
              <a:rPr lang="bg-BG" dirty="0" smtClean="0"/>
              <a:t>При декларирането му не е описано тяло (блок от операции)</a:t>
            </a:r>
          </a:p>
          <a:p>
            <a:pPr lvl="1"/>
            <a:r>
              <a:rPr lang="bg-BG" dirty="0" smtClean="0"/>
              <a:t>Описва сигнатурата на члена, но не и неговата реализация</a:t>
            </a:r>
          </a:p>
          <a:p>
            <a:pPr lvl="1"/>
            <a:r>
              <a:rPr lang="bg-BG" dirty="0" smtClean="0"/>
              <a:t>Представлява поведение, което от формална гледна точка е сходно между различните подкласове, но няма обща реализация в общия родителски клас</a:t>
            </a:r>
          </a:p>
          <a:p>
            <a:pPr lvl="1"/>
            <a:r>
              <a:rPr lang="bg-BG" dirty="0"/>
              <a:t>Класът, в който е деклариран, </a:t>
            </a:r>
            <a:r>
              <a:rPr lang="bg-BG" u="sng" dirty="0"/>
              <a:t>задължително</a:t>
            </a:r>
            <a:r>
              <a:rPr lang="bg-BG" dirty="0"/>
              <a:t> трябва да бъде маркиран като абстрактен</a:t>
            </a:r>
            <a:endParaRPr lang="ru-RU" dirty="0"/>
          </a:p>
          <a:p>
            <a:pPr lvl="1"/>
            <a:r>
              <a:rPr lang="bg-BG" dirty="0" smtClean="0"/>
              <a:t>По време на изпълнение на програмата </a:t>
            </a:r>
            <a:r>
              <a:rPr lang="bg-BG" u="sng" dirty="0" smtClean="0"/>
              <a:t>винаги</a:t>
            </a:r>
            <a:r>
              <a:rPr lang="bg-BG" dirty="0" smtClean="0"/>
              <a:t> се изпълнява реализацията в някой от наследените класове</a:t>
            </a:r>
          </a:p>
        </p:txBody>
      </p:sp>
    </p:spTree>
    <p:extLst>
      <p:ext uri="{BB962C8B-B14F-4D97-AF65-F5344CB8AC3E}">
        <p14:creationId xmlns:p14="http://schemas.microsoft.com/office/powerpoint/2010/main" val="23257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Абстракция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569CD6"/>
                </a:solidFill>
              </a:rPr>
              <a:t>abstract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569CD6"/>
                </a:solidFill>
              </a:rPr>
              <a:t>class</a:t>
            </a:r>
            <a:r>
              <a:rPr lang="en-US" sz="1800" dirty="0"/>
              <a:t> </a:t>
            </a:r>
            <a:r>
              <a:rPr lang="en-US" sz="1800" dirty="0" smtClean="0">
                <a:solidFill>
                  <a:srgbClr val="4EC9B0"/>
                </a:solidFill>
              </a:rPr>
              <a:t>Shape2D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bg-BG" sz="1800" dirty="0" smtClean="0"/>
              <a:t>{</a:t>
            </a:r>
            <a:endParaRPr lang="bg-BG" sz="1800" dirty="0"/>
          </a:p>
          <a:p>
            <a:r>
              <a:rPr lang="en-US" sz="1800" dirty="0" smtClean="0"/>
              <a:t>    </a:t>
            </a:r>
            <a:r>
              <a:rPr lang="bg-BG" sz="1800" dirty="0" smtClean="0">
                <a:solidFill>
                  <a:srgbClr val="608B4E"/>
                </a:solidFill>
              </a:rPr>
              <a:t>// </a:t>
            </a:r>
            <a:r>
              <a:rPr lang="bg-BG" sz="1800" dirty="0">
                <a:solidFill>
                  <a:srgbClr val="608B4E"/>
                </a:solidFill>
              </a:rPr>
              <a:t>Абстрактен </a:t>
            </a:r>
            <a:r>
              <a:rPr lang="bg-BG" sz="1800" dirty="0" smtClean="0">
                <a:solidFill>
                  <a:srgbClr val="608B4E"/>
                </a:solidFill>
              </a:rPr>
              <a:t>метод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abstract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569CD6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InputFromConsole</a:t>
            </a:r>
            <a:r>
              <a:rPr lang="en-US" sz="1800" dirty="0" smtClean="0"/>
              <a:t>();</a:t>
            </a:r>
            <a:endParaRPr lang="bg-BG" sz="1800" dirty="0"/>
          </a:p>
          <a:p>
            <a:r>
              <a:rPr lang="en-US" sz="1800" dirty="0" smtClean="0"/>
              <a:t>    </a:t>
            </a:r>
            <a:r>
              <a:rPr lang="ru-RU" sz="1800" dirty="0" smtClean="0">
                <a:solidFill>
                  <a:srgbClr val="608B4E"/>
                </a:solidFill>
              </a:rPr>
              <a:t>// </a:t>
            </a:r>
            <a:r>
              <a:rPr lang="ru-RU" sz="1800" dirty="0">
                <a:solidFill>
                  <a:srgbClr val="608B4E"/>
                </a:solidFill>
              </a:rPr>
              <a:t>Абстрактно </a:t>
            </a:r>
            <a:r>
              <a:rPr lang="ru-RU" sz="1800" dirty="0" smtClean="0">
                <a:solidFill>
                  <a:srgbClr val="608B4E"/>
                </a:solidFill>
              </a:rPr>
              <a:t>свойство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>
                <a:solidFill>
                  <a:srgbClr val="608B4E"/>
                </a:solidFill>
              </a:rPr>
              <a:t>    //</a:t>
            </a:r>
            <a:r>
              <a:rPr lang="ru-RU" sz="1800" dirty="0" smtClean="0">
                <a:solidFill>
                  <a:srgbClr val="608B4E"/>
                </a:solidFill>
              </a:rPr>
              <a:t> </a:t>
            </a:r>
            <a:r>
              <a:rPr lang="ru-RU" sz="1800" dirty="0">
                <a:solidFill>
                  <a:srgbClr val="608B4E"/>
                </a:solidFill>
              </a:rPr>
              <a:t>(само за </a:t>
            </a:r>
            <a:r>
              <a:rPr lang="ru-RU" sz="1800" dirty="0" smtClean="0">
                <a:solidFill>
                  <a:srgbClr val="608B4E"/>
                </a:solidFill>
              </a:rPr>
              <a:t>четене)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abstract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569CD6"/>
                </a:solidFill>
              </a:rPr>
              <a:t>double</a:t>
            </a:r>
            <a:r>
              <a:rPr lang="en-US" sz="1800" dirty="0"/>
              <a:t> Area { </a:t>
            </a:r>
            <a:r>
              <a:rPr lang="en-US" sz="1800" dirty="0">
                <a:solidFill>
                  <a:srgbClr val="569CD6"/>
                </a:solidFill>
              </a:rPr>
              <a:t>get</a:t>
            </a:r>
            <a:r>
              <a:rPr lang="en-US" sz="1800" dirty="0"/>
              <a:t>; }</a:t>
            </a:r>
          </a:p>
          <a:p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569CD6"/>
                </a:solidFill>
              </a:rPr>
              <a:t>public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569CD6"/>
                </a:solidFill>
              </a:rPr>
              <a:t>virtual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569CD6"/>
                </a:solidFill>
              </a:rPr>
              <a:t>void</a:t>
            </a:r>
            <a:r>
              <a:rPr lang="en-US" sz="1800" dirty="0"/>
              <a:t> </a:t>
            </a:r>
            <a:r>
              <a:rPr lang="en-US" sz="1800" dirty="0" err="1"/>
              <a:t>PrintToConsole</a:t>
            </a:r>
            <a:r>
              <a:rPr lang="en-US" sz="1800" dirty="0" smtClean="0"/>
              <a:t>()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bg-BG" sz="1800" dirty="0" smtClean="0"/>
              <a:t>{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        </a:t>
            </a:r>
            <a:r>
              <a:rPr lang="ru-RU" sz="1800" dirty="0" smtClean="0">
                <a:solidFill>
                  <a:srgbClr val="608B4E"/>
                </a:solidFill>
              </a:rPr>
              <a:t>// </a:t>
            </a:r>
            <a:r>
              <a:rPr lang="ru-RU" sz="1800" dirty="0">
                <a:solidFill>
                  <a:srgbClr val="608B4E"/>
                </a:solidFill>
              </a:rPr>
              <a:t>Използване на </a:t>
            </a:r>
            <a:r>
              <a:rPr lang="ru-RU" sz="1800" dirty="0" smtClean="0">
                <a:solidFill>
                  <a:srgbClr val="608B4E"/>
                </a:solidFill>
              </a:rPr>
              <a:t>абстрактното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>
                <a:solidFill>
                  <a:srgbClr val="608B4E"/>
                </a:solidFill>
              </a:rPr>
              <a:t>        //</a:t>
            </a:r>
            <a:r>
              <a:rPr lang="ru-RU" sz="1800" dirty="0" smtClean="0">
                <a:solidFill>
                  <a:srgbClr val="608B4E"/>
                </a:solidFill>
              </a:rPr>
              <a:t> </a:t>
            </a:r>
            <a:r>
              <a:rPr lang="ru-RU" sz="1800" dirty="0">
                <a:solidFill>
                  <a:srgbClr val="608B4E"/>
                </a:solidFill>
              </a:rPr>
              <a:t>свойство </a:t>
            </a:r>
            <a:r>
              <a:rPr lang="ru-RU" sz="1800" dirty="0" smtClean="0">
                <a:solidFill>
                  <a:srgbClr val="608B4E"/>
                </a:solidFill>
              </a:rPr>
              <a:t>Area</a:t>
            </a:r>
            <a:r>
              <a:rPr lang="en-US" sz="1800" dirty="0" smtClean="0">
                <a:solidFill>
                  <a:srgbClr val="608B4E"/>
                </a:solidFill>
              </a:rPr>
              <a:t/>
            </a:r>
            <a:br>
              <a:rPr lang="en-US" sz="1800" dirty="0" smtClean="0">
                <a:solidFill>
                  <a:srgbClr val="608B4E"/>
                </a:solidFill>
              </a:rPr>
            </a:br>
            <a:r>
              <a:rPr lang="en-US" sz="1800" dirty="0" smtClean="0"/>
              <a:t>        </a:t>
            </a:r>
            <a:r>
              <a:rPr lang="en-US" sz="1800" dirty="0" err="1" smtClean="0">
                <a:solidFill>
                  <a:srgbClr val="4EC9B0"/>
                </a:solidFill>
              </a:rPr>
              <a:t>Console</a:t>
            </a:r>
            <a:r>
              <a:rPr lang="en-US" sz="1800" dirty="0" err="1" smtClean="0"/>
              <a:t>.WriteLine</a:t>
            </a:r>
            <a:r>
              <a:rPr lang="en-US" sz="1800" dirty="0" smtClean="0"/>
              <a:t>(</a:t>
            </a:r>
            <a:br>
              <a:rPr lang="en-US" sz="1800" dirty="0" smtClean="0"/>
            </a:br>
            <a:r>
              <a:rPr lang="en-US" sz="1800" dirty="0" smtClean="0"/>
              <a:t>            </a:t>
            </a:r>
            <a:r>
              <a:rPr lang="en-US" sz="1800" dirty="0" smtClean="0">
                <a:solidFill>
                  <a:srgbClr val="D69D85"/>
                </a:solidFill>
              </a:rPr>
              <a:t>"</a:t>
            </a:r>
            <a:r>
              <a:rPr lang="en-US" sz="1800" dirty="0">
                <a:solidFill>
                  <a:srgbClr val="D69D85"/>
                </a:solidFill>
              </a:rPr>
              <a:t>Area: {0}"</a:t>
            </a:r>
            <a:r>
              <a:rPr lang="en-US" sz="1800" dirty="0"/>
              <a:t>, Area</a:t>
            </a:r>
            <a:r>
              <a:rPr lang="en-US" sz="1800" dirty="0" smtClean="0"/>
              <a:t>);</a:t>
            </a:r>
            <a:br>
              <a:rPr lang="en-US" sz="1800" dirty="0" smtClean="0"/>
            </a:br>
            <a:r>
              <a:rPr lang="en-US" sz="1800" dirty="0" smtClean="0"/>
              <a:t>    </a:t>
            </a:r>
            <a:r>
              <a:rPr lang="bg-BG" sz="1800" dirty="0" smtClean="0"/>
              <a:t>}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bg-BG" sz="1800" dirty="0" smtClean="0"/>
              <a:t>}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bg-BG" sz="2400" dirty="0" smtClean="0"/>
              <a:t>Деклариране и употреба на абстрактни членове</a:t>
            </a:r>
          </a:p>
          <a:p>
            <a:pPr lvl="1"/>
            <a:r>
              <a:rPr lang="bg-BG" sz="2000" dirty="0" smtClean="0"/>
              <a:t>Ключовата дума </a:t>
            </a:r>
            <a:r>
              <a:rPr lang="en-US" sz="2000" b="1" dirty="0" smtClean="0"/>
              <a:t>virtual</a:t>
            </a:r>
            <a:r>
              <a:rPr lang="bg-BG" sz="2000" dirty="0" smtClean="0"/>
              <a:t> след модификатора за достъп </a:t>
            </a:r>
            <a:r>
              <a:rPr lang="bg-BG" sz="2000" u="sng" dirty="0" smtClean="0"/>
              <a:t>се заменя</a:t>
            </a:r>
            <a:r>
              <a:rPr lang="bg-BG" sz="2000" dirty="0" smtClean="0"/>
              <a:t> с ключовата дума </a:t>
            </a:r>
            <a:r>
              <a:rPr lang="en-US" sz="2000" b="1" dirty="0" smtClean="0"/>
              <a:t>abstract</a:t>
            </a:r>
            <a:endParaRPr lang="bg-BG" sz="2000" b="1" dirty="0" smtClean="0"/>
          </a:p>
          <a:p>
            <a:pPr lvl="1"/>
            <a:r>
              <a:rPr lang="bg-BG" sz="2000" dirty="0" smtClean="0"/>
              <a:t>Блокът/блоковете с операции на члена се заменят с „</a:t>
            </a:r>
            <a:r>
              <a:rPr lang="en-US" sz="2000" b="1" dirty="0" smtClean="0"/>
              <a:t>;</a:t>
            </a:r>
            <a:r>
              <a:rPr lang="bg-BG" sz="2000" dirty="0" smtClean="0"/>
              <a:t>“</a:t>
            </a:r>
          </a:p>
          <a:p>
            <a:pPr lvl="1"/>
            <a:r>
              <a:rPr lang="bg-BG" sz="2000" dirty="0" smtClean="0"/>
              <a:t>Употребяват се идентично на обикновени членове</a:t>
            </a:r>
          </a:p>
        </p:txBody>
      </p:sp>
    </p:spTree>
    <p:extLst>
      <p:ext uri="{BB962C8B-B14F-4D97-AF65-F5344CB8AC3E}">
        <p14:creationId xmlns:p14="http://schemas.microsoft.com/office/powerpoint/2010/main" val="152554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/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Деклариране и употреба на абстрактни членове - демо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08B4E"/>
                </a:solidFill>
              </a:rPr>
              <a:t>// </a:t>
            </a:r>
            <a:r>
              <a:rPr lang="bg-BG" dirty="0" smtClean="0">
                <a:solidFill>
                  <a:srgbClr val="608B4E"/>
                </a:solidFill>
              </a:rPr>
              <a:t>Демонстрация</a:t>
            </a:r>
            <a:endParaRPr lang="en-US" dirty="0">
              <a:solidFill>
                <a:srgbClr val="608B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96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АВИД академия 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">
      <a:majorFont>
        <a:latin typeface="Segoe WP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ДАВИД академия 2013-2014.potx" id="{8FF748C1-BC8E-46E1-88B1-0A230DF3AB22}" vid="{C3B6A096-10F3-4438-9F6D-FC9EC6502B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ДАВИД академия 2013-2014</Template>
  <TotalTime>3930</TotalTime>
  <Words>2614</Words>
  <Application>Microsoft Office PowerPoint</Application>
  <PresentationFormat>Widescreen</PresentationFormat>
  <Paragraphs>364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0" baseType="lpstr">
      <vt:lpstr>Arial</vt:lpstr>
      <vt:lpstr>Century Gothic</vt:lpstr>
      <vt:lpstr>Consolas</vt:lpstr>
      <vt:lpstr>Segoe UI</vt:lpstr>
      <vt:lpstr>Segoe WP Black</vt:lpstr>
      <vt:lpstr>ДАВИД академия 2013</vt:lpstr>
      <vt:lpstr>Курс по програмиране на C#</vt:lpstr>
      <vt:lpstr>Съдържание</vt:lpstr>
      <vt:lpstr>Полиморфизъм</vt:lpstr>
      <vt:lpstr>Абстракция</vt:lpstr>
      <vt:lpstr>Абстракция</vt:lpstr>
      <vt:lpstr>Деклариране на абстрактни класове - демо</vt:lpstr>
      <vt:lpstr>Абстракция</vt:lpstr>
      <vt:lpstr>Абстракция</vt:lpstr>
      <vt:lpstr>Деклариране и употреба на абстрактни членове - демо</vt:lpstr>
      <vt:lpstr>Абстракция</vt:lpstr>
      <vt:lpstr>Наследяване на абстрактни класове - демо</vt:lpstr>
      <vt:lpstr>Абстракция</vt:lpstr>
      <vt:lpstr>Интерфейси</vt:lpstr>
      <vt:lpstr>Интерфейси</vt:lpstr>
      <vt:lpstr>Интерфейси</vt:lpstr>
      <vt:lpstr>Деклариране на интерфейси - демо</vt:lpstr>
      <vt:lpstr>Интерфейси</vt:lpstr>
      <vt:lpstr>Интерфейси</vt:lpstr>
      <vt:lpstr>Интерфейси</vt:lpstr>
      <vt:lpstr>Имплементиране на интерфейси - демо</vt:lpstr>
      <vt:lpstr>Интерфейси</vt:lpstr>
      <vt:lpstr>Употреба на интерфейси - демо</vt:lpstr>
      <vt:lpstr>Интерфейси</vt:lpstr>
      <vt:lpstr>Интерфейсите IEnumerable и IEnumerator</vt:lpstr>
      <vt:lpstr>Имплементиране на IEnumerable - демо</vt:lpstr>
      <vt:lpstr>Интерфейсът IDisposable</vt:lpstr>
      <vt:lpstr>Интерфейсът IDisposable</vt:lpstr>
      <vt:lpstr>Имплементиране на IDisposable и конструкцията using - демо</vt:lpstr>
      <vt:lpstr>Шаблонни типове</vt:lpstr>
      <vt:lpstr>Шаблонни типове</vt:lpstr>
      <vt:lpstr>Шаблонни типове</vt:lpstr>
      <vt:lpstr>Деклариране на шаблонни типове - демо</vt:lpstr>
      <vt:lpstr>Шаблонни типове</vt:lpstr>
      <vt:lpstr>Шаблонни типове</vt:lpstr>
      <vt:lpstr>Използване на шаблонни екземпляри - демо</vt:lpstr>
      <vt:lpstr>Шаблонни типове</vt:lpstr>
      <vt:lpstr>Шаблонни типове</vt:lpstr>
      <vt:lpstr>Шаблонни типове</vt:lpstr>
      <vt:lpstr>Ограничения на типови параметри - демо</vt:lpstr>
      <vt:lpstr>Шаблонни типове</vt:lpstr>
      <vt:lpstr>Шаблонни методи</vt:lpstr>
      <vt:lpstr>Шаблонни методи</vt:lpstr>
      <vt:lpstr>Деклариране на шаблонни методи - демо</vt:lpstr>
      <vt:lpstr>Шаблонни методи</vt:lpstr>
      <vt:lpstr>Използване на шаблонни методи - демо</vt:lpstr>
      <vt:lpstr>Шаблонни методи</vt:lpstr>
      <vt:lpstr>Вградени шаблонни колекции</vt:lpstr>
      <vt:lpstr>Вградени шаблонни колекции</vt:lpstr>
      <vt:lpstr>Вградени шаблонни колекции - демо</vt:lpstr>
      <vt:lpstr>Задачи за упражнение</vt:lpstr>
      <vt:lpstr>Задачи за упражнение</vt:lpstr>
      <vt:lpstr>Задачи за упражнение</vt:lpstr>
      <vt:lpstr>Въпроси?</vt:lpstr>
      <vt:lpstr>Благодаря!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 по програмиране на C#</dc:title>
  <dc:creator>Alexander Dalemski</dc:creator>
  <cp:lastModifiedBy>Valery Dachev</cp:lastModifiedBy>
  <cp:revision>477</cp:revision>
  <dcterms:created xsi:type="dcterms:W3CDTF">2013-11-06T11:50:41Z</dcterms:created>
  <dcterms:modified xsi:type="dcterms:W3CDTF">2014-05-02T20:37:45Z</dcterms:modified>
</cp:coreProperties>
</file>