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59" r:id="rId9"/>
    <p:sldId id="265" r:id="rId10"/>
    <p:sldId id="266" r:id="rId11"/>
    <p:sldId id="267" r:id="rId12"/>
    <p:sldId id="269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Начало" id="{74DA728E-32EA-441A-AFD3-90D83F4D64F5}">
          <p14:sldIdLst>
            <p14:sldId id="256"/>
            <p14:sldId id="257"/>
          </p14:sldIdLst>
        </p14:section>
        <p14:section name="Функции и методи" id="{3F927B06-CE6D-4E82-AA2B-87550C282766}">
          <p14:sldIdLst>
            <p14:sldId id="258"/>
            <p14:sldId id="260"/>
            <p14:sldId id="262"/>
            <p14:sldId id="263"/>
            <p14:sldId id="264"/>
            <p14:sldId id="259"/>
          </p14:sldIdLst>
        </p14:section>
        <p14:section name="Често използвани функции" id="{CC0CA0DC-F683-434A-9B47-2083EE3CDB67}">
          <p14:sldIdLst>
            <p14:sldId id="265"/>
            <p14:sldId id="266"/>
          </p14:sldIdLst>
        </p14:section>
        <p14:section name="Рекурсия" id="{843E47EF-D5BB-41BA-A36E-BF34C21AFCBB}">
          <p14:sldIdLst>
            <p14:sldId id="267"/>
            <p14:sldId id="269"/>
            <p14:sldId id="268"/>
          </p14:sldIdLst>
        </p14:section>
        <p14:section name="Край" id="{74C3C45A-B820-4D4D-8C61-592C9EE2A9AC}">
          <p14:sldIdLst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3D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81" y="1476150"/>
            <a:ext cx="7009125" cy="75059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513899" y="2628278"/>
            <a:ext cx="7992888" cy="0"/>
          </a:xfrm>
          <a:prstGeom prst="line">
            <a:avLst/>
          </a:prstGeom>
          <a:ln w="38100">
            <a:solidFill>
              <a:schemeClr val="bg1">
                <a:alpha val="2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/>
          <p:cNvSpPr/>
          <p:nvPr/>
        </p:nvSpPr>
        <p:spPr>
          <a:xfrm rot="664887">
            <a:off x="6577455" y="5221224"/>
            <a:ext cx="2677636" cy="1920415"/>
          </a:xfrm>
          <a:custGeom>
            <a:avLst/>
            <a:gdLst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3024336 w 3600400"/>
              <a:gd name="connsiteY3" fmla="*/ 2304256 h 2304256"/>
              <a:gd name="connsiteX4" fmla="*/ 0 w 3600400"/>
              <a:gd name="connsiteY4" fmla="*/ 2304256 h 2304256"/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2384330 w 3600400"/>
              <a:gd name="connsiteY3" fmla="*/ 1253581 h 2304256"/>
              <a:gd name="connsiteX4" fmla="*/ 0 w 3600400"/>
              <a:gd name="connsiteY4" fmla="*/ 2304256 h 2304256"/>
              <a:gd name="connsiteX0" fmla="*/ 0 w 2503572"/>
              <a:gd name="connsiteY0" fmla="*/ 2315594 h 2315594"/>
              <a:gd name="connsiteX1" fmla="*/ 576064 w 2503572"/>
              <a:gd name="connsiteY1" fmla="*/ 11338 h 2315594"/>
              <a:gd name="connsiteX2" fmla="*/ 2503572 w 2503572"/>
              <a:gd name="connsiteY2" fmla="*/ 0 h 2315594"/>
              <a:gd name="connsiteX3" fmla="*/ 2384330 w 2503572"/>
              <a:gd name="connsiteY3" fmla="*/ 1264919 h 2315594"/>
              <a:gd name="connsiteX4" fmla="*/ 0 w 2503572"/>
              <a:gd name="connsiteY4" fmla="*/ 2315594 h 2315594"/>
              <a:gd name="connsiteX0" fmla="*/ 0 w 2751224"/>
              <a:gd name="connsiteY0" fmla="*/ 2315594 h 2315594"/>
              <a:gd name="connsiteX1" fmla="*/ 576064 w 2751224"/>
              <a:gd name="connsiteY1" fmla="*/ 11338 h 2315594"/>
              <a:gd name="connsiteX2" fmla="*/ 2503572 w 2751224"/>
              <a:gd name="connsiteY2" fmla="*/ 0 h 2315594"/>
              <a:gd name="connsiteX3" fmla="*/ 2751224 w 2751224"/>
              <a:gd name="connsiteY3" fmla="*/ 1383034 h 2315594"/>
              <a:gd name="connsiteX4" fmla="*/ 0 w 2751224"/>
              <a:gd name="connsiteY4" fmla="*/ 2315594 h 2315594"/>
              <a:gd name="connsiteX0" fmla="*/ 0 w 2660772"/>
              <a:gd name="connsiteY0" fmla="*/ 1899840 h 1899840"/>
              <a:gd name="connsiteX1" fmla="*/ 485612 w 2660772"/>
              <a:gd name="connsiteY1" fmla="*/ 11338 h 1899840"/>
              <a:gd name="connsiteX2" fmla="*/ 2413120 w 2660772"/>
              <a:gd name="connsiteY2" fmla="*/ 0 h 1899840"/>
              <a:gd name="connsiteX3" fmla="*/ 2660772 w 2660772"/>
              <a:gd name="connsiteY3" fmla="*/ 1383034 h 1899840"/>
              <a:gd name="connsiteX4" fmla="*/ 0 w 2660772"/>
              <a:gd name="connsiteY4" fmla="*/ 1899840 h 1899840"/>
              <a:gd name="connsiteX0" fmla="*/ 0 w 2660772"/>
              <a:gd name="connsiteY0" fmla="*/ 1900347 h 1900347"/>
              <a:gd name="connsiteX1" fmla="*/ 485612 w 2660772"/>
              <a:gd name="connsiteY1" fmla="*/ 11845 h 1900347"/>
              <a:gd name="connsiteX2" fmla="*/ 2403315 w 2660772"/>
              <a:gd name="connsiteY2" fmla="*/ 0 h 1900347"/>
              <a:gd name="connsiteX3" fmla="*/ 2660772 w 2660772"/>
              <a:gd name="connsiteY3" fmla="*/ 1383541 h 1900347"/>
              <a:gd name="connsiteX4" fmla="*/ 0 w 2660772"/>
              <a:gd name="connsiteY4" fmla="*/ 1900347 h 1900347"/>
              <a:gd name="connsiteX0" fmla="*/ 0 w 2674287"/>
              <a:gd name="connsiteY0" fmla="*/ 1900347 h 1900347"/>
              <a:gd name="connsiteX1" fmla="*/ 485612 w 2674287"/>
              <a:gd name="connsiteY1" fmla="*/ 11845 h 1900347"/>
              <a:gd name="connsiteX2" fmla="*/ 2403315 w 2674287"/>
              <a:gd name="connsiteY2" fmla="*/ 0 h 1900347"/>
              <a:gd name="connsiteX3" fmla="*/ 2674287 w 2674287"/>
              <a:gd name="connsiteY3" fmla="*/ 1390600 h 1900347"/>
              <a:gd name="connsiteX4" fmla="*/ 0 w 2674287"/>
              <a:gd name="connsiteY4" fmla="*/ 1900347 h 1900347"/>
              <a:gd name="connsiteX0" fmla="*/ 0 w 2677636"/>
              <a:gd name="connsiteY0" fmla="*/ 1920415 h 1920415"/>
              <a:gd name="connsiteX1" fmla="*/ 488961 w 2677636"/>
              <a:gd name="connsiteY1" fmla="*/ 11845 h 1920415"/>
              <a:gd name="connsiteX2" fmla="*/ 2406664 w 2677636"/>
              <a:gd name="connsiteY2" fmla="*/ 0 h 1920415"/>
              <a:gd name="connsiteX3" fmla="*/ 2677636 w 2677636"/>
              <a:gd name="connsiteY3" fmla="*/ 1390600 h 1920415"/>
              <a:gd name="connsiteX4" fmla="*/ 0 w 2677636"/>
              <a:gd name="connsiteY4" fmla="*/ 1920415 h 1920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7636" h="1920415">
                <a:moveTo>
                  <a:pt x="0" y="1920415"/>
                </a:moveTo>
                <a:lnTo>
                  <a:pt x="488961" y="11845"/>
                </a:lnTo>
                <a:lnTo>
                  <a:pt x="2406664" y="0"/>
                </a:lnTo>
                <a:lnTo>
                  <a:pt x="2677636" y="1390600"/>
                </a:lnTo>
                <a:lnTo>
                  <a:pt x="0" y="19204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2" name="TextBox 11"/>
          <p:cNvSpPr txBox="1"/>
          <p:nvPr/>
        </p:nvSpPr>
        <p:spPr>
          <a:xfrm>
            <a:off x="7020272" y="5652575"/>
            <a:ext cx="1949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93D9"/>
                </a:solidFill>
                <a:latin typeface="Segoe WP Black" pitchFamily="34" charset="0"/>
              </a:rPr>
              <a:t>2013</a:t>
            </a:r>
            <a:endParaRPr lang="bg-BG" sz="5400" dirty="0">
              <a:solidFill>
                <a:srgbClr val="0093D9"/>
              </a:solidFill>
              <a:latin typeface="Segoe WP Black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513899" y="2648606"/>
            <a:ext cx="7992888" cy="1528036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27" name="TextBox 26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13899" y="4335596"/>
            <a:ext cx="7992888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5658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ght on Dar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66" y="6450381"/>
            <a:ext cx="2044862" cy="218979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2000" y="208800"/>
            <a:ext cx="8687814" cy="701877"/>
          </a:xfrm>
          <a:prstGeom prst="rect">
            <a:avLst/>
          </a:prstGeom>
          <a:noFill/>
          <a:ln w="38100">
            <a:noFill/>
          </a:ln>
          <a:effectLst/>
        </p:spPr>
        <p:txBody>
          <a:bodyPr/>
          <a:lstStyle>
            <a:lvl1pPr algn="l">
              <a:defRPr sz="4000" b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52000" y="1124744"/>
            <a:ext cx="8669128" cy="5112567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  <p:sp>
        <p:nvSpPr>
          <p:cNvPr id="10" name="TextBox 9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66" y="6450381"/>
            <a:ext cx="2044862" cy="2189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755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rk on Ligh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11" b="40838"/>
          <a:stretch/>
        </p:blipFill>
        <p:spPr>
          <a:xfrm>
            <a:off x="0" y="1"/>
            <a:ext cx="9144000" cy="10527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11" b="40838"/>
          <a:stretch/>
        </p:blipFill>
        <p:spPr>
          <a:xfrm>
            <a:off x="0" y="1"/>
            <a:ext cx="9144000" cy="10527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99" y="209699"/>
            <a:ext cx="8669123" cy="700977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3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52000" y="1120375"/>
            <a:ext cx="8669122" cy="5116938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 sz="24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 sz="20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 sz="18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 sz="18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70" y="6450381"/>
            <a:ext cx="2044853" cy="2189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tx1">
                    <a:lumMod val="50000"/>
                    <a:lumOff val="50000"/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tx1">
                  <a:lumMod val="50000"/>
                  <a:lumOff val="50000"/>
                  <a:alpha val="61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70" y="6450381"/>
            <a:ext cx="2044853" cy="21897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tx1">
                    <a:lumMod val="50000"/>
                    <a:lumOff val="50000"/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tx1">
                  <a:lumMod val="50000"/>
                  <a:lumOff val="50000"/>
                  <a:alpha val="61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863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208800"/>
            <a:ext cx="8435280" cy="699920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/>
          <a:lstStyle>
            <a:lvl1pPr algn="l">
              <a:defRPr sz="4000" b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0" y="1124744"/>
            <a:ext cx="9143999" cy="5112569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effectLst>
            <a:outerShdw blurRad="127000" dist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0" tIns="360000" rIns="360000" bIns="360000"/>
          <a:lstStyle>
            <a:lvl1pPr marL="0" indent="0">
              <a:buNone/>
              <a:defRPr sz="20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66" y="6450381"/>
            <a:ext cx="2044862" cy="2189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66" y="6450381"/>
            <a:ext cx="2044862" cy="21897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703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302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david_academy" TargetMode="External"/><Relationship Id="rId3" Type="http://schemas.openxmlformats.org/officeDocument/2006/relationships/hyperlink" Target="http://vdachev.net/" TargetMode="External"/><Relationship Id="rId7" Type="http://schemas.openxmlformats.org/officeDocument/2006/relationships/hyperlink" Target="http://acad.david.bg/" TargetMode="External"/><Relationship Id="rId2" Type="http://schemas.openxmlformats.org/officeDocument/2006/relationships/hyperlink" Target="mailto:valery@david.bg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acad@david.bg" TargetMode="External"/><Relationship Id="rId5" Type="http://schemas.openxmlformats.org/officeDocument/2006/relationships/hyperlink" Target="https://www.facebook.com/vdachev" TargetMode="External"/><Relationship Id="rId4" Type="http://schemas.openxmlformats.org/officeDocument/2006/relationships/hyperlink" Target="https://twitter.com/vdachev" TargetMode="External"/><Relationship Id="rId9" Type="http://schemas.openxmlformats.org/officeDocument/2006/relationships/hyperlink" Target="https://www.facebook.com/groups/david.academy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Курс по програмиране на </a:t>
            </a:r>
            <a:r>
              <a:rPr lang="en-US" dirty="0" smtClean="0"/>
              <a:t>C#</a:t>
            </a:r>
            <a:endParaRPr lang="bg-BG" dirty="0"/>
          </a:p>
        </p:txBody>
      </p:sp>
      <p:sp>
        <p:nvSpPr>
          <p:cNvPr id="7" name="TextBox 1"/>
          <p:cNvSpPr txBox="1"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Занятие №</a:t>
            </a:r>
            <a:r>
              <a:rPr lang="bg-BG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bg-BG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bg-BG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bg-BG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Функции и методи. Рекурсия</a:t>
            </a:r>
            <a:endParaRPr lang="bg-BG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78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Често използвани функции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// DEMO</a:t>
            </a:r>
            <a:endParaRPr lang="bg-BG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80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Рекурсия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Какво е „рекурсия“?</a:t>
            </a:r>
          </a:p>
          <a:p>
            <a:pPr lvl="1"/>
            <a:r>
              <a:rPr lang="bg-BG" sz="2400" dirty="0" smtClean="0"/>
              <a:t>Извикване на една функция от нея самата</a:t>
            </a:r>
          </a:p>
          <a:p>
            <a:pPr lvl="1"/>
            <a:r>
              <a:rPr lang="bg-BG" sz="2400" dirty="0" smtClean="0"/>
              <a:t>Различаваме „проста„ и „сложна/косвена“ рекурсия</a:t>
            </a:r>
          </a:p>
          <a:p>
            <a:pPr lvl="1"/>
            <a:r>
              <a:rPr lang="bg-BG" sz="2400" dirty="0" smtClean="0"/>
              <a:t>За рекурсия се използват възможностите на „стека“</a:t>
            </a:r>
          </a:p>
          <a:p>
            <a:r>
              <a:rPr lang="bg-BG" sz="2800" dirty="0" smtClean="0"/>
              <a:t>Опашна рекурсия</a:t>
            </a:r>
          </a:p>
          <a:p>
            <a:pPr lvl="1"/>
            <a:r>
              <a:rPr lang="bg-BG" sz="2400" dirty="0" smtClean="0"/>
              <a:t>Последната операция е самото рекурсивно извикване</a:t>
            </a:r>
          </a:p>
          <a:p>
            <a:pPr lvl="1"/>
            <a:r>
              <a:rPr lang="bg-BG" sz="2400" dirty="0" smtClean="0"/>
              <a:t>Опашната рекурсия може да се сведе до итерация</a:t>
            </a:r>
          </a:p>
          <a:p>
            <a:r>
              <a:rPr lang="bg-BG" sz="2800" dirty="0" smtClean="0"/>
              <a:t>Примери за рекурсия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69164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Рекурсия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Примери за рекурсия</a:t>
            </a:r>
          </a:p>
          <a:p>
            <a:pPr lvl="1"/>
            <a:r>
              <a:rPr lang="bg-BG" sz="2400" dirty="0" smtClean="0"/>
              <a:t>Намиране на факториел;</a:t>
            </a:r>
          </a:p>
          <a:p>
            <a:pPr lvl="1"/>
            <a:r>
              <a:rPr lang="bg-BG" sz="2400" dirty="0" smtClean="0"/>
              <a:t>Обръщане на масив;</a:t>
            </a:r>
          </a:p>
          <a:p>
            <a:pPr lvl="1"/>
            <a:r>
              <a:rPr lang="bg-BG" sz="2400" dirty="0" smtClean="0"/>
              <a:t>Двоично търсене в сортиран масив;</a:t>
            </a:r>
          </a:p>
          <a:p>
            <a:pPr lvl="1"/>
            <a:r>
              <a:rPr lang="bg-BG" sz="2400" dirty="0" smtClean="0"/>
              <a:t>Търсене на път в лабиринт;</a:t>
            </a:r>
          </a:p>
          <a:p>
            <a:pPr lvl="1"/>
            <a:r>
              <a:rPr lang="bg-BG" sz="2400" dirty="0" smtClean="0"/>
              <a:t>Други.</a:t>
            </a:r>
          </a:p>
        </p:txBody>
      </p:sp>
    </p:spTree>
    <p:extLst>
      <p:ext uri="{BB962C8B-B14F-4D97-AF65-F5344CB8AC3E}">
        <p14:creationId xmlns:p14="http://schemas.microsoft.com/office/powerpoint/2010/main" val="21677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Рекурсия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// DEMO</a:t>
            </a:r>
            <a:endParaRPr lang="bg-BG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53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Въпроси?</a:t>
            </a:r>
            <a:endParaRPr lang="bg-BG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34113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Благодаря!</a:t>
            </a:r>
            <a:endParaRPr lang="bg-BG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Валери Дачев</a:t>
            </a:r>
          </a:p>
          <a:p>
            <a:pPr lvl="1"/>
            <a:r>
              <a:rPr lang="en-US" sz="2400" dirty="0">
                <a:hlinkClick r:id="rId2"/>
              </a:rPr>
              <a:t>valery@david.bg</a:t>
            </a:r>
            <a:endParaRPr lang="en-US" sz="2400" dirty="0" smtClean="0">
              <a:hlinkClick r:id="rId3"/>
            </a:endParaRPr>
          </a:p>
          <a:p>
            <a:pPr lvl="1"/>
            <a:r>
              <a:rPr lang="en-US" sz="2400" dirty="0" smtClean="0">
                <a:hlinkClick r:id="rId3"/>
              </a:rPr>
              <a:t>http://vdachev.net/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4"/>
              </a:rPr>
              <a:t>@</a:t>
            </a:r>
            <a:r>
              <a:rPr lang="en-US" sz="2400" dirty="0" err="1" smtClean="0">
                <a:hlinkClick r:id="rId4"/>
              </a:rPr>
              <a:t>vdachev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5"/>
              </a:rPr>
              <a:t>https://www.facebook.com/vdachev</a:t>
            </a:r>
            <a:endParaRPr lang="en-US" sz="2400" dirty="0" smtClean="0"/>
          </a:p>
          <a:p>
            <a:r>
              <a:rPr lang="bg-BG" dirty="0" smtClean="0"/>
              <a:t>ДАВИД академия</a:t>
            </a:r>
          </a:p>
          <a:p>
            <a:pPr lvl="1"/>
            <a:r>
              <a:rPr lang="en-US" sz="2400" dirty="0" smtClean="0">
                <a:hlinkClick r:id="rId6"/>
              </a:rPr>
              <a:t>acad@david.bg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7"/>
              </a:rPr>
              <a:t>http://acad.david.bg/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8"/>
              </a:rPr>
              <a:t>@</a:t>
            </a:r>
            <a:r>
              <a:rPr lang="en-US" sz="2400" dirty="0" err="1" smtClean="0">
                <a:hlinkClick r:id="rId8"/>
              </a:rPr>
              <a:t>david_academy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9"/>
              </a:rPr>
              <a:t>https</a:t>
            </a:r>
            <a:r>
              <a:rPr lang="en-US" sz="2400" dirty="0">
                <a:hlinkClick r:id="rId9"/>
              </a:rPr>
              <a:t>://www.facebook.com/groups/david.academy/</a:t>
            </a:r>
            <a:endParaRPr lang="en-US" sz="2400" dirty="0" smtClean="0"/>
          </a:p>
          <a:p>
            <a:pPr lvl="1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8298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Съдържание 1/1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Функции и методи</a:t>
            </a:r>
          </a:p>
          <a:p>
            <a:r>
              <a:rPr lang="bg-BG" dirty="0" smtClean="0"/>
              <a:t>Често използвани функции</a:t>
            </a:r>
          </a:p>
          <a:p>
            <a:r>
              <a:rPr lang="bg-BG" dirty="0" smtClean="0"/>
              <a:t>Рекурсия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0243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Функции и методи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Какво е „функция“? Какво е „метод“?</a:t>
            </a:r>
          </a:p>
          <a:p>
            <a:pPr lvl="1"/>
            <a:r>
              <a:rPr lang="bg-BG" sz="2400" dirty="0" smtClean="0"/>
              <a:t>Функция е подпрограма, която извършва конкретна дейност и може да бъде извиквана от друга част от програмата</a:t>
            </a:r>
          </a:p>
          <a:p>
            <a:pPr lvl="1"/>
            <a:r>
              <a:rPr lang="bg-BG" sz="2400" dirty="0" smtClean="0"/>
              <a:t>Функциите могат да приемат параметри (аргументи) и да връщат стойност</a:t>
            </a:r>
          </a:p>
          <a:p>
            <a:pPr lvl="1"/>
            <a:r>
              <a:rPr lang="bg-BG" sz="2400" dirty="0" smtClean="0"/>
              <a:t>Метод е функция дефинирана в рамките на клас или структура</a:t>
            </a:r>
            <a:endParaRPr lang="en-US" sz="2400" dirty="0" smtClean="0"/>
          </a:p>
          <a:p>
            <a:pPr lvl="1"/>
            <a:r>
              <a:rPr lang="bg-BG" sz="2400" dirty="0" smtClean="0"/>
              <a:t>В езика </a:t>
            </a:r>
            <a:r>
              <a:rPr lang="en-US" sz="2400" dirty="0" smtClean="0"/>
              <a:t>C# </a:t>
            </a:r>
            <a:r>
              <a:rPr lang="bg-BG" sz="2400" dirty="0" smtClean="0"/>
              <a:t>методът е единственият начин за дефиниране на функции</a:t>
            </a:r>
          </a:p>
          <a:p>
            <a:pPr lvl="1"/>
            <a:r>
              <a:rPr lang="bg-BG" sz="2400" dirty="0" smtClean="0"/>
              <a:t>Процедурите са функции без връщана стойност</a:t>
            </a:r>
          </a:p>
          <a:p>
            <a:pPr lvl="1"/>
            <a:endParaRPr lang="bg-BG" sz="2400" dirty="0" smtClean="0"/>
          </a:p>
        </p:txBody>
      </p:sp>
    </p:spTree>
    <p:extLst>
      <p:ext uri="{BB962C8B-B14F-4D97-AF65-F5344CB8AC3E}">
        <p14:creationId xmlns:p14="http://schemas.microsoft.com/office/powerpoint/2010/main" val="37720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Функции и методи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Приложение на функциите</a:t>
            </a:r>
          </a:p>
          <a:p>
            <a:pPr lvl="1"/>
            <a:r>
              <a:rPr lang="bg-BG" sz="2400" dirty="0" smtClean="0"/>
              <a:t>Разработка на по-големи програми на основата на по-малки парчета код</a:t>
            </a:r>
          </a:p>
          <a:p>
            <a:pPr lvl="1"/>
            <a:r>
              <a:rPr lang="en-US" sz="2400" dirty="0" smtClean="0"/>
              <a:t>BCL </a:t>
            </a:r>
            <a:r>
              <a:rPr lang="bg-BG" sz="2400" dirty="0" smtClean="0"/>
              <a:t>представлява библиотека от методи подпомагащи разработчика в създаването на приложения без това да става от нулата</a:t>
            </a:r>
          </a:p>
          <a:p>
            <a:pPr lvl="1"/>
            <a:r>
              <a:rPr lang="bg-BG" sz="2400" dirty="0" smtClean="0"/>
              <a:t>По-четим и разбираем код чрез реорганизация в по-малки парчета код</a:t>
            </a:r>
          </a:p>
          <a:p>
            <a:pPr lvl="1"/>
            <a:r>
              <a:rPr lang="bg-BG" sz="2400" dirty="0" err="1" smtClean="0"/>
              <a:t>Преизползване</a:t>
            </a:r>
            <a:r>
              <a:rPr lang="bg-BG" sz="2400" dirty="0" smtClean="0"/>
              <a:t> на кода за унифицираност на операциите и по-лесна модификация</a:t>
            </a:r>
          </a:p>
          <a:p>
            <a:pPr lvl="1"/>
            <a:r>
              <a:rPr lang="bg-BG" sz="2400" dirty="0" smtClean="0"/>
              <a:t>Подобрена поддръжка и разделение на отговорностите</a:t>
            </a:r>
          </a:p>
          <a:p>
            <a:pPr lvl="1"/>
            <a:endParaRPr lang="bg-BG" sz="2400" dirty="0" smtClean="0"/>
          </a:p>
        </p:txBody>
      </p:sp>
    </p:spTree>
    <p:extLst>
      <p:ext uri="{BB962C8B-B14F-4D97-AF65-F5344CB8AC3E}">
        <p14:creationId xmlns:p14="http://schemas.microsoft.com/office/powerpoint/2010/main" val="29374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Функции и методи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Характеристики на функциите</a:t>
            </a:r>
          </a:p>
          <a:p>
            <a:pPr lvl="1"/>
            <a:r>
              <a:rPr lang="bg-BG" sz="2400" dirty="0" smtClean="0"/>
              <a:t>Наименование</a:t>
            </a:r>
          </a:p>
          <a:p>
            <a:pPr lvl="1"/>
            <a:r>
              <a:rPr lang="bg-BG" sz="2400" dirty="0" smtClean="0"/>
              <a:t>Брой и тип на аргументите</a:t>
            </a:r>
          </a:p>
          <a:p>
            <a:pPr lvl="1"/>
            <a:r>
              <a:rPr lang="bg-BG" sz="2400" dirty="0" smtClean="0"/>
              <a:t>Връщана стойност</a:t>
            </a:r>
          </a:p>
          <a:p>
            <a:r>
              <a:rPr lang="bg-BG" sz="2800" dirty="0" smtClean="0"/>
              <a:t>Наименованието на функцията трябва да отразява нейното предназначение</a:t>
            </a:r>
          </a:p>
          <a:p>
            <a:r>
              <a:rPr lang="bg-BG" sz="2800" dirty="0" smtClean="0"/>
              <a:t>В една и съща област може да има повече от една функция с едно и също име, само ако броят и/или типът на параметрите се различават</a:t>
            </a:r>
          </a:p>
          <a:p>
            <a:pPr lvl="1"/>
            <a:endParaRPr lang="bg-BG" sz="2400" dirty="0" smtClean="0"/>
          </a:p>
        </p:txBody>
      </p:sp>
    </p:spTree>
    <p:extLst>
      <p:ext uri="{BB962C8B-B14F-4D97-AF65-F5344CB8AC3E}">
        <p14:creationId xmlns:p14="http://schemas.microsoft.com/office/powerpoint/2010/main" val="411104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Функции и методи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Деклариране на функции</a:t>
            </a:r>
          </a:p>
          <a:p>
            <a:pPr lvl="1"/>
            <a:r>
              <a:rPr lang="bg-BG" sz="2400" dirty="0" smtClean="0"/>
              <a:t>Обявяват се типа на данните на връщаната стойност, наименованието и параметрите на функцията</a:t>
            </a:r>
          </a:p>
          <a:p>
            <a:pPr lvl="1"/>
            <a:r>
              <a:rPr lang="bg-BG" sz="2400" dirty="0" smtClean="0"/>
              <a:t>Ако функцията </a:t>
            </a:r>
            <a:r>
              <a:rPr lang="bg-BG" sz="2400" b="1" dirty="0" smtClean="0"/>
              <a:t>връща</a:t>
            </a:r>
            <a:r>
              <a:rPr lang="bg-BG" sz="2400" dirty="0" smtClean="0"/>
              <a:t> стойност, преди наименованието ѝ се записва типът на връщаната стойност</a:t>
            </a:r>
          </a:p>
          <a:p>
            <a:pPr lvl="1"/>
            <a:r>
              <a:rPr lang="bg-BG" sz="2400" dirty="0" smtClean="0"/>
              <a:t>Ако функцията </a:t>
            </a:r>
            <a:r>
              <a:rPr lang="bg-BG" sz="2400" b="1" dirty="0" smtClean="0"/>
              <a:t>не връща</a:t>
            </a:r>
            <a:r>
              <a:rPr lang="bg-BG" sz="2400" dirty="0" smtClean="0"/>
              <a:t> стойност, преди наименованието ѝ се записва ключовата дума </a:t>
            </a:r>
            <a:r>
              <a:rPr lang="en-US" sz="2400" dirty="0" smtClean="0"/>
              <a:t>“void”</a:t>
            </a:r>
            <a:endParaRPr lang="bg-BG" sz="2400" dirty="0" smtClean="0"/>
          </a:p>
          <a:p>
            <a:r>
              <a:rPr lang="bg-BG" sz="2800" dirty="0" smtClean="0"/>
              <a:t>Използване на функции</a:t>
            </a:r>
          </a:p>
        </p:txBody>
      </p:sp>
    </p:spTree>
    <p:extLst>
      <p:ext uri="{BB962C8B-B14F-4D97-AF65-F5344CB8AC3E}">
        <p14:creationId xmlns:p14="http://schemas.microsoft.com/office/powerpoint/2010/main" val="417192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Функции и методи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Използване на пар</a:t>
            </a:r>
            <a:r>
              <a:rPr lang="bg-BG" sz="2800" dirty="0"/>
              <a:t>а</a:t>
            </a:r>
            <a:r>
              <a:rPr lang="bg-BG" sz="2800" dirty="0" smtClean="0"/>
              <a:t>метри</a:t>
            </a:r>
          </a:p>
          <a:p>
            <a:pPr lvl="1"/>
            <a:r>
              <a:rPr lang="bg-BG" sz="2400" dirty="0" smtClean="0"/>
              <a:t>Незадължителни параметри</a:t>
            </a:r>
          </a:p>
          <a:p>
            <a:pPr lvl="1"/>
            <a:r>
              <a:rPr lang="bg-BG" sz="2400" dirty="0"/>
              <a:t>Променлив брой параметри</a:t>
            </a:r>
          </a:p>
          <a:p>
            <a:pPr lvl="1"/>
            <a:r>
              <a:rPr lang="bg-BG" sz="2400" dirty="0"/>
              <a:t>Изходни </a:t>
            </a:r>
            <a:r>
              <a:rPr lang="bg-BG" sz="2400" dirty="0" smtClean="0"/>
              <a:t>параметри</a:t>
            </a:r>
          </a:p>
          <a:p>
            <a:pPr lvl="1"/>
            <a:r>
              <a:rPr lang="bg-BG" sz="2400" dirty="0" smtClean="0"/>
              <a:t>Параметри предавани по референция</a:t>
            </a:r>
            <a:endParaRPr lang="bg-BG" sz="2400" dirty="0"/>
          </a:p>
          <a:p>
            <a:pPr lvl="1"/>
            <a:r>
              <a:rPr lang="bg-BG" sz="2400" dirty="0" smtClean="0"/>
              <a:t>Презаписване на функции</a:t>
            </a:r>
          </a:p>
        </p:txBody>
      </p:sp>
    </p:spTree>
    <p:extLst>
      <p:ext uri="{BB962C8B-B14F-4D97-AF65-F5344CB8AC3E}">
        <p14:creationId xmlns:p14="http://schemas.microsoft.com/office/powerpoint/2010/main" val="23330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Функции и методи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// DEMO</a:t>
            </a:r>
            <a:endParaRPr lang="bg-BG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9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Често използвани функции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Функции </a:t>
            </a:r>
            <a:r>
              <a:rPr lang="bg-BG" sz="2800" dirty="0"/>
              <a:t>за работа със символни низове</a:t>
            </a:r>
          </a:p>
          <a:p>
            <a:r>
              <a:rPr lang="bg-BG" sz="2800" dirty="0"/>
              <a:t>Функции за превръщане на данни</a:t>
            </a:r>
          </a:p>
          <a:p>
            <a:r>
              <a:rPr lang="bg-BG" sz="2800" dirty="0"/>
              <a:t>Функции за работа с текстови </a:t>
            </a:r>
            <a:r>
              <a:rPr lang="bg-BG" sz="2800" dirty="0" smtClean="0"/>
              <a:t>файлове</a:t>
            </a:r>
            <a:endParaRPr lang="en-US" sz="2800" dirty="0" smtClean="0"/>
          </a:p>
          <a:p>
            <a:r>
              <a:rPr lang="bg-BG" sz="2800" dirty="0" smtClean="0"/>
              <a:t>Функции за работа с масиви</a:t>
            </a:r>
          </a:p>
          <a:p>
            <a:r>
              <a:rPr lang="bg-BG" sz="2800" dirty="0" smtClean="0"/>
              <a:t>Други функции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42744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ДАВИД академия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">
      <a:majorFont>
        <a:latin typeface="Segoe WP Black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ДАВИД академия 2013.pptx" id="{0B958170-F79D-4C30-8920-53BC19441C74}" vid="{427D3C58-30DC-4026-B543-E50C55DA99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ДАВИД академия 2013</Template>
  <TotalTime>600</TotalTime>
  <Words>415</Words>
  <Application>Microsoft Office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Consolas</vt:lpstr>
      <vt:lpstr>Segoe UI</vt:lpstr>
      <vt:lpstr>Segoe WP Black</vt:lpstr>
      <vt:lpstr>ДАВИД академия 2013</vt:lpstr>
      <vt:lpstr>Курс по програмиране на C#</vt:lpstr>
      <vt:lpstr>Съдържание 1/1</vt:lpstr>
      <vt:lpstr>Функции и методи</vt:lpstr>
      <vt:lpstr>Функции и методи</vt:lpstr>
      <vt:lpstr>Функции и методи</vt:lpstr>
      <vt:lpstr>Функции и методи</vt:lpstr>
      <vt:lpstr>Функции и методи</vt:lpstr>
      <vt:lpstr>Функции и методи</vt:lpstr>
      <vt:lpstr>Често използвани функции</vt:lpstr>
      <vt:lpstr>Често използвани функции</vt:lpstr>
      <vt:lpstr>Рекурсия</vt:lpstr>
      <vt:lpstr>Рекурсия</vt:lpstr>
      <vt:lpstr>Рекурсия</vt:lpstr>
      <vt:lpstr>Въпроси?</vt:lpstr>
      <vt:lpstr>Благодаря!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Stanimir Jovchev</dc:creator>
  <cp:lastModifiedBy>Valery Dachev</cp:lastModifiedBy>
  <cp:revision>48</cp:revision>
  <dcterms:created xsi:type="dcterms:W3CDTF">2012-08-31T08:16:31Z</dcterms:created>
  <dcterms:modified xsi:type="dcterms:W3CDTF">2013-08-07T20:01:13Z</dcterms:modified>
</cp:coreProperties>
</file>