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7"/>
  </p:notesMasterIdLst>
  <p:sldIdLst>
    <p:sldId id="256" r:id="rId2"/>
    <p:sldId id="257" r:id="rId3"/>
    <p:sldId id="258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2" r:id="rId59"/>
    <p:sldId id="403" r:id="rId60"/>
    <p:sldId id="404" r:id="rId61"/>
    <p:sldId id="405" r:id="rId62"/>
    <p:sldId id="406" r:id="rId63"/>
    <p:sldId id="407" r:id="rId64"/>
    <p:sldId id="270" r:id="rId65"/>
    <p:sldId id="271" r:id="rId6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74DA728E-32EA-441A-AFD3-90D83F4D64F5}">
          <p14:sldIdLst>
            <p14:sldId id="256"/>
            <p14:sldId id="257"/>
          </p14:sldIdLst>
        </p14:section>
        <p14:section name="Бази данни" id="{3F927B06-CE6D-4E82-AA2B-87550C282766}">
          <p14:sldIdLst>
            <p14:sldId id="258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Системи за управление на бази данни" id="{A5E15D94-C984-4EC2-BE3E-6852AB902BF8}">
          <p14:sldIdLst>
            <p14:sldId id="353"/>
            <p14:sldId id="354"/>
          </p14:sldIdLst>
        </p14:section>
        <p14:section name="Проектиране на бази данни" id="{16D134A2-411B-4AE5-933E-0B16E197300D}">
          <p14:sldIdLst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</p14:sldIdLst>
        </p14:section>
        <p14:section name="SQL" id="{E74015A6-F9B1-4E72-A5B9-47664EA14ADC}">
          <p14:sldIdLst>
            <p14:sldId id="373"/>
            <p14:sldId id="374"/>
            <p14:sldId id="375"/>
            <p14:sldId id="376"/>
            <p14:sldId id="377"/>
          </p14:sldIdLst>
        </p14:section>
        <p14:section name="DDL" id="{F98F2B85-3B3D-4663-83C4-D44928DA00B1}">
          <p14:sldIdLst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</p14:sldIdLst>
        </p14:section>
        <p14:section name="DCL" id="{EF84E02E-D183-40F7-AF91-ACC1984716E8}">
          <p14:sldIdLst>
            <p14:sldId id="388"/>
            <p14:sldId id="389"/>
          </p14:sldIdLst>
        </p14:section>
        <p14:section name="DML" id="{2F883520-F24A-420B-8310-839B2ACC1845}">
          <p14:sldIdLst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2"/>
            <p14:sldId id="403"/>
            <p14:sldId id="404"/>
          </p14:sldIdLst>
        </p14:section>
        <p14:section name="Трансакции" id="{DA0B4E5A-AB64-4536-A28B-88CB116F026E}">
          <p14:sldIdLst>
            <p14:sldId id="405"/>
            <p14:sldId id="406"/>
            <p14:sldId id="407"/>
          </p14:sldIdLst>
        </p14:section>
        <p14:section name="Край" id="{74C3C45A-B820-4D4D-8C61-592C9EE2A9AC}">
          <p14:sldIdLst>
            <p14:sldId id="27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D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A665-D7FB-4354-9423-6DE69A720612}" type="datetimeFigureOut">
              <a:rPr lang="bg-BG" smtClean="0"/>
              <a:t>02.9.2013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D233-03C5-417B-9F83-535B1FEA4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28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565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5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0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0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sasho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adalemski" TargetMode="External"/><Relationship Id="rId4" Type="http://schemas.openxmlformats.org/officeDocument/2006/relationships/hyperlink" Target="mailto:musashi.bg@gmail.com" TargetMode="External"/><Relationship Id="rId9" Type="http://schemas.openxmlformats.org/officeDocument/2006/relationships/hyperlink" Target="https://www.facebook.com/groups/david.academy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информационни технологии</a:t>
            </a:r>
            <a:endParaRPr lang="bg-BG" dirty="0"/>
          </a:p>
        </p:txBody>
      </p:sp>
      <p:sp>
        <p:nvSpPr>
          <p:cNvPr id="7" name="TextBox 1"/>
          <p:cNvSpPr txBox="1">
            <a:spLocks noGrp="1"/>
          </p:cNvSpPr>
          <p:nvPr>
            <p:ph type="body" sz="quarter" idx="10"/>
          </p:nvPr>
        </p:nvSpPr>
        <p:spPr>
          <a:xfrm>
            <a:off x="1883694" y="4335596"/>
            <a:ext cx="5253361" cy="133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№2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bg-BG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Бази данни. Системи за управление</a:t>
            </a:r>
          </a:p>
          <a:p>
            <a:pPr algn="ctr"/>
            <a:r>
              <a:rPr lang="bg-BG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 бази данни.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SQL</a:t>
            </a:r>
            <a:endParaRPr lang="bg-BG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Системи за управление на 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„система за упралвние на бази данни“?</a:t>
            </a:r>
          </a:p>
          <a:p>
            <a:pPr marL="685800" lvl="1"/>
            <a:r>
              <a:rPr lang="bg-BG" dirty="0" smtClean="0"/>
              <a:t>Специализирно софтуерно приложение или система</a:t>
            </a:r>
          </a:p>
          <a:p>
            <a:pPr marL="685800" lvl="1"/>
            <a:r>
              <a:rPr lang="bg-BG" dirty="0" smtClean="0"/>
              <a:t>Позволява </a:t>
            </a:r>
            <a:r>
              <a:rPr lang="bg-BG" dirty="0"/>
              <a:t>създаването, поддръжката и употребата на бази данни</a:t>
            </a:r>
          </a:p>
          <a:p>
            <a:pPr marL="685800" lvl="1"/>
            <a:r>
              <a:rPr lang="bg-BG" dirty="0"/>
              <a:t>Силно </a:t>
            </a:r>
            <a:r>
              <a:rPr lang="bg-BG" dirty="0" smtClean="0"/>
              <a:t>оптимизирана </a:t>
            </a:r>
            <a:r>
              <a:rPr lang="bg-BG" dirty="0"/>
              <a:t>за ефективност</a:t>
            </a:r>
          </a:p>
          <a:p>
            <a:pPr marL="685800" lvl="1"/>
            <a:r>
              <a:rPr lang="bg-BG" dirty="0" smtClean="0"/>
              <a:t>Позволява </a:t>
            </a:r>
            <a:r>
              <a:rPr lang="bg-BG" dirty="0"/>
              <a:t>дефиниране и изпълнение на сложни действия върху данните и създаване на проекции на данните</a:t>
            </a:r>
            <a:endParaRPr lang="en-US" dirty="0"/>
          </a:p>
          <a:p>
            <a:pPr marL="685800" lvl="1"/>
            <a:r>
              <a:rPr lang="bg-BG" dirty="0"/>
              <a:t>Някои са предназначени за големи софтуерни системи </a:t>
            </a:r>
            <a:r>
              <a:rPr lang="en-US" dirty="0"/>
              <a:t>(enterprise DBMS)</a:t>
            </a:r>
            <a:r>
              <a:rPr lang="bg-BG" dirty="0"/>
              <a:t>, други – за малки</a:t>
            </a:r>
            <a:r>
              <a:rPr lang="en-US" dirty="0"/>
              <a:t> </a:t>
            </a:r>
            <a:r>
              <a:rPr lang="bg-BG" dirty="0"/>
              <a:t>приложения </a:t>
            </a:r>
            <a:r>
              <a:rPr lang="en-US" dirty="0"/>
              <a:t>(lightweight DBMS</a:t>
            </a:r>
            <a:r>
              <a:rPr lang="en-US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774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Системи за управление на 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Някои разпространени СУБД</a:t>
            </a:r>
          </a:p>
          <a:p>
            <a:pPr marL="685800" lvl="1"/>
            <a:r>
              <a:rPr lang="en-US" dirty="0"/>
              <a:t>Microsoft SQL Server</a:t>
            </a:r>
          </a:p>
          <a:p>
            <a:pPr marL="685800" lvl="1"/>
            <a:r>
              <a:rPr lang="en-US" dirty="0"/>
              <a:t>Oracle</a:t>
            </a:r>
          </a:p>
          <a:p>
            <a:pPr marL="685800" lvl="1"/>
            <a:r>
              <a:rPr lang="en-US" dirty="0"/>
              <a:t>IBM DB2</a:t>
            </a:r>
          </a:p>
          <a:p>
            <a:pPr marL="685800" lvl="1"/>
            <a:r>
              <a:rPr lang="en-US" dirty="0"/>
              <a:t>MySQL</a:t>
            </a:r>
          </a:p>
          <a:p>
            <a:pPr marL="685800" lvl="1"/>
            <a:r>
              <a:rPr lang="en-US" dirty="0" err="1"/>
              <a:t>PostgreSQL</a:t>
            </a:r>
            <a:endParaRPr lang="en-US" dirty="0"/>
          </a:p>
          <a:p>
            <a:pPr marL="685800" lvl="1"/>
            <a:r>
              <a:rPr lang="en-US" dirty="0"/>
              <a:t>Microsoft Access</a:t>
            </a:r>
          </a:p>
          <a:p>
            <a:pPr marL="685800" lvl="1"/>
            <a:r>
              <a:rPr lang="en-US" dirty="0" smtClean="0"/>
              <a:t>SQLite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212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Стъпки при проектирането</a:t>
            </a:r>
          </a:p>
          <a:p>
            <a:pPr marL="685800" lvl="1"/>
            <a:r>
              <a:rPr lang="bg-BG" dirty="0"/>
              <a:t>Модел на предметната област</a:t>
            </a:r>
          </a:p>
          <a:p>
            <a:pPr marL="685800" lvl="1"/>
            <a:r>
              <a:rPr lang="bg-BG" dirty="0"/>
              <a:t>Трансформиране на модела в база данни</a:t>
            </a:r>
          </a:p>
          <a:p>
            <a:pPr marL="685800" lvl="1"/>
            <a:r>
              <a:rPr lang="bg-BG" dirty="0"/>
              <a:t>Нормализиране на базата </a:t>
            </a:r>
            <a:r>
              <a:rPr lang="bg-BG" dirty="0" smtClean="0"/>
              <a:t>данни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429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Модел на обектите и зависимостите (</a:t>
            </a:r>
            <a:r>
              <a:rPr lang="en-US" sz="2800" dirty="0" smtClean="0"/>
              <a:t>Entity/Relationship Model)</a:t>
            </a:r>
            <a:endParaRPr lang="bg-BG" sz="2800" dirty="0" smtClean="0"/>
          </a:p>
          <a:p>
            <a:pPr marL="685800" lvl="1"/>
            <a:r>
              <a:rPr lang="bg-BG" dirty="0"/>
              <a:t>Типове обекти </a:t>
            </a:r>
            <a:r>
              <a:rPr lang="en-US" dirty="0"/>
              <a:t>(entity types)</a:t>
            </a:r>
          </a:p>
          <a:p>
            <a:pPr marL="685800" lvl="1"/>
            <a:r>
              <a:rPr lang="bg-BG" dirty="0" smtClean="0"/>
              <a:t>Множества от зависимости </a:t>
            </a:r>
            <a:r>
              <a:rPr lang="bg-BG" dirty="0"/>
              <a:t>(</a:t>
            </a:r>
            <a:r>
              <a:rPr lang="en-US" dirty="0"/>
              <a:t>relationship sets)</a:t>
            </a:r>
          </a:p>
          <a:p>
            <a:pPr marL="685800" lvl="1"/>
            <a:r>
              <a:rPr lang="bg-BG" dirty="0" smtClean="0"/>
              <a:t>Атрибути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9976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Видове зависимости</a:t>
            </a:r>
          </a:p>
          <a:p>
            <a:pPr marL="685800" lvl="1"/>
            <a:r>
              <a:rPr lang="bg-BG" dirty="0"/>
              <a:t>Едно-към-едно</a:t>
            </a:r>
          </a:p>
          <a:p>
            <a:pPr marL="685800" lvl="1"/>
            <a:r>
              <a:rPr lang="bg-BG" dirty="0"/>
              <a:t>Едно-към-много</a:t>
            </a:r>
          </a:p>
          <a:p>
            <a:pPr marL="685800" lvl="1"/>
            <a:r>
              <a:rPr lang="bg-BG" dirty="0" smtClean="0"/>
              <a:t>Много-към-много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82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Атрибути</a:t>
            </a:r>
          </a:p>
          <a:p>
            <a:pPr marL="685800" lvl="1"/>
            <a:r>
              <a:rPr lang="bg-BG" dirty="0"/>
              <a:t>Характеризират </a:t>
            </a:r>
            <a:r>
              <a:rPr lang="bg-BG" dirty="0" smtClean="0"/>
              <a:t>тип обекти </a:t>
            </a:r>
            <a:r>
              <a:rPr lang="bg-BG" dirty="0"/>
              <a:t>или </a:t>
            </a:r>
            <a:r>
              <a:rPr lang="bg-BG" dirty="0" smtClean="0"/>
              <a:t>множество от зависимости</a:t>
            </a:r>
            <a:endParaRPr lang="bg-BG" dirty="0"/>
          </a:p>
          <a:p>
            <a:pPr marL="685800" lvl="1"/>
            <a:r>
              <a:rPr lang="bg-BG" dirty="0"/>
              <a:t>Ключови атрибути – участват в еднозначното определяне на обекти от </a:t>
            </a:r>
            <a:r>
              <a:rPr lang="bg-BG" dirty="0" smtClean="0"/>
              <a:t>съответния тип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87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Примерен проект: Здравословно хранене</a:t>
            </a:r>
          </a:p>
          <a:p>
            <a:pPr marL="685800" lvl="1"/>
            <a:r>
              <a:rPr lang="bg-BG" dirty="0"/>
              <a:t>Производители</a:t>
            </a:r>
          </a:p>
          <a:p>
            <a:pPr marL="685800" lvl="1"/>
            <a:r>
              <a:rPr lang="bg-BG" dirty="0"/>
              <a:t>Марки</a:t>
            </a:r>
          </a:p>
          <a:p>
            <a:pPr marL="685800" lvl="1"/>
            <a:r>
              <a:rPr lang="bg-BG" dirty="0"/>
              <a:t>Продукти</a:t>
            </a:r>
          </a:p>
          <a:p>
            <a:pPr marL="685800" lvl="1"/>
            <a:r>
              <a:rPr lang="bg-BG" dirty="0"/>
              <a:t>Хранителни факти</a:t>
            </a:r>
          </a:p>
          <a:p>
            <a:pPr marL="685800" lvl="1"/>
            <a:r>
              <a:rPr lang="bg-BG" dirty="0" smtClean="0"/>
              <a:t>Съставки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51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E/R </a:t>
            </a:r>
            <a:r>
              <a:rPr lang="bg-BG" sz="2800" dirty="0" smtClean="0"/>
              <a:t>модел: Здравословно хранене</a:t>
            </a:r>
          </a:p>
          <a:p>
            <a:endParaRPr lang="bg-BG" dirty="0"/>
          </a:p>
        </p:txBody>
      </p:sp>
      <p:grpSp>
        <p:nvGrpSpPr>
          <p:cNvPr id="6" name="Canvas 59"/>
          <p:cNvGrpSpPr/>
          <p:nvPr/>
        </p:nvGrpSpPr>
        <p:grpSpPr>
          <a:xfrm>
            <a:off x="1125074" y="1353399"/>
            <a:ext cx="6535174" cy="5260019"/>
            <a:chOff x="0" y="0"/>
            <a:chExt cx="4686300" cy="37719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4686300" cy="377190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442911" y="744420"/>
              <a:ext cx="757238" cy="1919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bg-BG" sz="1100" dirty="0">
                  <a:effectLst/>
                  <a:ea typeface="Times New Roman"/>
                  <a:cs typeface="Times New Roman"/>
                </a:rPr>
                <a:t>Producer</a:t>
              </a:r>
            </a:p>
          </p:txBody>
        </p:sp>
        <p:sp>
          <p:nvSpPr>
            <p:cNvPr id="9" name="Text Box 62"/>
            <p:cNvSpPr txBox="1">
              <a:spLocks noChangeArrowheads="1"/>
            </p:cNvSpPr>
            <p:nvPr/>
          </p:nvSpPr>
          <p:spPr bwMode="auto">
            <a:xfrm>
              <a:off x="2705499" y="745613"/>
              <a:ext cx="604838" cy="1919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Brand</a:t>
              </a:r>
              <a:endParaRPr lang="bg-BG" sz="11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0" name="Text Box 63"/>
            <p:cNvSpPr txBox="1">
              <a:spLocks noChangeArrowheads="1"/>
            </p:cNvSpPr>
            <p:nvPr/>
          </p:nvSpPr>
          <p:spPr bwMode="auto">
            <a:xfrm>
              <a:off x="2672955" y="2216235"/>
              <a:ext cx="669925" cy="1919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Product</a:t>
              </a:r>
              <a:endParaRPr lang="bg-BG" sz="11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Text Box 64"/>
            <p:cNvSpPr txBox="1">
              <a:spLocks noChangeArrowheads="1"/>
            </p:cNvSpPr>
            <p:nvPr/>
          </p:nvSpPr>
          <p:spPr bwMode="auto">
            <a:xfrm>
              <a:off x="207169" y="2216235"/>
              <a:ext cx="833438" cy="1919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Ingredient</a:t>
              </a:r>
              <a:endParaRPr lang="bg-BG" sz="11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AutoShape 65"/>
            <p:cNvSpPr>
              <a:spLocks noChangeArrowheads="1"/>
            </p:cNvSpPr>
            <p:nvPr/>
          </p:nvSpPr>
          <p:spPr bwMode="auto">
            <a:xfrm>
              <a:off x="1366849" y="585788"/>
              <a:ext cx="1116299" cy="509182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p</a:t>
              </a:r>
              <a:r>
                <a:rPr lang="en-US" sz="1100" dirty="0" smtClean="0"/>
                <a:t>roducer of</a:t>
              </a:r>
              <a:endParaRPr lang="bg-BG" sz="1100" dirty="0"/>
            </a:p>
          </p:txBody>
        </p:sp>
        <p:sp>
          <p:nvSpPr>
            <p:cNvPr id="14" name="AutoShape 67"/>
            <p:cNvSpPr>
              <a:spLocks noChangeArrowheads="1"/>
            </p:cNvSpPr>
            <p:nvPr/>
          </p:nvSpPr>
          <p:spPr bwMode="auto">
            <a:xfrm>
              <a:off x="2548336" y="1171972"/>
              <a:ext cx="919163" cy="44688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b</a:t>
              </a:r>
              <a:r>
                <a:rPr lang="en-US" sz="1100" dirty="0" smtClean="0"/>
                <a:t>rand of</a:t>
              </a:r>
              <a:endParaRPr lang="bg-BG" sz="1100" dirty="0"/>
            </a:p>
          </p:txBody>
        </p:sp>
        <p:sp>
          <p:nvSpPr>
            <p:cNvPr id="16" name="AutoShape 69"/>
            <p:cNvSpPr>
              <a:spLocks noChangeArrowheads="1"/>
            </p:cNvSpPr>
            <p:nvPr/>
          </p:nvSpPr>
          <p:spPr bwMode="auto">
            <a:xfrm>
              <a:off x="1283499" y="2088754"/>
              <a:ext cx="1029327" cy="44688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c</a:t>
              </a:r>
              <a:r>
                <a:rPr lang="en-US" sz="1100" dirty="0" smtClean="0"/>
                <a:t>ontains</a:t>
              </a:r>
              <a:endParaRPr lang="bg-BG" sz="1100" dirty="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98981" y="213645"/>
              <a:ext cx="590550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Name</a:t>
              </a:r>
              <a:endParaRPr lang="bg-BG" sz="1100" dirty="0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850105" y="213645"/>
              <a:ext cx="700088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Country</a:t>
              </a:r>
              <a:endParaRPr lang="bg-BG" sz="1100" dirty="0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2281238" y="213645"/>
              <a:ext cx="590550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Name</a:t>
              </a:r>
              <a:endParaRPr lang="bg-BG" sz="1100" dirty="0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934494" y="213644"/>
              <a:ext cx="928688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Description</a:t>
              </a:r>
              <a:endParaRPr lang="bg-BG" sz="1100" dirty="0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465610" y="1745455"/>
              <a:ext cx="590550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Name</a:t>
              </a:r>
              <a:endParaRPr lang="bg-BG" sz="1100" dirty="0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687382" y="2088754"/>
              <a:ext cx="663575" cy="4532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Energy value</a:t>
              </a:r>
              <a:endParaRPr lang="bg-BG" sz="1100" dirty="0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615042" y="2641891"/>
              <a:ext cx="724694" cy="2865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Proteins</a:t>
              </a:r>
              <a:endParaRPr lang="bg-BG" sz="1100" dirty="0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3394475" y="3000788"/>
              <a:ext cx="452438" cy="28733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Fats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2438800" y="3288126"/>
              <a:ext cx="1138238" cy="28733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Carbohydrates</a:t>
              </a:r>
              <a:endParaRPr lang="bg-BG" sz="1100" dirty="0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28613" y="2857500"/>
              <a:ext cx="590550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Name</a:t>
              </a:r>
              <a:endParaRPr lang="bg-BG" sz="1100" dirty="0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1426688" y="2964667"/>
              <a:ext cx="742950" cy="280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Amount</a:t>
              </a:r>
            </a:p>
          </p:txBody>
        </p:sp>
        <p:cxnSp>
          <p:nvCxnSpPr>
            <p:cNvPr id="40" name="Line 93"/>
            <p:cNvCxnSpPr>
              <a:stCxn id="8" idx="3"/>
              <a:endCxn id="12" idx="1"/>
            </p:cNvCxnSpPr>
            <p:nvPr/>
          </p:nvCxnSpPr>
          <p:spPr bwMode="auto">
            <a:xfrm>
              <a:off x="1200149" y="840379"/>
              <a:ext cx="1666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94"/>
            <p:cNvCxnSpPr>
              <a:stCxn id="12" idx="3"/>
              <a:endCxn id="9" idx="1"/>
            </p:cNvCxnSpPr>
            <p:nvPr/>
          </p:nvCxnSpPr>
          <p:spPr bwMode="auto">
            <a:xfrm>
              <a:off x="2483148" y="840379"/>
              <a:ext cx="222351" cy="1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95"/>
            <p:cNvCxnSpPr>
              <a:stCxn id="9" idx="2"/>
              <a:endCxn id="14" idx="0"/>
            </p:cNvCxnSpPr>
            <p:nvPr/>
          </p:nvCxnSpPr>
          <p:spPr bwMode="auto">
            <a:xfrm flipH="1">
              <a:off x="3007918" y="937532"/>
              <a:ext cx="1" cy="234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96"/>
            <p:cNvCxnSpPr>
              <a:stCxn id="14" idx="2"/>
              <a:endCxn id="10" idx="0"/>
            </p:cNvCxnSpPr>
            <p:nvPr/>
          </p:nvCxnSpPr>
          <p:spPr bwMode="auto">
            <a:xfrm>
              <a:off x="3007918" y="1618853"/>
              <a:ext cx="0" cy="597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97"/>
            <p:cNvCxnSpPr>
              <a:stCxn id="11" idx="3"/>
              <a:endCxn id="16" idx="1"/>
            </p:cNvCxnSpPr>
            <p:nvPr/>
          </p:nvCxnSpPr>
          <p:spPr bwMode="auto">
            <a:xfrm>
              <a:off x="1040607" y="2312194"/>
              <a:ext cx="2428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98"/>
            <p:cNvCxnSpPr>
              <a:stCxn id="16" idx="3"/>
              <a:endCxn id="10" idx="1"/>
            </p:cNvCxnSpPr>
            <p:nvPr/>
          </p:nvCxnSpPr>
          <p:spPr bwMode="auto">
            <a:xfrm>
              <a:off x="2312826" y="2312194"/>
              <a:ext cx="3601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99"/>
            <p:cNvCxnSpPr>
              <a:stCxn id="18" idx="5"/>
              <a:endCxn id="8" idx="0"/>
            </p:cNvCxnSpPr>
            <p:nvPr/>
          </p:nvCxnSpPr>
          <p:spPr bwMode="auto">
            <a:xfrm>
              <a:off x="703047" y="453483"/>
              <a:ext cx="118484" cy="290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100"/>
            <p:cNvCxnSpPr>
              <a:stCxn id="20" idx="3"/>
              <a:endCxn id="8" idx="0"/>
            </p:cNvCxnSpPr>
            <p:nvPr/>
          </p:nvCxnSpPr>
          <p:spPr bwMode="auto">
            <a:xfrm flipH="1">
              <a:off x="821531" y="453483"/>
              <a:ext cx="131100" cy="290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101"/>
            <p:cNvCxnSpPr>
              <a:stCxn id="22" idx="5"/>
              <a:endCxn id="9" idx="0"/>
            </p:cNvCxnSpPr>
            <p:nvPr/>
          </p:nvCxnSpPr>
          <p:spPr bwMode="auto">
            <a:xfrm>
              <a:off x="2785304" y="453483"/>
              <a:ext cx="222614" cy="292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102"/>
            <p:cNvCxnSpPr>
              <a:stCxn id="24" idx="4"/>
              <a:endCxn id="9" idx="0"/>
            </p:cNvCxnSpPr>
            <p:nvPr/>
          </p:nvCxnSpPr>
          <p:spPr bwMode="auto">
            <a:xfrm flipH="1">
              <a:off x="3007919" y="494632"/>
              <a:ext cx="390920" cy="2509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103"/>
            <p:cNvCxnSpPr>
              <a:stCxn id="11" idx="2"/>
              <a:endCxn id="36" idx="0"/>
            </p:cNvCxnSpPr>
            <p:nvPr/>
          </p:nvCxnSpPr>
          <p:spPr bwMode="auto">
            <a:xfrm>
              <a:off x="623888" y="2408154"/>
              <a:ext cx="0" cy="449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104"/>
            <p:cNvCxnSpPr>
              <a:stCxn id="16" idx="2"/>
              <a:endCxn id="38" idx="0"/>
            </p:cNvCxnSpPr>
            <p:nvPr/>
          </p:nvCxnSpPr>
          <p:spPr bwMode="auto">
            <a:xfrm>
              <a:off x="1798163" y="2535635"/>
              <a:ext cx="0" cy="4290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105"/>
            <p:cNvCxnSpPr>
              <a:stCxn id="26" idx="3"/>
              <a:endCxn id="10" idx="3"/>
            </p:cNvCxnSpPr>
            <p:nvPr/>
          </p:nvCxnSpPr>
          <p:spPr bwMode="auto">
            <a:xfrm flipH="1">
              <a:off x="3342880" y="1985293"/>
              <a:ext cx="209214" cy="3269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106"/>
            <p:cNvCxnSpPr>
              <a:stCxn id="28" idx="2"/>
              <a:endCxn id="10" idx="3"/>
            </p:cNvCxnSpPr>
            <p:nvPr/>
          </p:nvCxnSpPr>
          <p:spPr bwMode="auto">
            <a:xfrm flipH="1" flipV="1">
              <a:off x="3342880" y="2312194"/>
              <a:ext cx="344502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107"/>
            <p:cNvCxnSpPr>
              <a:stCxn id="30" idx="1"/>
              <a:endCxn id="10" idx="3"/>
            </p:cNvCxnSpPr>
            <p:nvPr/>
          </p:nvCxnSpPr>
          <p:spPr bwMode="auto">
            <a:xfrm flipH="1" flipV="1">
              <a:off x="3342880" y="2312194"/>
              <a:ext cx="378291" cy="3716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08"/>
            <p:cNvCxnSpPr>
              <a:stCxn id="32" idx="1"/>
              <a:endCxn id="10" idx="2"/>
            </p:cNvCxnSpPr>
            <p:nvPr/>
          </p:nvCxnSpPr>
          <p:spPr bwMode="auto">
            <a:xfrm flipH="1" flipV="1">
              <a:off x="3007918" y="2408154"/>
              <a:ext cx="452816" cy="634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109"/>
            <p:cNvCxnSpPr>
              <a:stCxn id="34" idx="0"/>
              <a:endCxn id="10" idx="2"/>
            </p:cNvCxnSpPr>
            <p:nvPr/>
          </p:nvCxnSpPr>
          <p:spPr bwMode="auto">
            <a:xfrm flipH="1" flipV="1">
              <a:off x="3007918" y="2408154"/>
              <a:ext cx="1" cy="8799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110"/>
            <p:cNvSpPr txBox="1">
              <a:spLocks noChangeArrowheads="1"/>
            </p:cNvSpPr>
            <p:nvPr/>
          </p:nvSpPr>
          <p:spPr bwMode="auto">
            <a:xfrm>
              <a:off x="1200149" y="632625"/>
              <a:ext cx="257969" cy="2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1</a:t>
              </a:r>
              <a:endParaRPr lang="bg-BG" sz="11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58" name="Text Box 111"/>
            <p:cNvSpPr txBox="1">
              <a:spLocks noChangeArrowheads="1"/>
            </p:cNvSpPr>
            <p:nvPr/>
          </p:nvSpPr>
          <p:spPr bwMode="auto">
            <a:xfrm>
              <a:off x="2378609" y="641739"/>
              <a:ext cx="257175" cy="250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bg-BG" sz="1100" dirty="0">
                  <a:effectLst/>
                  <a:ea typeface="Times New Roman"/>
                  <a:cs typeface="Times New Roman"/>
                </a:rPr>
                <a:t>n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bg-BG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59" name="Text Box 112"/>
            <p:cNvSpPr txBox="1">
              <a:spLocks noChangeArrowheads="1"/>
            </p:cNvSpPr>
            <p:nvPr/>
          </p:nvSpPr>
          <p:spPr bwMode="auto">
            <a:xfrm>
              <a:off x="2978004" y="1551051"/>
              <a:ext cx="257175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bg-BG" sz="1100" dirty="0">
                  <a:effectLst/>
                  <a:ea typeface="Times New Roman"/>
                  <a:cs typeface="Times New Roman"/>
                </a:rPr>
                <a:t>n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bg-BG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60" name="Text Box 113"/>
            <p:cNvSpPr txBox="1">
              <a:spLocks noChangeArrowheads="1"/>
            </p:cNvSpPr>
            <p:nvPr/>
          </p:nvSpPr>
          <p:spPr bwMode="auto">
            <a:xfrm>
              <a:off x="2968625" y="1021556"/>
              <a:ext cx="257969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/>
                  <a:cs typeface="Times New Roman"/>
                </a:rPr>
                <a:t>1</a:t>
              </a:r>
              <a:endParaRPr lang="bg-BG" sz="1100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1" name="Text Box 114"/>
            <p:cNvSpPr txBox="1">
              <a:spLocks noChangeArrowheads="1"/>
            </p:cNvSpPr>
            <p:nvPr/>
          </p:nvSpPr>
          <p:spPr bwMode="auto">
            <a:xfrm>
              <a:off x="2235714" y="2148743"/>
              <a:ext cx="257175" cy="250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bg-BG" sz="1100" dirty="0">
                  <a:effectLst/>
                  <a:ea typeface="Times New Roman"/>
                  <a:cs typeface="Times New Roman"/>
                </a:rPr>
                <a:t>n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bg-BG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62" name="Text Box 115"/>
            <p:cNvSpPr txBox="1">
              <a:spLocks noChangeArrowheads="1"/>
            </p:cNvSpPr>
            <p:nvPr/>
          </p:nvSpPr>
          <p:spPr bwMode="auto">
            <a:xfrm>
              <a:off x="1080305" y="2146426"/>
              <a:ext cx="286544" cy="250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bg-BG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bg-BG" sz="1100" dirty="0">
                  <a:effectLst/>
                  <a:ea typeface="Times New Roman"/>
                  <a:cs typeface="Times New Roman"/>
                </a:rPr>
                <a:t>m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bg-BG" sz="1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bg-BG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084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Изграждане на базата данни</a:t>
            </a:r>
          </a:p>
          <a:p>
            <a:pPr marL="685800" lvl="1"/>
            <a:r>
              <a:rPr lang="bg-BG" dirty="0"/>
              <a:t>Множество обекти -&gt; таблица</a:t>
            </a:r>
          </a:p>
          <a:p>
            <a:pPr marL="685800" lvl="1"/>
            <a:r>
              <a:rPr lang="bg-BG" dirty="0"/>
              <a:t>Зависимости едно-към-едно и едно-към-много -&gt; външни ключове</a:t>
            </a:r>
          </a:p>
          <a:p>
            <a:pPr marL="685800" lvl="1"/>
            <a:r>
              <a:rPr lang="bg-BG" dirty="0"/>
              <a:t>Зависимости много-към-много -&gt; свързваща таблица с външни </a:t>
            </a:r>
            <a:r>
              <a:rPr lang="bg-BG" dirty="0" smtClean="0"/>
              <a:t>ключове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68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База данни: Здравословно хранене</a:t>
            </a:r>
          </a:p>
          <a:p>
            <a:endParaRPr lang="bg-BG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18" y="1628800"/>
            <a:ext cx="80406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9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1/</a:t>
            </a:r>
            <a:r>
              <a:rPr lang="en-US" sz="3600" dirty="0" smtClean="0"/>
              <a:t>1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Б</a:t>
            </a:r>
            <a:r>
              <a:rPr lang="bg-BG" dirty="0" smtClean="0"/>
              <a:t>ази данни</a:t>
            </a:r>
          </a:p>
          <a:p>
            <a:r>
              <a:rPr lang="bg-BG" dirty="0" smtClean="0"/>
              <a:t>Системи за управление на бази данни</a:t>
            </a:r>
            <a:endParaRPr lang="bg-BG" dirty="0" smtClean="0"/>
          </a:p>
          <a:p>
            <a:r>
              <a:rPr lang="bg-BG" dirty="0" smtClean="0"/>
              <a:t>Проектиране на бази данни</a:t>
            </a:r>
          </a:p>
          <a:p>
            <a:r>
              <a:rPr lang="en-US" dirty="0" smtClean="0"/>
              <a:t>SQL</a:t>
            </a:r>
          </a:p>
          <a:p>
            <a:r>
              <a:rPr lang="en-US" dirty="0" smtClean="0"/>
              <a:t>DDL</a:t>
            </a:r>
          </a:p>
          <a:p>
            <a:r>
              <a:rPr lang="en-US" dirty="0" smtClean="0"/>
              <a:t>DCL</a:t>
            </a:r>
          </a:p>
          <a:p>
            <a:r>
              <a:rPr lang="en-US" dirty="0" smtClean="0"/>
              <a:t>DML</a:t>
            </a:r>
          </a:p>
          <a:p>
            <a:r>
              <a:rPr lang="bg-BG" dirty="0" smtClean="0"/>
              <a:t>Трансакции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Нормализиране на базата данни</a:t>
            </a:r>
          </a:p>
          <a:p>
            <a:pPr marL="685800" lvl="1"/>
            <a:r>
              <a:rPr lang="bg-BG" dirty="0"/>
              <a:t>Премахване на излишни повторения на данни</a:t>
            </a:r>
          </a:p>
          <a:p>
            <a:pPr marL="685800" lvl="1"/>
            <a:r>
              <a:rPr lang="bg-BG" dirty="0"/>
              <a:t>Премахване на зависимости между данните</a:t>
            </a:r>
          </a:p>
          <a:p>
            <a:pPr marL="685800" lvl="1"/>
            <a:r>
              <a:rPr lang="bg-BG" dirty="0"/>
              <a:t>Избягване на </a:t>
            </a:r>
            <a:r>
              <a:rPr lang="bg-BG" dirty="0" smtClean="0"/>
              <a:t>аномалии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758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Нормални форми</a:t>
            </a:r>
          </a:p>
          <a:p>
            <a:pPr marL="685800" lvl="1"/>
            <a:r>
              <a:rPr lang="bg-BG" dirty="0"/>
              <a:t>Формални критерии за нормалност на таблици</a:t>
            </a:r>
          </a:p>
          <a:p>
            <a:pPr marL="685800" lvl="1"/>
            <a:r>
              <a:rPr lang="bg-BG" dirty="0"/>
              <a:t>Всяка следваща нормална форма допълва предишната с по-строги критерии</a:t>
            </a:r>
          </a:p>
          <a:p>
            <a:pPr marL="685800" lvl="1"/>
            <a:r>
              <a:rPr lang="bg-BG" dirty="0"/>
              <a:t>Полезни, но не винаги постижими или </a:t>
            </a:r>
            <a:r>
              <a:rPr lang="bg-BG" dirty="0" smtClean="0"/>
              <a:t>оптимални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6585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Малко дефиниции</a:t>
            </a:r>
          </a:p>
          <a:p>
            <a:pPr marL="685800" lvl="1"/>
            <a:r>
              <a:rPr lang="bg-BG" dirty="0"/>
              <a:t>Суперключ - множество от колони в таблица, което еднозначно определя всеки запис</a:t>
            </a:r>
          </a:p>
          <a:p>
            <a:pPr marL="685800" lvl="1"/>
            <a:r>
              <a:rPr lang="bg-BG" dirty="0"/>
              <a:t>Минимален суперключ – суперключ, никое подмножество на който не е суперключ</a:t>
            </a:r>
            <a:endParaRPr lang="en-US" dirty="0"/>
          </a:p>
          <a:p>
            <a:pPr marL="685800" lvl="1"/>
            <a:r>
              <a:rPr lang="bg-BG" dirty="0"/>
              <a:t>Неключова колона – колона, която не участва в никой минимален суперключ на таблицата </a:t>
            </a:r>
          </a:p>
        </p:txBody>
      </p:sp>
    </p:spTree>
    <p:extLst>
      <p:ext uri="{BB962C8B-B14F-4D97-AF65-F5344CB8AC3E}">
        <p14:creationId xmlns:p14="http://schemas.microsoft.com/office/powerpoint/2010/main" val="6213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Първа нормална форма </a:t>
            </a:r>
            <a:r>
              <a:rPr lang="en-US" dirty="0" smtClean="0"/>
              <a:t>(1NF)</a:t>
            </a:r>
            <a:endParaRPr lang="bg-BG" dirty="0" smtClean="0"/>
          </a:p>
          <a:p>
            <a:pPr lvl="1"/>
            <a:r>
              <a:rPr lang="bg-BG" dirty="0"/>
              <a:t>Няма колона, която може да съдържа множества</a:t>
            </a:r>
            <a:r>
              <a:rPr lang="bg-BG" dirty="0" smtClean="0"/>
              <a:t>.</a:t>
            </a:r>
            <a:endParaRPr lang="bg-BG" dirty="0"/>
          </a:p>
          <a:p>
            <a:pPr lvl="1"/>
            <a:r>
              <a:rPr lang="bg-BG" dirty="0" smtClean="0"/>
              <a:t>С други думи: таблицата </a:t>
            </a:r>
            <a:r>
              <a:rPr lang="bg-BG" dirty="0"/>
              <a:t>не съдържа подтаблици.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745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Първа нормална форма </a:t>
            </a:r>
            <a:r>
              <a:rPr lang="en-US" dirty="0" smtClean="0"/>
              <a:t>(1NF)</a:t>
            </a: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5" y="2146300"/>
            <a:ext cx="331237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Първа нормална форма </a:t>
            </a:r>
            <a:r>
              <a:rPr lang="en-US" dirty="0" smtClean="0"/>
              <a:t>(1NF)</a:t>
            </a: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5" y="1945640"/>
            <a:ext cx="3312370" cy="29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Втора нормална форма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NF)</a:t>
            </a:r>
            <a:endParaRPr lang="bg-BG" dirty="0" smtClean="0"/>
          </a:p>
          <a:p>
            <a:pPr lvl="1"/>
            <a:r>
              <a:rPr lang="bg-BG" dirty="0"/>
              <a:t>Не </a:t>
            </a:r>
            <a:r>
              <a:rPr lang="bg-BG" dirty="0" smtClean="0"/>
              <a:t>съществува </a:t>
            </a:r>
            <a:r>
              <a:rPr lang="bg-BG" dirty="0"/>
              <a:t>минимален суперключ, за който стойностите на някоя неключова колона да се определят еднозначно от негово подмножество</a:t>
            </a:r>
            <a:r>
              <a:rPr lang="bg-BG" dirty="0" smtClean="0"/>
              <a:t>.</a:t>
            </a:r>
            <a:endParaRPr lang="bg-BG" dirty="0"/>
          </a:p>
          <a:p>
            <a:pPr lvl="1"/>
            <a:r>
              <a:rPr lang="bg-BG" dirty="0" smtClean="0"/>
              <a:t>С други думи: всяка </a:t>
            </a:r>
            <a:r>
              <a:rPr lang="bg-BG" dirty="0"/>
              <a:t>неключова колона се определя еднозначно от целия минимален суперключ</a:t>
            </a:r>
            <a:r>
              <a:rPr lang="bg-BG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0076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Втора нормална форма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NF)</a:t>
            </a:r>
            <a:endParaRPr lang="bg-BG" dirty="0" smtClean="0"/>
          </a:p>
          <a:p>
            <a:endParaRPr lang="bg-BG" dirty="0" smtClean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1945640"/>
            <a:ext cx="5400599" cy="29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Втора нормална форма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NF)</a:t>
            </a:r>
            <a:endParaRPr lang="bg-BG" dirty="0" smtClean="0"/>
          </a:p>
          <a:p>
            <a:endParaRPr lang="bg-BG" dirty="0" smtClean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1945640"/>
            <a:ext cx="3816423" cy="1483360"/>
          </a:xfrm>
          <a:prstGeom prst="rect">
            <a:avLst/>
          </a:prstGeom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84" y="1945640"/>
            <a:ext cx="2592287" cy="29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Проектиране на бази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Други нормални форми</a:t>
            </a:r>
          </a:p>
          <a:p>
            <a:pPr marL="685800" lvl="1"/>
            <a:r>
              <a:rPr lang="bg-BG" dirty="0"/>
              <a:t>3</a:t>
            </a:r>
            <a:r>
              <a:rPr lang="en-US" dirty="0"/>
              <a:t>NF, BCNF, 4NF, 5NF</a:t>
            </a:r>
          </a:p>
          <a:p>
            <a:pPr marL="685800" lvl="1"/>
            <a:r>
              <a:rPr lang="bg-BG" dirty="0"/>
              <a:t>Няма да ги разглеждаме в подробности</a:t>
            </a:r>
          </a:p>
          <a:p>
            <a:pPr marL="685800" lvl="1"/>
            <a:r>
              <a:rPr lang="bg-BG" dirty="0"/>
              <a:t>За повечето таблици е препоръчителна </a:t>
            </a:r>
            <a:r>
              <a:rPr lang="en-US" dirty="0" smtClean="0"/>
              <a:t>BCNF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43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„база данни“?</a:t>
            </a:r>
          </a:p>
          <a:p>
            <a:pPr marL="685800" lvl="1"/>
            <a:r>
              <a:rPr lang="bg-BG" dirty="0"/>
              <a:t>Структурирана информация</a:t>
            </a:r>
          </a:p>
          <a:p>
            <a:pPr marL="685800" lvl="1"/>
            <a:r>
              <a:rPr lang="bg-BG" dirty="0"/>
              <a:t>Взаимосвързана информация</a:t>
            </a:r>
          </a:p>
          <a:p>
            <a:pPr marL="685800" lvl="1"/>
            <a:r>
              <a:rPr lang="bg-BG" dirty="0"/>
              <a:t>Организирана в удобен за софтуерна обработка вид </a:t>
            </a:r>
          </a:p>
        </p:txBody>
      </p:sp>
    </p:spTree>
    <p:extLst>
      <p:ext uri="{BB962C8B-B14F-4D97-AF65-F5344CB8AC3E}">
        <p14:creationId xmlns:p14="http://schemas.microsoft.com/office/powerpoint/2010/main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SQL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</a:t>
            </a:r>
            <a:r>
              <a:rPr lang="en-US" dirty="0" smtClean="0"/>
              <a:t>SQL</a:t>
            </a:r>
            <a:r>
              <a:rPr lang="bg-BG" dirty="0" smtClean="0"/>
              <a:t>“?</a:t>
            </a:r>
          </a:p>
          <a:p>
            <a:pPr marL="685800" lvl="1"/>
            <a:r>
              <a:rPr lang="en-US" dirty="0" smtClean="0"/>
              <a:t>Structured Query Language</a:t>
            </a:r>
            <a:endParaRPr lang="bg-BG" dirty="0" smtClean="0"/>
          </a:p>
          <a:p>
            <a:pPr marL="685800" lvl="1"/>
            <a:r>
              <a:rPr lang="bg-BG" dirty="0" smtClean="0"/>
              <a:t>Специализиран </a:t>
            </a:r>
            <a:r>
              <a:rPr lang="bg-BG" dirty="0"/>
              <a:t>език за програмиране</a:t>
            </a:r>
          </a:p>
          <a:p>
            <a:pPr marL="685800" lvl="1"/>
            <a:r>
              <a:rPr lang="bg-BG" dirty="0"/>
              <a:t>Управление и работа с данните в СУБД</a:t>
            </a:r>
          </a:p>
          <a:p>
            <a:pPr marL="685800" lvl="1"/>
            <a:r>
              <a:rPr lang="bg-BG" dirty="0"/>
              <a:t>Дели се на три части: </a:t>
            </a:r>
            <a:r>
              <a:rPr lang="en-US" dirty="0"/>
              <a:t>DDL, DCL </a:t>
            </a:r>
            <a:r>
              <a:rPr lang="bg-BG" dirty="0"/>
              <a:t>и </a:t>
            </a:r>
            <a:r>
              <a:rPr lang="en-US" dirty="0"/>
              <a:t>DML</a:t>
            </a:r>
            <a:endParaRPr lang="bg-BG" dirty="0"/>
          </a:p>
          <a:p>
            <a:pPr marL="685800" lvl="1"/>
            <a:r>
              <a:rPr lang="bg-BG" dirty="0"/>
              <a:t>Стандартизиран, но всяка СУБД поддържа собствен диалект</a:t>
            </a:r>
          </a:p>
          <a:p>
            <a:pPr marL="685800" lvl="1"/>
            <a:r>
              <a:rPr lang="en-US" dirty="0"/>
              <a:t>Microsoft SQL Server </a:t>
            </a:r>
            <a:r>
              <a:rPr lang="bg-BG" dirty="0"/>
              <a:t>използва </a:t>
            </a:r>
            <a:r>
              <a:rPr lang="en-US" dirty="0"/>
              <a:t>T-SQL</a:t>
            </a:r>
            <a:r>
              <a:rPr lang="bg-BG" dirty="0"/>
              <a:t> </a:t>
            </a:r>
            <a:r>
              <a:rPr lang="bg-BG" dirty="0" smtClean="0"/>
              <a:t>диалекта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87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SQL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Синтаксис на </a:t>
            </a:r>
            <a:r>
              <a:rPr lang="en-US" dirty="0" smtClean="0"/>
              <a:t>SQL</a:t>
            </a:r>
            <a:endParaRPr lang="bg-BG" dirty="0" smtClean="0"/>
          </a:p>
          <a:p>
            <a:pPr marL="685800" lvl="1"/>
            <a:r>
              <a:rPr lang="bg-BG" dirty="0"/>
              <a:t>Декларативен език за програмиране</a:t>
            </a:r>
          </a:p>
          <a:p>
            <a:pPr marL="685800" lvl="1"/>
            <a:r>
              <a:rPr lang="bg-BG" dirty="0"/>
              <a:t>Съждения</a:t>
            </a:r>
          </a:p>
          <a:p>
            <a:pPr marL="685800" lvl="1"/>
            <a:r>
              <a:rPr lang="bg-BG" dirty="0"/>
              <a:t>Не се </a:t>
            </a:r>
            <a:r>
              <a:rPr lang="bg-BG" dirty="0" smtClean="0"/>
              <a:t>разграничават </a:t>
            </a:r>
            <a:r>
              <a:rPr lang="bg-BG" dirty="0"/>
              <a:t>главни и малки </a:t>
            </a:r>
            <a:r>
              <a:rPr lang="bg-BG" dirty="0" smtClean="0"/>
              <a:t>букви (в общия случай)</a:t>
            </a:r>
            <a:endParaRPr lang="bg-BG" dirty="0"/>
          </a:p>
          <a:p>
            <a:pPr marL="685800" lvl="1"/>
            <a:r>
              <a:rPr lang="bg-BG" dirty="0"/>
              <a:t>По конвенция ключовите думи се пишат с главни </a:t>
            </a:r>
            <a:r>
              <a:rPr lang="bg-BG" dirty="0" smtClean="0"/>
              <a:t>букви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078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SQL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Идентификатори</a:t>
            </a:r>
          </a:p>
          <a:p>
            <a:pPr marL="685800" lvl="1"/>
            <a:r>
              <a:rPr lang="bg-BG" dirty="0"/>
              <a:t>Поредици от букви, долни черти, цифри, която не започва с цифра</a:t>
            </a:r>
          </a:p>
          <a:p>
            <a:pPr marL="685800" lvl="1"/>
            <a:r>
              <a:rPr lang="bg-BG" dirty="0"/>
              <a:t>Поредици от символи, заградени в квадратни скоби</a:t>
            </a:r>
          </a:p>
          <a:p>
            <a:pPr marL="685800" lvl="1"/>
            <a:r>
              <a:rPr lang="bg-BG" dirty="0"/>
              <a:t>Поредици от символи, заградени в двойни кавички</a:t>
            </a:r>
          </a:p>
          <a:p>
            <a:endParaRPr lang="bg-B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test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TEST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TeSt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[test]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[TEST]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"test"</a:t>
            </a:r>
            <a:r>
              <a:rPr lang="en-US" dirty="0"/>
              <a:t>, </a:t>
            </a:r>
            <a:r>
              <a:rPr lang="bg-BG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TEST</a:t>
            </a:r>
            <a:r>
              <a:rPr lang="bg-BG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bg-BG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SQL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Ключови думи</a:t>
            </a:r>
          </a:p>
          <a:p>
            <a:pPr marL="685800" lvl="1"/>
            <a:r>
              <a:rPr lang="bg-BG" dirty="0"/>
              <a:t>Могат да се ползват като идентификатори, когато се заградят в квадратни скоби или кавички</a:t>
            </a:r>
          </a:p>
          <a:p>
            <a:pPr marL="685800" lvl="1"/>
            <a:r>
              <a:rPr lang="bg-BG" dirty="0"/>
              <a:t>Някои от тях могат да се ползват като идентификатори и без да бъдат заградени, когато не са в подходящия контекст (но не е препоръчително</a:t>
            </a:r>
            <a:r>
              <a:rPr lang="bg-BG" dirty="0" smtClean="0"/>
              <a:t>)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4760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SQL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</a:p>
          <a:p>
            <a:pPr marL="685800" lvl="1"/>
            <a:r>
              <a:rPr lang="bg-BG" dirty="0"/>
              <a:t>Незаградени идентификатори с префикс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@</a:t>
            </a:r>
            <a:endParaRPr lang="en-US" dirty="0">
              <a:cs typeface="Consolas" pitchFamily="49" charset="0"/>
            </a:endParaRPr>
          </a:p>
          <a:p>
            <a:pPr marL="685800" lvl="1"/>
            <a:r>
              <a:rPr lang="bg-BG" dirty="0"/>
              <a:t>Декларират се с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DECLARE</a:t>
            </a:r>
            <a:endParaRPr lang="en-US" dirty="0">
              <a:latin typeface="+mn-lt"/>
              <a:cs typeface="Consolas" pitchFamily="49" charset="0"/>
            </a:endParaRPr>
          </a:p>
          <a:p>
            <a:pPr marL="685800" lvl="1"/>
            <a:r>
              <a:rPr lang="bg-BG" dirty="0">
                <a:cs typeface="Consolas" pitchFamily="49" charset="0"/>
              </a:rPr>
              <a:t>Обхват - блокът от съждения, в който са </a:t>
            </a:r>
            <a:r>
              <a:rPr lang="bg-BG" dirty="0" smtClean="0">
                <a:cs typeface="Consolas" pitchFamily="49" charset="0"/>
              </a:rPr>
              <a:t>дефинирани</a:t>
            </a:r>
            <a:endParaRPr lang="bg-BG" sz="20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9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Definition Language (DDL)</a:t>
            </a:r>
          </a:p>
          <a:p>
            <a:pPr marL="685800" lvl="1"/>
            <a:r>
              <a:rPr lang="bg-BG" dirty="0"/>
              <a:t>Създаване, модификация, изтриване на таблици, изгледи, съхранени процедури, функции, тригери, индекси, потребителски типове данни</a:t>
            </a:r>
          </a:p>
          <a:p>
            <a:pPr marL="685800" lvl="1"/>
            <a:r>
              <a:rPr lang="bg-BG" dirty="0">
                <a:cs typeface="Consolas" pitchFamily="49" charset="0"/>
              </a:rPr>
              <a:t>Описване и модифициране на схемата на базата данни</a:t>
            </a:r>
          </a:p>
          <a:p>
            <a:pPr marL="685800" lvl="1"/>
            <a:r>
              <a:rPr lang="bg-BG" dirty="0">
                <a:cs typeface="Consolas" pitchFamily="49" charset="0"/>
              </a:rPr>
              <a:t>Започват с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CREATE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ALTER</a:t>
            </a:r>
            <a:r>
              <a:rPr lang="en-US" dirty="0">
                <a:cs typeface="Consolas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DROP</a:t>
            </a:r>
            <a:r>
              <a:rPr lang="en-US" dirty="0">
                <a:cs typeface="Consolas" pitchFamily="49" charset="0"/>
              </a:rPr>
              <a:t> </a:t>
            </a:r>
            <a:r>
              <a:rPr lang="bg-BG" dirty="0">
                <a:cs typeface="Consolas" pitchFamily="49" charset="0"/>
              </a:rPr>
              <a:t>или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TRUNCATE</a:t>
            </a:r>
            <a:endParaRPr lang="bg-BG" dirty="0"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Създаване на таблица</a:t>
            </a:r>
          </a:p>
          <a:p>
            <a:endParaRPr lang="bg-BG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CREATE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TABLE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[Producers]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[ProducerID]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int           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NOT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NULL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IDENTITY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1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,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1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),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[Name]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nvarchar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100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NOT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NULL,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[Country]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nvarchar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100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NULL,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CONSTRAINT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[PK_Producers]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PRIMARY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KEY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(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+mn-cs"/>
              </a:rPr>
              <a:t>[ProducerID]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+mn-cs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  <a:t/>
            </a:r>
            <a:b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+mn-cs"/>
              </a:rPr>
            </a:b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+mn-cs"/>
              </a:rPr>
              <a:t>GO</a:t>
            </a:r>
            <a:endParaRPr lang="bg-BG" sz="1800" dirty="0">
              <a:solidFill>
                <a:srgbClr val="0000FF"/>
              </a:solidFill>
              <a:latin typeface="Consolas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07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Създаване на таблица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TABLE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  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NOT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NULL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IDENTITY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1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1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  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NOT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NULL,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nvarchar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100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NOT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NULL,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CONSTRAINT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[PK_Brands]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PRIMARY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KEY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CONSTRAINT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[FK_Brands_Producer]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FOREIGN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KEY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REFERENCES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CASCADE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Модифициране на таблица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ALTER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TABLE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ADD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[Description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nvarchar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 smtClean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MAX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NULL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47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Изтриване на таблица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DROP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TABLE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9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2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22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„релационна база данни“?</a:t>
            </a:r>
          </a:p>
          <a:p>
            <a:pPr marL="685800" lvl="1"/>
            <a:r>
              <a:rPr lang="bg-BG" dirty="0" smtClean="0"/>
              <a:t>Организира </a:t>
            </a:r>
            <a:r>
              <a:rPr lang="bg-BG" dirty="0"/>
              <a:t>информацията във формално дефинирани </a:t>
            </a:r>
            <a:r>
              <a:rPr lang="bg-BG" dirty="0" smtClean="0"/>
              <a:t>таблици</a:t>
            </a:r>
          </a:p>
          <a:p>
            <a:pPr marL="685800" lvl="1"/>
            <a:r>
              <a:rPr lang="bg-BG" dirty="0"/>
              <a:t>Най-широко </a:t>
            </a:r>
            <a:r>
              <a:rPr lang="bg-BG" dirty="0" smtClean="0"/>
              <a:t>разпространеният вид бази данни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79579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Изпразване на съдържанието на таблица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TRUNCATE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TABLE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</a:t>
            </a:r>
            <a:r>
              <a:rPr lang="en-US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Brands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21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39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Съхранени процедури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PROCEDURE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[CreateProducer]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@vName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nvarchar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100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),</a:t>
            </a:r>
            <a:b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@vCountry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nvarchar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100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),</a:t>
            </a:r>
            <a:b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@vProducerID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OUTPUT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INTO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[Country]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VALUES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@vName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@vCountry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@vProducerID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SCOPE_IDENTITY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13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FUNCTION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[GetProducerBrandsCount]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@vProducerID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BEGIN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DECLARE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@varCount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@varCount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(*)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@vProducerID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@varCount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END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8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9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Изгледи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VIEW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[BrandProducers]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en-US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en-US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[ProducerName]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INNER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JOIN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b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           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91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DDL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Индекси</a:t>
            </a:r>
          </a:p>
          <a:p>
            <a:endParaRPr lang="bg-BG" dirty="0" smtClean="0"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CREATE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INDEX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[IX_Producers]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[Country]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ASC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ASC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DROP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INDEX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[IX_Producers]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42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9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89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charRg st="89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DCL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Data Control Language (DCL)</a:t>
            </a:r>
          </a:p>
          <a:p>
            <a:pPr marL="685800" lvl="1"/>
            <a:r>
              <a:rPr lang="bg-BG" dirty="0"/>
              <a:t>Управление на достъпа до обекти в базата данни</a:t>
            </a:r>
          </a:p>
          <a:p>
            <a:pPr marL="685800" lvl="1"/>
            <a:r>
              <a:rPr lang="bg-BG" dirty="0"/>
              <a:t>Започват с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GRANT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REVOKE</a:t>
            </a:r>
            <a:r>
              <a:rPr lang="en-US" dirty="0"/>
              <a:t> </a:t>
            </a:r>
            <a:r>
              <a:rPr lang="bg-BG" dirty="0"/>
              <a:t>или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DENY</a:t>
            </a:r>
            <a:endParaRPr lang="bg-BG" dirty="0"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1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DCL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Data Control Language (DCL)</a:t>
            </a:r>
          </a:p>
          <a:p>
            <a:endParaRPr lang="en-US" dirty="0">
              <a:ea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GRANT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UPDATE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TO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[someone]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DENY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UPDATE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TO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[someone]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REVOKE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                   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en-US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ТО</a:t>
            </a:r>
            <a:r>
              <a:rPr lang="bg-BG" sz="1800" dirty="0" smtClean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[someone]</a:t>
            </a:r>
            <a: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solidFill>
                  <a:prstClr val="black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GO</a:t>
            </a:r>
            <a:endParaRPr lang="bg-BG" sz="18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6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Data Manipulation Language (DML)</a:t>
            </a:r>
          </a:p>
          <a:p>
            <a:pPr marL="685800" lvl="1"/>
            <a:r>
              <a:rPr lang="bg-BG" dirty="0">
                <a:latin typeface="+mn-lt"/>
              </a:rPr>
              <a:t>Записване, променяне, изтриване и извличане на данни</a:t>
            </a:r>
          </a:p>
          <a:p>
            <a:pPr marL="685800" lvl="1"/>
            <a:r>
              <a:rPr lang="bg-BG" dirty="0">
                <a:latin typeface="+mn-lt"/>
              </a:rPr>
              <a:t>Приложенията, използващи бази данни, използват предимно </a:t>
            </a:r>
            <a:r>
              <a:rPr lang="en-US" dirty="0">
                <a:latin typeface="+mn-lt"/>
              </a:rPr>
              <a:t>DML</a:t>
            </a:r>
            <a:endParaRPr lang="bg-BG" dirty="0">
              <a:latin typeface="+mn-lt"/>
            </a:endParaRPr>
          </a:p>
          <a:p>
            <a:pPr marL="685800" lvl="1"/>
            <a:r>
              <a:rPr lang="bg-BG" dirty="0">
                <a:latin typeface="+mn-lt"/>
              </a:rPr>
              <a:t>Започват с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dirty="0">
                <a:latin typeface="+mn-lt"/>
              </a:rPr>
              <a:t>,</a:t>
            </a:r>
            <a:r>
              <a:rPr lang="en-US" dirty="0">
                <a:latin typeface="+mn-lt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UPDATE</a:t>
            </a:r>
            <a:r>
              <a:rPr lang="en-US" dirty="0">
                <a:latin typeface="+mn-lt"/>
              </a:rPr>
              <a:t> </a:t>
            </a:r>
            <a:r>
              <a:rPr lang="bg-BG" dirty="0">
                <a:latin typeface="+mn-lt"/>
              </a:rPr>
              <a:t>или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DELETE</a:t>
            </a:r>
            <a:endParaRPr lang="bg-BG" dirty="0"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bg-BG" dirty="0" smtClean="0"/>
              <a:t>съждения</a:t>
            </a:r>
          </a:p>
          <a:p>
            <a:pPr marL="685800" lvl="1"/>
            <a:r>
              <a:rPr lang="bg-BG" dirty="0"/>
              <a:t>Извличат информация от базата данни</a:t>
            </a:r>
          </a:p>
          <a:p>
            <a:pPr marL="685800" lvl="1"/>
            <a:r>
              <a:rPr lang="bg-BG" dirty="0"/>
              <a:t>Най-често използваните съждения</a:t>
            </a:r>
          </a:p>
          <a:p>
            <a:pPr marL="685800" lvl="1"/>
            <a:r>
              <a:rPr lang="bg-BG" dirty="0"/>
              <a:t>Резултатът обикновено е набор от записи (</a:t>
            </a:r>
            <a:r>
              <a:rPr lang="en-US" dirty="0" err="1"/>
              <a:t>rowset</a:t>
            </a:r>
            <a:r>
              <a:rPr lang="en-US" dirty="0"/>
              <a:t>)</a:t>
            </a:r>
            <a:endParaRPr lang="bg-BG" dirty="0"/>
          </a:p>
          <a:p>
            <a:endParaRPr lang="bg-B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GROUP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HAVING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ORDER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bg-BG" dirty="0" smtClean="0"/>
              <a:t>и </a:t>
            </a:r>
            <a:r>
              <a:rPr lang="en-US" dirty="0" smtClean="0"/>
              <a:t>FROM</a:t>
            </a:r>
            <a:endParaRPr lang="bg-BG" dirty="0" smtClean="0"/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dirty="0"/>
              <a:t> </a:t>
            </a:r>
            <a:r>
              <a:rPr lang="bg-BG" dirty="0"/>
              <a:t>определя колоните, които да участват в резултата</a:t>
            </a:r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bg-BG" dirty="0"/>
              <a:t> определя таблицата (или таблиците), от която се извличат данните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endParaRPr lang="en-US" sz="1800" dirty="0" smtClean="0">
              <a:solidFill>
                <a:srgbClr val="008080"/>
              </a:solidFill>
              <a:latin typeface="Consola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 smtClean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401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„таблица“ („релация“)?</a:t>
            </a:r>
          </a:p>
          <a:p>
            <a:pPr marL="685800" lvl="1"/>
            <a:r>
              <a:rPr lang="bg-BG" dirty="0" smtClean="0"/>
              <a:t>Основна структурна единица на релационните бази данни</a:t>
            </a:r>
          </a:p>
          <a:p>
            <a:pPr marL="685800" lvl="1"/>
            <a:r>
              <a:rPr lang="bg-BG" dirty="0" smtClean="0"/>
              <a:t>Колони </a:t>
            </a:r>
            <a:r>
              <a:rPr lang="bg-BG" dirty="0"/>
              <a:t>(полета, </a:t>
            </a:r>
            <a:r>
              <a:rPr lang="bg-BG" dirty="0" smtClean="0"/>
              <a:t>атрибути)</a:t>
            </a:r>
          </a:p>
          <a:p>
            <a:pPr marL="1085850" lvl="2"/>
            <a:r>
              <a:rPr lang="bg-BG" dirty="0" smtClean="0"/>
              <a:t>Име</a:t>
            </a:r>
          </a:p>
          <a:p>
            <a:pPr marL="1085850" lvl="2"/>
            <a:r>
              <a:rPr lang="bg-BG" dirty="0" smtClean="0"/>
              <a:t>Дефиниционно </a:t>
            </a:r>
            <a:r>
              <a:rPr lang="bg-BG" dirty="0"/>
              <a:t>множество (възможни стойности)</a:t>
            </a:r>
          </a:p>
          <a:p>
            <a:pPr marL="685800" lvl="1"/>
            <a:r>
              <a:rPr lang="bg-BG" dirty="0"/>
              <a:t>Редове (записи, </a:t>
            </a:r>
            <a:r>
              <a:rPr lang="en-US" dirty="0"/>
              <a:t>n-</a:t>
            </a:r>
            <a:r>
              <a:rPr lang="bg-BG" dirty="0"/>
              <a:t>торки)</a:t>
            </a:r>
          </a:p>
          <a:p>
            <a:pPr marL="685800" lvl="1"/>
            <a:r>
              <a:rPr lang="bg-BG" dirty="0"/>
              <a:t>Редовете и колоните нямат определена наредба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6975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Филтриране</a:t>
            </a:r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dirty="0"/>
              <a:t> </a:t>
            </a:r>
            <a:r>
              <a:rPr lang="bg-BG" dirty="0"/>
              <a:t>посочва критерий (или критерии), по който да се отсеят записите в резултата</a:t>
            </a:r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&lt;&gt;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&gt;=</a:t>
            </a:r>
            <a:endParaRPr lang="en-US" dirty="0">
              <a:cs typeface="Consolas" pitchFamily="49" charset="0"/>
            </a:endParaRPr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EXISTS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IS NULL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LIKE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en-US" dirty="0">
              <a:cs typeface="Consolas" pitchFamily="49" charset="0"/>
            </a:endParaRPr>
          </a:p>
          <a:p>
            <a:pPr marL="685800" lvl="1">
              <a:buClr>
                <a:srgbClr val="0093D9"/>
              </a:buClr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/>
              <a:t>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AND</a:t>
            </a:r>
            <a:endParaRPr lang="bg-BG" sz="24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&gt;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 10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 2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IN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N'Coca-Cola'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N'Fanta'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N'Sprite'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N'Schweppes'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latin typeface="Consolas"/>
                <a:ea typeface="Times New Roman"/>
                <a:cs typeface="Times New Roman"/>
              </a:rPr>
              <a:t> 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AND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[Description]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IS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NOT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NULL)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4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2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charRg st="152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2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charRg st="202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9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charRg st="249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Влагане на заявки</a:t>
            </a:r>
          </a:p>
          <a:p>
            <a:pPr lvl="1"/>
            <a:r>
              <a:rPr lang="bg-BG" dirty="0"/>
              <a:t>Често се налага влагане на заявки – например в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dirty="0"/>
              <a:t> </a:t>
            </a:r>
            <a:r>
              <a:rPr lang="bg-BG" dirty="0"/>
              <a:t>или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dirty="0"/>
              <a:t> </a:t>
            </a:r>
            <a:r>
              <a:rPr lang="bg-BG" dirty="0"/>
              <a:t>клаузите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NOT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IN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b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 smtClean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 smtClean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DISTINCT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b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202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Сортиране</a:t>
            </a:r>
          </a:p>
          <a:p>
            <a:pPr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ORDER BY</a:t>
            </a:r>
            <a:r>
              <a:rPr lang="bg-BG" dirty="0">
                <a:latin typeface="Consolas" pitchFamily="49" charset="0"/>
                <a:cs typeface="Consolas" pitchFamily="49" charset="0"/>
              </a:rPr>
              <a:t> </a:t>
            </a:r>
            <a:r>
              <a:rPr lang="bg-BG" dirty="0"/>
              <a:t>посочва колона или редица от колони, по които да се подредят записите в резултата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ORDER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ORDER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DESC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ASC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522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0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charRg st="102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41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charRg st="141" end="2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Агрегиране</a:t>
            </a:r>
          </a:p>
          <a:p>
            <a:pPr lvl="1">
              <a:buClr>
                <a:srgbClr val="0093D9"/>
              </a:buClr>
            </a:pPr>
            <a:r>
              <a:rPr lang="bg-BG" dirty="0"/>
              <a:t>Получаване на единична стойност от стойностите на всички записи за дадена колона</a:t>
            </a:r>
          </a:p>
          <a:p>
            <a:pPr lvl="1">
              <a:buClr>
                <a:srgbClr val="0093D9"/>
              </a:buClr>
            </a:pPr>
            <a:r>
              <a:rPr lang="en-US" dirty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COUNT</a:t>
            </a:r>
            <a:r>
              <a:rPr lang="en-US" dirty="0"/>
              <a:t>, </a:t>
            </a:r>
            <a:r>
              <a:rPr lang="en-US" dirty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SUM</a:t>
            </a:r>
            <a:r>
              <a:rPr lang="en-US" dirty="0"/>
              <a:t>, </a:t>
            </a:r>
            <a:r>
              <a:rPr lang="en-US" dirty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dirty="0"/>
              <a:t>, </a:t>
            </a:r>
            <a:r>
              <a:rPr lang="en-US" dirty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dirty="0"/>
              <a:t>, </a:t>
            </a:r>
            <a:r>
              <a:rPr lang="en-US" dirty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AVG</a:t>
            </a:r>
            <a:endParaRPr lang="bg-BG" dirty="0">
              <a:cs typeface="Consolas" pitchFamily="49" charset="0"/>
            </a:endParaRP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[Description]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(*)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 4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DISTINCT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30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9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119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61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161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15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charRg st="215" end="2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Групиране</a:t>
            </a:r>
          </a:p>
          <a:p>
            <a:pPr lvl="1">
              <a:buClr>
                <a:srgbClr val="0093D9"/>
              </a:buClr>
            </a:pPr>
            <a:r>
              <a:rPr lang="bg-BG" dirty="0"/>
              <a:t>Позволява прилагането на агрегатни функции върху част от записите в таблица</a:t>
            </a:r>
          </a:p>
          <a:p>
            <a:pPr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GROUP BY</a:t>
            </a:r>
            <a:r>
              <a:rPr lang="bg-BG" dirty="0"/>
              <a:t> указва всички колони, по които трябва да се групират записите</a:t>
            </a:r>
          </a:p>
          <a:p>
            <a:pPr lvl="1">
              <a:buClr>
                <a:srgbClr val="0093D9"/>
              </a:buClr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HAVING</a:t>
            </a:r>
            <a:r>
              <a:rPr lang="bg-BG" dirty="0">
                <a:cs typeface="Consolas" pitchFamily="49" charset="0"/>
              </a:rPr>
              <a:t> указва допълнителен критерий, по който да се отсеят групираните резултати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AVG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GROUP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(*)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GROUP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HAVING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(*)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&gt;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 1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76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39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charRg st="239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1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charRg st="311" end="3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Съединения</a:t>
            </a:r>
          </a:p>
          <a:p>
            <a:pPr lvl="1"/>
            <a:r>
              <a:rPr lang="bg-BG" dirty="0"/>
              <a:t>Служат за комбиниране на записи от няколко таблици</a:t>
            </a:r>
          </a:p>
          <a:p>
            <a:pPr lvl="1"/>
            <a:r>
              <a:rPr lang="bg-BG" dirty="0"/>
              <a:t>Прилагат се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JOIN</a:t>
            </a:r>
            <a:r>
              <a:rPr lang="bg-BG" dirty="0"/>
              <a:t> оператори във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bg-BG" dirty="0"/>
              <a:t> клаузата</a:t>
            </a:r>
          </a:p>
          <a:p>
            <a:pPr lvl="1"/>
            <a:r>
              <a:rPr lang="bg-BG" dirty="0">
                <a:ea typeface="Times New Roman"/>
                <a:cs typeface="Times New Roman"/>
              </a:rPr>
              <a:t>Могат да се свързват повече от две таблици с последователно прилагане на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JOIN</a:t>
            </a:r>
            <a:r>
              <a:rPr lang="bg-BG" dirty="0">
                <a:ea typeface="Times New Roman"/>
                <a:cs typeface="Times New Roman"/>
              </a:rPr>
              <a:t> оператори</a:t>
            </a:r>
            <a:endParaRPr lang="bg-BG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bg-BG" dirty="0" smtClean="0"/>
          </a:p>
          <a:p>
            <a:pPr lvl="1"/>
            <a:r>
              <a:rPr lang="bg-BG" dirty="0"/>
              <a:t>Комбинира всеки запис от едната таблица с един или повече записи от другата таблица по зададен критерий</a:t>
            </a:r>
          </a:p>
          <a:p>
            <a:pPr lvl="1"/>
            <a:r>
              <a:rPr lang="bg-BG" dirty="0"/>
              <a:t>Премахва записите, които не могат да се свържат с никой запис от другата таблица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latin typeface="Consolas"/>
                <a:ea typeface="Times New Roman"/>
                <a:cs typeface="Times New Roman"/>
              </a:rPr>
              <a:t>   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INNER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JOIN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latin typeface="Consolas"/>
                <a:ea typeface="Times New Roman"/>
                <a:cs typeface="Times New Roman"/>
              </a:rPr>
              <a:t> 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04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7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197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OUTER JOIN</a:t>
            </a:r>
            <a:endParaRPr lang="bg-BG" dirty="0" smtClean="0"/>
          </a:p>
          <a:p>
            <a:pPr lvl="1"/>
            <a:r>
              <a:rPr lang="bg-BG" dirty="0"/>
              <a:t>Комбинира всеки запис от едната таблица с един или повече записи от другата таблица по зададен критерий</a:t>
            </a:r>
          </a:p>
          <a:p>
            <a:pPr lvl="1"/>
            <a:r>
              <a:rPr lang="bg-BG" dirty="0"/>
              <a:t>Не премахва записите от първата таблица, които не могат да се свържат с нито един запис от втората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[ProducerName</a:t>
            </a:r>
            <a:r>
              <a:rPr lang="bg-BG" sz="1800" dirty="0" smtClean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]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b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      </a:t>
            </a:r>
            <a:r>
              <a:rPr lang="bg-BG" sz="1800" dirty="0" smtClean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FF"/>
                </a:solidFill>
                <a:latin typeface="Consolas"/>
                <a:ea typeface="Times New Roman"/>
                <a:cs typeface="Times New Roman"/>
              </a:rPr>
              <a:t>COUNT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[BrandCount]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LEFT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OUTER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JOIN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latin typeface="Consolas"/>
                <a:ea typeface="Times New Roman"/>
                <a:cs typeface="Times New Roman"/>
              </a:rPr>
              <a:t>    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AS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ON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GROUP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BY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01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15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215" end="4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INSERT </a:t>
            </a:r>
            <a:r>
              <a:rPr lang="bg-BG" dirty="0" smtClean="0">
                <a:ea typeface="Times New Roman"/>
              </a:rPr>
              <a:t>съждения</a:t>
            </a:r>
          </a:p>
          <a:p>
            <a:pPr marL="685800" lvl="1"/>
            <a:r>
              <a:rPr lang="bg-BG" dirty="0"/>
              <a:t>Създават нови записи в таблица</a:t>
            </a:r>
          </a:p>
          <a:p>
            <a:pPr marL="685800" lvl="1"/>
            <a:r>
              <a:rPr lang="bg-BG" dirty="0"/>
              <a:t>Могат да се комбинират със </a:t>
            </a:r>
            <a:r>
              <a:rPr lang="en-US" dirty="0"/>
              <a:t>SELECT</a:t>
            </a:r>
            <a:r>
              <a:rPr lang="bg-BG" dirty="0"/>
              <a:t> съждения за автоматично генериране на данните в новите </a:t>
            </a:r>
            <a:r>
              <a:rPr lang="bg-BG" dirty="0" smtClean="0"/>
              <a:t>записи</a:t>
            </a:r>
            <a:endParaRPr lang="bg-BG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INTO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(...)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VALUES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(...)</a:t>
            </a:r>
            <a:endParaRPr lang="bg-BG" sz="18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INTO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(...)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bg-BG" sz="1800" dirty="0">
              <a:solidFill>
                <a:srgbClr val="808080"/>
              </a:solidFill>
              <a:latin typeface="Consola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INTO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[ProducerID]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VALUES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5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'Lindt'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INSERT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INTO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[BrandID]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SELECT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9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,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[LegacyProducts]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en-US" sz="1800" dirty="0">
                <a:latin typeface="Consolas"/>
                <a:ea typeface="Times New Roman"/>
                <a:cs typeface="Times New Roman"/>
              </a:rPr>
              <a:t>   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N'Lindt</a:t>
            </a:r>
            <a:r>
              <a:rPr lang="bg-BG" sz="1800" dirty="0" smtClean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'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16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UPDATE </a:t>
            </a:r>
            <a:r>
              <a:rPr lang="bg-BG" dirty="0" smtClean="0">
                <a:ea typeface="Times New Roman"/>
              </a:rPr>
              <a:t>съждения</a:t>
            </a:r>
          </a:p>
          <a:p>
            <a:pPr marL="685800" lvl="1"/>
            <a:r>
              <a:rPr lang="bg-BG" dirty="0"/>
              <a:t>Променят съдържанието на съществуващи записи</a:t>
            </a:r>
          </a:p>
          <a:p>
            <a:pPr marL="685800" lvl="1"/>
            <a:r>
              <a:rPr lang="bg-BG" dirty="0"/>
              <a:t>По подразбиране променят всички записи в таблицата</a:t>
            </a:r>
          </a:p>
          <a:p>
            <a:endParaRPr lang="bg-BG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UPDATE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bg-BG" sz="1800" dirty="0">
              <a:solidFill>
                <a:srgbClr val="808080"/>
              </a:solidFill>
              <a:latin typeface="Consola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UPDATE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[Brands]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[Description]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N'Швейцарско качество!'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[Name]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FF0000"/>
                </a:solidFill>
                <a:latin typeface="Consolas"/>
                <a:ea typeface="Times New Roman"/>
                <a:cs typeface="Times New Roman"/>
              </a:rPr>
              <a:t>N'Lindt'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UPDATE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SET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=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*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4.184</a:t>
            </a:r>
            <a:endParaRPr lang="bg-BG" sz="18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425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113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43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143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29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charRg st="229" end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„първичен ключ“ („</a:t>
            </a:r>
            <a:r>
              <a:rPr lang="en-US" sz="2800" dirty="0" smtClean="0"/>
              <a:t>primary key</a:t>
            </a:r>
            <a:r>
              <a:rPr lang="bg-BG" sz="2800" dirty="0" smtClean="0"/>
              <a:t>“)?</a:t>
            </a:r>
          </a:p>
          <a:p>
            <a:pPr marL="685800" lvl="1"/>
            <a:r>
              <a:rPr lang="bg-BG" dirty="0"/>
              <a:t>Една или повече колони</a:t>
            </a:r>
          </a:p>
          <a:p>
            <a:pPr marL="685800" lvl="1"/>
            <a:r>
              <a:rPr lang="bg-BG" dirty="0" smtClean="0"/>
              <a:t>Определя </a:t>
            </a:r>
            <a:r>
              <a:rPr lang="bg-BG" dirty="0"/>
              <a:t>еднозначно всеки запис</a:t>
            </a:r>
          </a:p>
          <a:p>
            <a:pPr marL="685800" lvl="1"/>
            <a:r>
              <a:rPr lang="bg-BG" dirty="0" smtClean="0"/>
              <a:t>Препоръчително </a:t>
            </a:r>
            <a:r>
              <a:rPr lang="bg-BG" dirty="0"/>
              <a:t>е всяка таблица да има първичен ключ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67102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DML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</a:rPr>
              <a:t>DELETE </a:t>
            </a:r>
            <a:r>
              <a:rPr lang="bg-BG" dirty="0" smtClean="0">
                <a:ea typeface="Times New Roman"/>
              </a:rPr>
              <a:t>съждения</a:t>
            </a:r>
          </a:p>
          <a:p>
            <a:pPr marL="685800" lvl="1"/>
            <a:r>
              <a:rPr lang="bg-BG" dirty="0"/>
              <a:t>Изтриват записи от таблица</a:t>
            </a:r>
          </a:p>
          <a:p>
            <a:pPr marL="685800" lvl="1"/>
            <a:r>
              <a:rPr lang="bg-BG" dirty="0"/>
              <a:t>По подразбиране изтриват всички записи от таблицата</a:t>
            </a:r>
            <a:endParaRPr lang="en-US" dirty="0"/>
          </a:p>
          <a:p>
            <a:endParaRPr lang="bg-BG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 smtClean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...</a:t>
            </a:r>
            <a:endParaRPr lang="bg-BG" sz="1800" dirty="0">
              <a:solidFill>
                <a:srgbClr val="808080"/>
              </a:solidFill>
              <a:latin typeface="Consola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DELETE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FROM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[Products]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/>
            </a:r>
            <a:br>
              <a:rPr lang="bg-BG" sz="1800" dirty="0">
                <a:latin typeface="Consolas"/>
                <a:ea typeface="Times New Roman"/>
                <a:cs typeface="Times New Roman"/>
              </a:rPr>
            </a:br>
            <a:r>
              <a:rPr lang="bg-BG" sz="18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WHERE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(</a:t>
            </a:r>
            <a:r>
              <a:rPr lang="bg-BG" sz="1800" dirty="0">
                <a:solidFill>
                  <a:srgbClr val="008080"/>
                </a:solidFill>
                <a:latin typeface="Consolas"/>
                <a:ea typeface="Times New Roman"/>
                <a:cs typeface="Times New Roman"/>
              </a:rPr>
              <a:t>[EnergyValue]</a:t>
            </a:r>
            <a:r>
              <a:rPr lang="bg-BG" sz="1800" dirty="0">
                <a:latin typeface="Consolas"/>
                <a:ea typeface="Times New Roman"/>
                <a:cs typeface="Times New Roman"/>
              </a:rPr>
              <a:t> 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&lt;</a:t>
            </a:r>
            <a:r>
              <a:rPr lang="bg-BG" sz="1800" dirty="0">
                <a:solidFill>
                  <a:schemeClr val="tx1"/>
                </a:solidFill>
                <a:latin typeface="Consolas"/>
                <a:ea typeface="Times New Roman"/>
                <a:cs typeface="Times New Roman"/>
              </a:rPr>
              <a:t> 0</a:t>
            </a:r>
            <a:r>
              <a:rPr lang="bg-BG" sz="1800" dirty="0">
                <a:solidFill>
                  <a:srgbClr val="808080"/>
                </a:solidFill>
                <a:latin typeface="Consolas"/>
                <a:ea typeface="Times New Roman"/>
                <a:cs typeface="Times New Roman"/>
              </a:rPr>
              <a:t>)</a:t>
            </a:r>
            <a:endParaRPr lang="bg-BG" sz="1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60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Трансакции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>
                <a:ea typeface="Times New Roman"/>
              </a:rPr>
              <a:t>Какво е „трансакция“?</a:t>
            </a:r>
          </a:p>
          <a:p>
            <a:pPr marL="685800" lvl="1"/>
            <a:r>
              <a:rPr lang="bg-BG" dirty="0" smtClean="0"/>
              <a:t>Поредица </a:t>
            </a:r>
            <a:r>
              <a:rPr lang="bg-BG" dirty="0"/>
              <a:t>от операции</a:t>
            </a:r>
          </a:p>
          <a:p>
            <a:pPr marL="685800" lvl="1"/>
            <a:r>
              <a:rPr lang="bg-BG" dirty="0" smtClean="0"/>
              <a:t>Изпълнява </a:t>
            </a:r>
            <a:r>
              <a:rPr lang="bg-BG" dirty="0"/>
              <a:t>се цялостно и независимо от всички останали трансакции</a:t>
            </a:r>
          </a:p>
          <a:p>
            <a:pPr marL="685800" lvl="1"/>
            <a:r>
              <a:rPr lang="bg-BG" dirty="0" smtClean="0"/>
              <a:t>Служи за гарантиране </a:t>
            </a:r>
            <a:r>
              <a:rPr lang="bg-BG" dirty="0"/>
              <a:t>консистентността на </a:t>
            </a:r>
            <a:r>
              <a:rPr lang="bg-BG" dirty="0" smtClean="0"/>
              <a:t>данните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0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Трансакции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>
                <a:ea typeface="Times New Roman"/>
              </a:rPr>
              <a:t>Характеристики на трансакциите</a:t>
            </a:r>
          </a:p>
          <a:p>
            <a:pPr marL="685800" lvl="1"/>
            <a:r>
              <a:rPr lang="bg-BG" dirty="0"/>
              <a:t>Атомарност</a:t>
            </a:r>
          </a:p>
          <a:p>
            <a:pPr marL="685800" lvl="1"/>
            <a:r>
              <a:rPr lang="bg-BG" dirty="0"/>
              <a:t>Консистентност</a:t>
            </a:r>
          </a:p>
          <a:p>
            <a:pPr marL="685800" lvl="1"/>
            <a:r>
              <a:rPr lang="bg-BG" dirty="0"/>
              <a:t>Изолираност</a:t>
            </a:r>
          </a:p>
          <a:p>
            <a:pPr marL="685800" lvl="1"/>
            <a:r>
              <a:rPr lang="bg-BG" dirty="0" smtClean="0"/>
              <a:t>Устойчивост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Трансакции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>
                <a:ea typeface="Times New Roman"/>
              </a:rPr>
              <a:t>Трансакции в </a:t>
            </a:r>
            <a:r>
              <a:rPr lang="en-US" dirty="0" smtClean="0">
                <a:ea typeface="Times New Roman"/>
              </a:rPr>
              <a:t>SQL</a:t>
            </a:r>
            <a:endParaRPr lang="bg-BG" dirty="0" smtClean="0">
              <a:ea typeface="Times New Roman"/>
            </a:endParaRPr>
          </a:p>
          <a:p>
            <a:endParaRPr lang="bg-BG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r>
              <a:rPr lang="bg-BG" sz="1800" dirty="0"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TRANSACTION</a:t>
            </a:r>
            <a:endParaRPr lang="bg-BG" sz="18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COMMIT</a:t>
            </a:r>
            <a:r>
              <a:rPr lang="bg-BG" sz="1800" dirty="0"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bg-BG" sz="18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TRANSACTION</a:t>
            </a:r>
            <a:endParaRPr lang="bg-BG" sz="18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18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ROLLBACK</a:t>
            </a:r>
            <a:r>
              <a:rPr lang="bg-BG" sz="1800" dirty="0"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bg-BG" sz="1800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TRANSACTION</a:t>
            </a:r>
            <a:endParaRPr lang="bg-BG" sz="18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Александър Далемски</a:t>
            </a:r>
          </a:p>
          <a:p>
            <a:pPr lvl="1"/>
            <a:r>
              <a:rPr lang="en-US" sz="2400" dirty="0" smtClean="0">
                <a:hlinkClick r:id="rId2"/>
              </a:rPr>
              <a:t>sasho@david.bg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dirty="0">
                <a:hlinkClick r:id="rId4"/>
              </a:rPr>
              <a:t>m</a:t>
            </a:r>
            <a:r>
              <a:rPr lang="en-US" sz="2400" dirty="0" smtClean="0">
                <a:hlinkClick r:id="rId4"/>
              </a:rPr>
              <a:t>usashi.bg@gmail.com</a:t>
            </a:r>
            <a:endParaRPr lang="en-US" sz="2400" dirty="0" smtClean="0"/>
          </a:p>
          <a:p>
            <a:pPr lvl="1"/>
            <a:r>
              <a:rPr lang="en-US" sz="2400" dirty="0" smtClean="0"/>
              <a:t>Skype: </a:t>
            </a:r>
            <a:r>
              <a:rPr lang="en-US" sz="2400" dirty="0" err="1" smtClean="0"/>
              <a:t>musasho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https://www.facebook.com/adalemski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298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„външен ключ“ („</a:t>
            </a:r>
            <a:r>
              <a:rPr lang="en-US" sz="2800" dirty="0" smtClean="0"/>
              <a:t>foreign key</a:t>
            </a:r>
            <a:r>
              <a:rPr lang="bg-BG" sz="2800" dirty="0" smtClean="0"/>
              <a:t>“)?</a:t>
            </a:r>
          </a:p>
          <a:p>
            <a:pPr marL="685800" lvl="1"/>
            <a:r>
              <a:rPr lang="bg-BG" dirty="0"/>
              <a:t>Една или повече колони</a:t>
            </a:r>
          </a:p>
          <a:p>
            <a:pPr marL="685800" lvl="1"/>
            <a:r>
              <a:rPr lang="bg-BG" dirty="0"/>
              <a:t>Асоциира се с първичния ключ на някоя таблица</a:t>
            </a:r>
          </a:p>
          <a:p>
            <a:pPr marL="685800" lvl="1"/>
            <a:r>
              <a:rPr lang="bg-BG" dirty="0"/>
              <a:t>Реализира зависимост между записите в двете таблици</a:t>
            </a:r>
          </a:p>
          <a:p>
            <a:pPr marL="685800" lvl="1"/>
            <a:r>
              <a:rPr lang="bg-BG" dirty="0"/>
              <a:t>Множество записи от вторичната таблица се асоциират с един запис от първичната таблица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4142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„индекс“ („</a:t>
            </a:r>
            <a:r>
              <a:rPr lang="en-US" sz="2800" dirty="0" smtClean="0"/>
              <a:t>index</a:t>
            </a:r>
            <a:r>
              <a:rPr lang="bg-BG" sz="2800" dirty="0" smtClean="0"/>
              <a:t>“)?</a:t>
            </a:r>
          </a:p>
          <a:p>
            <a:pPr marL="685800" lvl="1"/>
            <a:r>
              <a:rPr lang="bg-BG" dirty="0"/>
              <a:t>Оптимизира достъпа до записи по определен критерий</a:t>
            </a:r>
          </a:p>
          <a:p>
            <a:pPr marL="685800" lvl="1"/>
            <a:r>
              <a:rPr lang="bg-BG" dirty="0"/>
              <a:t>Осигурява бързодействие за критични за софтуера манипулации с данните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3034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Бази данни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„схема“ на база данни („</a:t>
            </a:r>
            <a:r>
              <a:rPr lang="en-US" sz="2800" dirty="0" smtClean="0"/>
              <a:t>schema</a:t>
            </a:r>
            <a:r>
              <a:rPr lang="bg-BG" sz="2800" dirty="0" smtClean="0"/>
              <a:t>“)?</a:t>
            </a:r>
          </a:p>
          <a:p>
            <a:pPr marL="685800" lvl="1"/>
            <a:r>
              <a:rPr lang="bg-BG" dirty="0"/>
              <a:t>Описва структурата на данните</a:t>
            </a:r>
          </a:p>
          <a:p>
            <a:pPr marL="685800" lvl="1"/>
            <a:r>
              <a:rPr lang="bg-BG" dirty="0"/>
              <a:t>Таблици</a:t>
            </a:r>
          </a:p>
          <a:p>
            <a:pPr marL="685800" lvl="1"/>
            <a:r>
              <a:rPr lang="bg-BG" dirty="0"/>
              <a:t>Колони</a:t>
            </a:r>
          </a:p>
          <a:p>
            <a:pPr marL="685800" lvl="1"/>
            <a:r>
              <a:rPr lang="bg-BG" dirty="0"/>
              <a:t>Ключове и други ограничения</a:t>
            </a:r>
          </a:p>
          <a:p>
            <a:pPr marL="685800" lvl="1"/>
            <a:r>
              <a:rPr lang="bg-BG" dirty="0"/>
              <a:t>Индекси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1140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ДАВИД академия 2013.pptx" id="{0B958170-F79D-4C30-8920-53BC19441C74}" vid="{427D3C58-30DC-4026-B543-E50C55DA9920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1353</TotalTime>
  <Words>1657</Words>
  <Application>Microsoft Office PowerPoint</Application>
  <PresentationFormat>On-screen Show (4:3)</PresentationFormat>
  <Paragraphs>375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ДАВИД академия 2013</vt:lpstr>
      <vt:lpstr>Курс по информационни технологии</vt:lpstr>
      <vt:lpstr>Съдържание 1/1</vt:lpstr>
      <vt:lpstr>Бази данни</vt:lpstr>
      <vt:lpstr>Бази данни</vt:lpstr>
      <vt:lpstr>Бази данни</vt:lpstr>
      <vt:lpstr>Бази данни</vt:lpstr>
      <vt:lpstr>Бази данни</vt:lpstr>
      <vt:lpstr>Бази данни</vt:lpstr>
      <vt:lpstr>Бази данни</vt:lpstr>
      <vt:lpstr>Системи за управление на бази данни</vt:lpstr>
      <vt:lpstr>Системи за управление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Проектиране на бази данни</vt:lpstr>
      <vt:lpstr>SQL</vt:lpstr>
      <vt:lpstr>SQL</vt:lpstr>
      <vt:lpstr>SQL</vt:lpstr>
      <vt:lpstr>SQL</vt:lpstr>
      <vt:lpstr>SQL</vt:lpstr>
      <vt:lpstr>DDL</vt:lpstr>
      <vt:lpstr>DDL</vt:lpstr>
      <vt:lpstr>DDL</vt:lpstr>
      <vt:lpstr>DDL</vt:lpstr>
      <vt:lpstr>DDL</vt:lpstr>
      <vt:lpstr>DDL</vt:lpstr>
      <vt:lpstr>DDL</vt:lpstr>
      <vt:lpstr>DDL</vt:lpstr>
      <vt:lpstr>DDL</vt:lpstr>
      <vt:lpstr>DDL</vt:lpstr>
      <vt:lpstr>DCL</vt:lpstr>
      <vt:lpstr>DCL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DML</vt:lpstr>
      <vt:lpstr>Трансакции</vt:lpstr>
      <vt:lpstr>Трансакции</vt:lpstr>
      <vt:lpstr>Трансакции</vt:lpstr>
      <vt:lpstr>Въпроси?</vt:lpstr>
      <vt:lpstr>Благодаря!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Sonja</cp:lastModifiedBy>
  <cp:revision>157</cp:revision>
  <dcterms:created xsi:type="dcterms:W3CDTF">2012-08-31T08:16:31Z</dcterms:created>
  <dcterms:modified xsi:type="dcterms:W3CDTF">2013-09-02T19:41:32Z</dcterms:modified>
</cp:coreProperties>
</file>