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46"/>
  </p:notesMasterIdLst>
  <p:sldIdLst>
    <p:sldId id="256" r:id="rId2"/>
    <p:sldId id="257" r:id="rId3"/>
    <p:sldId id="25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9" r:id="rId14"/>
    <p:sldId id="330" r:id="rId15"/>
    <p:sldId id="328" r:id="rId16"/>
    <p:sldId id="331" r:id="rId17"/>
    <p:sldId id="332" r:id="rId18"/>
    <p:sldId id="333" r:id="rId19"/>
    <p:sldId id="335" r:id="rId20"/>
    <p:sldId id="334" r:id="rId21"/>
    <p:sldId id="336" r:id="rId22"/>
    <p:sldId id="337" r:id="rId23"/>
    <p:sldId id="338" r:id="rId24"/>
    <p:sldId id="339" r:id="rId25"/>
    <p:sldId id="341" r:id="rId26"/>
    <p:sldId id="340" r:id="rId27"/>
    <p:sldId id="342" r:id="rId28"/>
    <p:sldId id="343" r:id="rId29"/>
    <p:sldId id="344" r:id="rId30"/>
    <p:sldId id="346" r:id="rId31"/>
    <p:sldId id="347" r:id="rId32"/>
    <p:sldId id="349" r:id="rId33"/>
    <p:sldId id="350" r:id="rId34"/>
    <p:sldId id="351" r:id="rId35"/>
    <p:sldId id="352" r:id="rId36"/>
    <p:sldId id="353" r:id="rId37"/>
    <p:sldId id="354" r:id="rId38"/>
    <p:sldId id="355" r:id="rId39"/>
    <p:sldId id="356" r:id="rId40"/>
    <p:sldId id="357" r:id="rId41"/>
    <p:sldId id="358" r:id="rId42"/>
    <p:sldId id="359" r:id="rId43"/>
    <p:sldId id="270" r:id="rId44"/>
    <p:sldId id="271" r:id="rId4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Начало" id="{74DA728E-32EA-441A-AFD3-90D83F4D64F5}">
          <p14:sldIdLst>
            <p14:sldId id="256"/>
            <p14:sldId id="257"/>
          </p14:sldIdLst>
        </p14:section>
        <p14:section name="XML" id="{3F927B06-CE6D-4E82-AA2B-87550C282766}">
          <p14:sldIdLst>
            <p14:sldId id="25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9"/>
            <p14:sldId id="330"/>
          </p14:sldIdLst>
        </p14:section>
        <p14:section name="XML Schema Definition" id="{C469D33E-46DC-451C-BE6F-9D174131380E}">
          <p14:sldIdLst>
            <p14:sldId id="328"/>
            <p14:sldId id="331"/>
            <p14:sldId id="332"/>
            <p14:sldId id="333"/>
            <p14:sldId id="335"/>
            <p14:sldId id="334"/>
            <p14:sldId id="336"/>
            <p14:sldId id="337"/>
            <p14:sldId id="338"/>
          </p14:sldIdLst>
        </p14:section>
        <p14:section name="Приложения на XML" id="{18954B65-0B06-4226-87D1-6D44A4636672}">
          <p14:sldIdLst>
            <p14:sldId id="339"/>
            <p14:sldId id="341"/>
            <p14:sldId id="340"/>
            <p14:sldId id="342"/>
            <p14:sldId id="343"/>
          </p14:sldIdLst>
        </p14:section>
        <p14:section name="XmlDocument" id="{20B8B08B-53F8-400D-9979-3FBCB793AE20}">
          <p14:sldIdLst>
            <p14:sldId id="344"/>
            <p14:sldId id="346"/>
            <p14:sldId id="347"/>
          </p14:sldIdLst>
        </p14:section>
        <p14:section name="LINQ to XML" id="{CFF452B8-F93B-4219-BD1B-640FE086C6C6}">
          <p14:sldIdLst>
            <p14:sldId id="349"/>
            <p14:sldId id="350"/>
            <p14:sldId id="351"/>
            <p14:sldId id="352"/>
          </p14:sldIdLst>
        </p14:section>
        <p14:section name="Сериализиране на обекти към XML" id="{351E7DFF-AC88-45AD-8612-E0DF0D96728F}">
          <p14:sldIdLst>
            <p14:sldId id="353"/>
            <p14:sldId id="354"/>
            <p14:sldId id="355"/>
            <p14:sldId id="356"/>
            <p14:sldId id="357"/>
            <p14:sldId id="358"/>
            <p14:sldId id="359"/>
          </p14:sldIdLst>
        </p14:section>
        <p14:section name="Край" id="{74C3C45A-B820-4D4D-8C61-592C9EE2A9AC}">
          <p14:sldIdLst>
            <p14:sldId id="270"/>
            <p14:sldId id="27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91AF"/>
    <a:srgbClr val="0093D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EA665-D7FB-4354-9423-6DE69A720612}" type="datetimeFigureOut">
              <a:rPr lang="bg-BG" smtClean="0"/>
              <a:t>5.9.2013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7D233-03C5-417B-9F83-535B1FEA41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82862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81" y="1476150"/>
            <a:ext cx="7009125" cy="75059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513899" y="2628278"/>
            <a:ext cx="7992888" cy="0"/>
          </a:xfrm>
          <a:prstGeom prst="line">
            <a:avLst/>
          </a:prstGeom>
          <a:ln w="38100">
            <a:solidFill>
              <a:schemeClr val="bg1">
                <a:alpha val="2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/>
          <p:cNvSpPr/>
          <p:nvPr/>
        </p:nvSpPr>
        <p:spPr>
          <a:xfrm rot="664887">
            <a:off x="6577455" y="5221224"/>
            <a:ext cx="2677636" cy="1920415"/>
          </a:xfrm>
          <a:custGeom>
            <a:avLst/>
            <a:gdLst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3024336 w 3600400"/>
              <a:gd name="connsiteY3" fmla="*/ 2304256 h 2304256"/>
              <a:gd name="connsiteX4" fmla="*/ 0 w 3600400"/>
              <a:gd name="connsiteY4" fmla="*/ 2304256 h 2304256"/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2384330 w 3600400"/>
              <a:gd name="connsiteY3" fmla="*/ 1253581 h 2304256"/>
              <a:gd name="connsiteX4" fmla="*/ 0 w 3600400"/>
              <a:gd name="connsiteY4" fmla="*/ 2304256 h 2304256"/>
              <a:gd name="connsiteX0" fmla="*/ 0 w 2503572"/>
              <a:gd name="connsiteY0" fmla="*/ 2315594 h 2315594"/>
              <a:gd name="connsiteX1" fmla="*/ 576064 w 2503572"/>
              <a:gd name="connsiteY1" fmla="*/ 11338 h 2315594"/>
              <a:gd name="connsiteX2" fmla="*/ 2503572 w 2503572"/>
              <a:gd name="connsiteY2" fmla="*/ 0 h 2315594"/>
              <a:gd name="connsiteX3" fmla="*/ 2384330 w 2503572"/>
              <a:gd name="connsiteY3" fmla="*/ 1264919 h 2315594"/>
              <a:gd name="connsiteX4" fmla="*/ 0 w 2503572"/>
              <a:gd name="connsiteY4" fmla="*/ 2315594 h 2315594"/>
              <a:gd name="connsiteX0" fmla="*/ 0 w 2751224"/>
              <a:gd name="connsiteY0" fmla="*/ 2315594 h 2315594"/>
              <a:gd name="connsiteX1" fmla="*/ 576064 w 2751224"/>
              <a:gd name="connsiteY1" fmla="*/ 11338 h 2315594"/>
              <a:gd name="connsiteX2" fmla="*/ 2503572 w 2751224"/>
              <a:gd name="connsiteY2" fmla="*/ 0 h 2315594"/>
              <a:gd name="connsiteX3" fmla="*/ 2751224 w 2751224"/>
              <a:gd name="connsiteY3" fmla="*/ 1383034 h 2315594"/>
              <a:gd name="connsiteX4" fmla="*/ 0 w 2751224"/>
              <a:gd name="connsiteY4" fmla="*/ 2315594 h 2315594"/>
              <a:gd name="connsiteX0" fmla="*/ 0 w 2660772"/>
              <a:gd name="connsiteY0" fmla="*/ 1899840 h 1899840"/>
              <a:gd name="connsiteX1" fmla="*/ 485612 w 2660772"/>
              <a:gd name="connsiteY1" fmla="*/ 11338 h 1899840"/>
              <a:gd name="connsiteX2" fmla="*/ 2413120 w 2660772"/>
              <a:gd name="connsiteY2" fmla="*/ 0 h 1899840"/>
              <a:gd name="connsiteX3" fmla="*/ 2660772 w 2660772"/>
              <a:gd name="connsiteY3" fmla="*/ 1383034 h 1899840"/>
              <a:gd name="connsiteX4" fmla="*/ 0 w 2660772"/>
              <a:gd name="connsiteY4" fmla="*/ 1899840 h 1899840"/>
              <a:gd name="connsiteX0" fmla="*/ 0 w 2660772"/>
              <a:gd name="connsiteY0" fmla="*/ 1900347 h 1900347"/>
              <a:gd name="connsiteX1" fmla="*/ 485612 w 2660772"/>
              <a:gd name="connsiteY1" fmla="*/ 11845 h 1900347"/>
              <a:gd name="connsiteX2" fmla="*/ 2403315 w 2660772"/>
              <a:gd name="connsiteY2" fmla="*/ 0 h 1900347"/>
              <a:gd name="connsiteX3" fmla="*/ 2660772 w 2660772"/>
              <a:gd name="connsiteY3" fmla="*/ 1383541 h 1900347"/>
              <a:gd name="connsiteX4" fmla="*/ 0 w 2660772"/>
              <a:gd name="connsiteY4" fmla="*/ 1900347 h 1900347"/>
              <a:gd name="connsiteX0" fmla="*/ 0 w 2674287"/>
              <a:gd name="connsiteY0" fmla="*/ 1900347 h 1900347"/>
              <a:gd name="connsiteX1" fmla="*/ 485612 w 2674287"/>
              <a:gd name="connsiteY1" fmla="*/ 11845 h 1900347"/>
              <a:gd name="connsiteX2" fmla="*/ 2403315 w 2674287"/>
              <a:gd name="connsiteY2" fmla="*/ 0 h 1900347"/>
              <a:gd name="connsiteX3" fmla="*/ 2674287 w 2674287"/>
              <a:gd name="connsiteY3" fmla="*/ 1390600 h 1900347"/>
              <a:gd name="connsiteX4" fmla="*/ 0 w 2674287"/>
              <a:gd name="connsiteY4" fmla="*/ 1900347 h 1900347"/>
              <a:gd name="connsiteX0" fmla="*/ 0 w 2677636"/>
              <a:gd name="connsiteY0" fmla="*/ 1920415 h 1920415"/>
              <a:gd name="connsiteX1" fmla="*/ 488961 w 2677636"/>
              <a:gd name="connsiteY1" fmla="*/ 11845 h 1920415"/>
              <a:gd name="connsiteX2" fmla="*/ 2406664 w 2677636"/>
              <a:gd name="connsiteY2" fmla="*/ 0 h 1920415"/>
              <a:gd name="connsiteX3" fmla="*/ 2677636 w 2677636"/>
              <a:gd name="connsiteY3" fmla="*/ 1390600 h 1920415"/>
              <a:gd name="connsiteX4" fmla="*/ 0 w 2677636"/>
              <a:gd name="connsiteY4" fmla="*/ 1920415 h 1920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7636" h="1920415">
                <a:moveTo>
                  <a:pt x="0" y="1920415"/>
                </a:moveTo>
                <a:lnTo>
                  <a:pt x="488961" y="11845"/>
                </a:lnTo>
                <a:lnTo>
                  <a:pt x="2406664" y="0"/>
                </a:lnTo>
                <a:lnTo>
                  <a:pt x="2677636" y="1390600"/>
                </a:lnTo>
                <a:lnTo>
                  <a:pt x="0" y="19204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2" name="TextBox 11"/>
          <p:cNvSpPr txBox="1"/>
          <p:nvPr/>
        </p:nvSpPr>
        <p:spPr>
          <a:xfrm>
            <a:off x="7020272" y="5652575"/>
            <a:ext cx="1949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93D9"/>
                </a:solidFill>
                <a:latin typeface="Segoe WP Black" pitchFamily="34" charset="0"/>
              </a:rPr>
              <a:t>2013</a:t>
            </a:r>
            <a:endParaRPr lang="bg-BG" sz="5400" dirty="0">
              <a:solidFill>
                <a:srgbClr val="0093D9"/>
              </a:solidFill>
              <a:latin typeface="Segoe WP Black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513899" y="2648606"/>
            <a:ext cx="7992888" cy="1528036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27" name="TextBox 26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13899" y="4335596"/>
            <a:ext cx="7992888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5658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ght on Dar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66" y="6450381"/>
            <a:ext cx="2044862" cy="218979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2000" y="208800"/>
            <a:ext cx="8687814" cy="701877"/>
          </a:xfrm>
          <a:prstGeom prst="rect">
            <a:avLst/>
          </a:prstGeom>
          <a:noFill/>
          <a:ln w="38100">
            <a:noFill/>
          </a:ln>
          <a:effectLst/>
        </p:spPr>
        <p:txBody>
          <a:bodyPr/>
          <a:lstStyle>
            <a:lvl1pPr algn="l">
              <a:defRPr sz="4000" b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52000" y="1124744"/>
            <a:ext cx="8669128" cy="5112567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  <p:sp>
        <p:nvSpPr>
          <p:cNvPr id="10" name="TextBox 9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66" y="6450381"/>
            <a:ext cx="2044862" cy="2189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755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rk on Ligh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11" b="40838"/>
          <a:stretch/>
        </p:blipFill>
        <p:spPr>
          <a:xfrm>
            <a:off x="0" y="1"/>
            <a:ext cx="9144000" cy="10527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11" b="40838"/>
          <a:stretch/>
        </p:blipFill>
        <p:spPr>
          <a:xfrm>
            <a:off x="0" y="1"/>
            <a:ext cx="9144000" cy="10527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99" y="209699"/>
            <a:ext cx="8669123" cy="700977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3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52000" y="1120375"/>
            <a:ext cx="8669122" cy="5116938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 sz="24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 sz="20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 sz="18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 sz="18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70" y="6450381"/>
            <a:ext cx="2044853" cy="2189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tx1">
                    <a:lumMod val="50000"/>
                    <a:lumOff val="50000"/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tx1">
                  <a:lumMod val="50000"/>
                  <a:lumOff val="50000"/>
                  <a:alpha val="61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70" y="6450381"/>
            <a:ext cx="2044853" cy="21897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tx1">
                    <a:lumMod val="50000"/>
                    <a:lumOff val="50000"/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tx1">
                  <a:lumMod val="50000"/>
                  <a:lumOff val="50000"/>
                  <a:alpha val="61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863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208800"/>
            <a:ext cx="8435280" cy="699920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/>
          <a:lstStyle>
            <a:lvl1pPr algn="l">
              <a:defRPr sz="4000" b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0" y="1124744"/>
            <a:ext cx="9143999" cy="5112569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effectLst>
            <a:outerShdw blurRad="127000" dist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0" tIns="360000" rIns="360000" bIns="360000"/>
          <a:lstStyle>
            <a:lvl1pPr marL="0" indent="0">
              <a:buNone/>
              <a:defRPr sz="20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66" y="6450381"/>
            <a:ext cx="2044862" cy="2189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66" y="6450381"/>
            <a:ext cx="2044862" cy="21897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703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302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david_academy" TargetMode="External"/><Relationship Id="rId3" Type="http://schemas.openxmlformats.org/officeDocument/2006/relationships/hyperlink" Target="http://vdachev.net/" TargetMode="External"/><Relationship Id="rId7" Type="http://schemas.openxmlformats.org/officeDocument/2006/relationships/hyperlink" Target="http://acad.david.bg/" TargetMode="External"/><Relationship Id="rId2" Type="http://schemas.openxmlformats.org/officeDocument/2006/relationships/hyperlink" Target="mailto:sasho@david.bg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acad@david.bg" TargetMode="External"/><Relationship Id="rId5" Type="http://schemas.openxmlformats.org/officeDocument/2006/relationships/hyperlink" Target="https://www.facebook.com/adalemski" TargetMode="External"/><Relationship Id="rId4" Type="http://schemas.openxmlformats.org/officeDocument/2006/relationships/hyperlink" Target="mailto:musashi.bg@gmail.com" TargetMode="External"/><Relationship Id="rId9" Type="http://schemas.openxmlformats.org/officeDocument/2006/relationships/hyperlink" Target="https://www.facebook.com/groups/david.academy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Курс по информационни технологии</a:t>
            </a:r>
            <a:endParaRPr lang="bg-BG" dirty="0"/>
          </a:p>
        </p:txBody>
      </p:sp>
      <p:sp>
        <p:nvSpPr>
          <p:cNvPr id="7" name="TextBox 1"/>
          <p:cNvSpPr txBox="1">
            <a:spLocks noGrp="1"/>
          </p:cNvSpPr>
          <p:nvPr>
            <p:ph type="body" sz="quarter" idx="10"/>
          </p:nvPr>
        </p:nvSpPr>
        <p:spPr>
          <a:xfrm>
            <a:off x="1747700" y="4335596"/>
            <a:ext cx="55253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Занятие №4</a:t>
            </a:r>
            <a:br>
              <a:rPr lang="bg-BG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XML. XSD. XML </a:t>
            </a:r>
            <a:r>
              <a:rPr lang="bg-BG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.NET Framework</a:t>
            </a:r>
            <a:endParaRPr lang="bg-BG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78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XML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Представяне на неразрешени символи</a:t>
            </a:r>
          </a:p>
          <a:p>
            <a:pPr lvl="1"/>
            <a:r>
              <a:rPr lang="bg-BG" dirty="0" smtClean="0"/>
              <a:t>Използват се </a:t>
            </a:r>
            <a:r>
              <a:rPr lang="en-US" dirty="0" smtClean="0"/>
              <a:t>entity references</a:t>
            </a:r>
            <a:r>
              <a:rPr lang="bg-BG" dirty="0" smtClean="0"/>
              <a:t>: поредици от символи, започващи с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&amp;</a:t>
            </a:r>
            <a:r>
              <a:rPr lang="en-US" dirty="0" smtClean="0"/>
              <a:t> </a:t>
            </a:r>
            <a:r>
              <a:rPr lang="bg-BG" dirty="0" smtClean="0"/>
              <a:t>и завършващи с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&amp;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  <a:r>
              <a:rPr lang="en-US" dirty="0" smtClean="0"/>
              <a:t> </a:t>
            </a:r>
            <a:r>
              <a:rPr lang="bg-BG" dirty="0" smtClean="0"/>
              <a:t>замества символа </a:t>
            </a:r>
            <a:r>
              <a:rPr lang="bg-B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&lt;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&amp;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gt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  <a:r>
              <a:rPr lang="en-US" dirty="0" smtClean="0"/>
              <a:t> </a:t>
            </a:r>
            <a:r>
              <a:rPr lang="bg-BG" dirty="0" smtClean="0"/>
              <a:t>замества символа </a:t>
            </a:r>
            <a:r>
              <a:rPr lang="bg-BG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&amp;amp;</a:t>
            </a:r>
            <a:r>
              <a:rPr lang="bg-BG" dirty="0" smtClean="0"/>
              <a:t> замества символа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&amp;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&amp;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quot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  <a:r>
              <a:rPr lang="bg-BG" dirty="0" smtClean="0"/>
              <a:t> </a:t>
            </a:r>
            <a:r>
              <a:rPr lang="bg-BG" dirty="0"/>
              <a:t>замества символа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"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bg-BG" dirty="0" smtClean="0"/>
              <a:t>Екзотични </a:t>
            </a:r>
            <a:r>
              <a:rPr lang="en-US" dirty="0" smtClean="0"/>
              <a:t>Unicode </a:t>
            </a:r>
            <a:r>
              <a:rPr lang="bg-BG" dirty="0" smtClean="0"/>
              <a:t>символи могат да се запишат чрез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&amp;#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nnnn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  <a:r>
              <a:rPr lang="en-US" dirty="0" smtClean="0"/>
              <a:t> </a:t>
            </a:r>
            <a:r>
              <a:rPr lang="bg-BG" dirty="0" smtClean="0"/>
              <a:t>или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&amp;#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hhhh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  <a:r>
              <a:rPr lang="bg-BG" dirty="0" smtClean="0"/>
              <a:t>, където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nnnn</a:t>
            </a:r>
            <a:r>
              <a:rPr lang="bg-BG" dirty="0" smtClean="0"/>
              <a:t> е десетичен запис на кода на символа, а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hhhh</a:t>
            </a:r>
            <a:r>
              <a:rPr lang="bg-BG" dirty="0" smtClean="0"/>
              <a:t> е шестнадесетичен запис на кода му</a:t>
            </a:r>
          </a:p>
          <a:p>
            <a:pPr lvl="1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918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XML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CDATA </a:t>
            </a:r>
            <a:r>
              <a:rPr lang="bg-BG" dirty="0" smtClean="0"/>
              <a:t>възли</a:t>
            </a:r>
          </a:p>
          <a:p>
            <a:pPr lvl="1"/>
            <a:r>
              <a:rPr lang="bg-BG" dirty="0" smtClean="0"/>
              <a:t>Служат за описване на текст, който съдържа много неразрешени символи, така че да не се налага те да се заместват с </a:t>
            </a:r>
            <a:r>
              <a:rPr lang="en-US" dirty="0" smtClean="0"/>
              <a:t>entity references </a:t>
            </a:r>
            <a:r>
              <a:rPr lang="bg-BG" dirty="0" smtClean="0"/>
              <a:t>навсякъде</a:t>
            </a:r>
          </a:p>
          <a:p>
            <a:pPr lvl="1"/>
            <a:r>
              <a:rPr lang="bg-BG" dirty="0" smtClean="0"/>
              <a:t>Текстът се загражда между поредиците от символи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&lt;![CDATA[</a:t>
            </a:r>
            <a:r>
              <a:rPr lang="en-US" dirty="0" smtClean="0"/>
              <a:t> </a:t>
            </a:r>
            <a:r>
              <a:rPr lang="bg-BG" dirty="0" smtClean="0"/>
              <a:t>и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]]&gt;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codeSamples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codeSample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&lt;![CDATA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[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808080"/>
                </a:solidFill>
                <a:latin typeface="Consolas"/>
              </a:rPr>
              <a:t>      </a:t>
            </a:r>
            <a:r>
              <a:rPr lang="en-US" sz="1600" dirty="0">
                <a:solidFill>
                  <a:srgbClr val="808080"/>
                </a:solidFill>
                <a:latin typeface="Consolas"/>
              </a:rPr>
              <a:t>public void </a:t>
            </a:r>
            <a:r>
              <a:rPr lang="en-US" sz="1600" dirty="0" err="1">
                <a:solidFill>
                  <a:srgbClr val="808080"/>
                </a:solidFill>
                <a:latin typeface="Consolas"/>
              </a:rPr>
              <a:t>FilterNumbers</a:t>
            </a:r>
            <a:r>
              <a:rPr lang="en-US" sz="1600" dirty="0">
                <a:solidFill>
                  <a:srgbClr val="80808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808080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808080"/>
                </a:solidFill>
                <a:latin typeface="Consolas"/>
              </a:rPr>
              <a:t>[] numbers</a:t>
            </a:r>
            <a:r>
              <a:rPr lang="en-US" sz="1600" dirty="0" smtClean="0">
                <a:solidFill>
                  <a:srgbClr val="808080"/>
                </a:solidFill>
                <a:latin typeface="Consolas"/>
              </a:rPr>
              <a:t>)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srgbClr val="808080"/>
                </a:solidFill>
                <a:latin typeface="Consolas"/>
              </a:rPr>
              <a:t>      {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808080"/>
                </a:solidFill>
                <a:latin typeface="Consolas"/>
              </a:rPr>
              <a:t>        </a:t>
            </a:r>
            <a:r>
              <a:rPr lang="en-US" sz="1600" dirty="0">
                <a:solidFill>
                  <a:srgbClr val="808080"/>
                </a:solidFill>
                <a:latin typeface="Consolas"/>
              </a:rPr>
              <a:t>return </a:t>
            </a:r>
            <a:r>
              <a:rPr lang="en-US" sz="1600" dirty="0" err="1">
                <a:solidFill>
                  <a:srgbClr val="808080"/>
                </a:solidFill>
                <a:latin typeface="Consolas"/>
              </a:rPr>
              <a:t>numbers.Where</a:t>
            </a:r>
            <a:r>
              <a:rPr lang="en-US" sz="1600" dirty="0">
                <a:solidFill>
                  <a:srgbClr val="808080"/>
                </a:solidFill>
                <a:latin typeface="Consolas"/>
              </a:rPr>
              <a:t>(n =&gt; n &gt; 0 &amp;&amp; n &lt; 1000</a:t>
            </a:r>
            <a:r>
              <a:rPr lang="en-US" sz="1600" dirty="0" smtClean="0">
                <a:solidFill>
                  <a:srgbClr val="808080"/>
                </a:solidFill>
                <a:latin typeface="Consolas"/>
              </a:rPr>
              <a:t>);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srgbClr val="808080"/>
                </a:solidFill>
                <a:latin typeface="Consolas"/>
              </a:rPr>
              <a:t>      }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srgbClr val="808080"/>
                </a:solidFill>
                <a:latin typeface="Consolas"/>
              </a:rPr>
              <a:t>    </a:t>
            </a:r>
            <a:r>
              <a:rPr lang="bg-BG" sz="1600" dirty="0" smtClean="0">
                <a:solidFill>
                  <a:srgbClr val="0000FF"/>
                </a:solidFill>
                <a:latin typeface="Consolas"/>
              </a:rPr>
              <a:t>]]&gt;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codeSample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codeSamples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endParaRPr lang="bg-BG" sz="1600" dirty="0" smtClean="0"/>
          </a:p>
          <a:p>
            <a:pPr lvl="1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6345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XML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XML </a:t>
            </a:r>
            <a:r>
              <a:rPr lang="bg-BG" dirty="0" smtClean="0"/>
              <a:t>декларация</a:t>
            </a:r>
          </a:p>
          <a:p>
            <a:pPr lvl="1"/>
            <a:r>
              <a:rPr lang="bg-BG" dirty="0" smtClean="0"/>
              <a:t>Поставя се в началото на </a:t>
            </a:r>
            <a:r>
              <a:rPr lang="en-US" dirty="0" smtClean="0"/>
              <a:t>XML</a:t>
            </a:r>
            <a:r>
              <a:rPr lang="bg-BG" dirty="0" smtClean="0"/>
              <a:t> документа, преди кореновия елемент</a:t>
            </a:r>
          </a:p>
          <a:p>
            <a:pPr lvl="1"/>
            <a:r>
              <a:rPr lang="bg-BG" dirty="0" smtClean="0"/>
              <a:t>Указва версията на </a:t>
            </a:r>
            <a:r>
              <a:rPr lang="en-US" dirty="0" smtClean="0"/>
              <a:t>XML</a:t>
            </a:r>
            <a:r>
              <a:rPr lang="bg-BG" dirty="0" smtClean="0"/>
              <a:t> спецификацията, описваща формата на документа; кодирането на символите в документа </a:t>
            </a:r>
            <a:r>
              <a:rPr lang="en-US" dirty="0" smtClean="0"/>
              <a:t>(UTF-8, ANSI code page 1251 </a:t>
            </a:r>
            <a:r>
              <a:rPr lang="bg-BG" dirty="0" smtClean="0"/>
              <a:t>и т.н.) както и това дали документът е независим от външни източници</a:t>
            </a:r>
          </a:p>
          <a:p>
            <a:pPr lvl="1"/>
            <a:endParaRPr lang="bg-BG" dirty="0"/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nsolas"/>
              </a:rPr>
              <a:t>&lt;?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xml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version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1.0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encoding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utf-8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?&gt;</a:t>
            </a:r>
            <a:endParaRPr lang="bg-BG" sz="1600" dirty="0" smtClean="0"/>
          </a:p>
          <a:p>
            <a:pPr lvl="1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2766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XML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Пространства от имена</a:t>
            </a:r>
          </a:p>
          <a:p>
            <a:pPr lvl="1"/>
            <a:r>
              <a:rPr lang="bg-BG" dirty="0" smtClean="0"/>
              <a:t>Произволни низове</a:t>
            </a:r>
          </a:p>
          <a:p>
            <a:pPr lvl="1"/>
            <a:r>
              <a:rPr lang="bg-BG" dirty="0" smtClean="0"/>
              <a:t>Служат за различаване на елементи или атрибути със съвпадащи имена (подобно на пространствата от имена в </a:t>
            </a:r>
            <a:r>
              <a:rPr lang="en-US" dirty="0" smtClean="0"/>
              <a:t>.NET)</a:t>
            </a:r>
            <a:endParaRPr lang="bg-BG" dirty="0" smtClean="0"/>
          </a:p>
          <a:p>
            <a:pPr lvl="1"/>
            <a:r>
              <a:rPr lang="bg-BG" dirty="0" smtClean="0"/>
              <a:t>Указват се в рамките на елемент с помощта на служебни атрибути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xmlns</a:t>
            </a:r>
            <a:r>
              <a:rPr lang="bg-BG" dirty="0" smtClean="0"/>
              <a:t> или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xmlns: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prefix</a:t>
            </a:r>
            <a:r>
              <a:rPr lang="en-US" dirty="0" smtClean="0"/>
              <a:t>, </a:t>
            </a:r>
            <a:r>
              <a:rPr lang="bg-BG" dirty="0" smtClean="0"/>
              <a:t>където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prefix</a:t>
            </a:r>
            <a:r>
              <a:rPr lang="en-US" dirty="0" smtClean="0"/>
              <a:t> </a:t>
            </a:r>
            <a:r>
              <a:rPr lang="bg-BG" dirty="0" smtClean="0"/>
              <a:t>е произволна поредица от символи, отговаряща на изискванията за валидно име на елемент</a:t>
            </a:r>
          </a:p>
          <a:p>
            <a:pPr lvl="1"/>
            <a:r>
              <a:rPr lang="bg-BG" dirty="0" smtClean="0"/>
              <a:t>Указаните пространства от имена са валидни в цялото поддърво от </a:t>
            </a:r>
            <a:r>
              <a:rPr lang="bg-BG" u="sng" dirty="0" smtClean="0"/>
              <a:t>елементи</a:t>
            </a:r>
            <a:r>
              <a:rPr lang="bg-BG" dirty="0" smtClean="0"/>
              <a:t> на текущия елемент</a:t>
            </a:r>
          </a:p>
          <a:p>
            <a:pPr lvl="1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1373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XML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Пространства от имена</a:t>
            </a:r>
          </a:p>
          <a:p>
            <a:pPr lvl="1"/>
            <a:r>
              <a:rPr lang="bg-BG" dirty="0" smtClean="0"/>
              <a:t>Пространството от имена по подразбиране се определя от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xmlns</a:t>
            </a:r>
            <a:r>
              <a:rPr lang="bg-BG" dirty="0" smtClean="0"/>
              <a:t> атрибута</a:t>
            </a:r>
          </a:p>
          <a:p>
            <a:pPr lvl="1"/>
            <a:r>
              <a:rPr lang="bg-BG" dirty="0" smtClean="0"/>
              <a:t>Префиксите се поставят преди името на елемента/атрибута, следвани от двоеточие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library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Consolas"/>
              </a:rPr>
              <a:t>xmlns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http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://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david.bg/xml/library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nsolas"/>
              </a:rPr>
              <a:t>xmlns:p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http://david.bg/xml/persons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books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book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author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J. R. R. Tolkien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year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1954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The Fellowship of the Ring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checkedOutBy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p:person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Consolas"/>
              </a:rPr>
              <a:t>firstName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Alexander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Consolas"/>
              </a:rPr>
              <a:t>lastName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Dalemski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/&gt;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checkedOutBy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book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books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library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endParaRPr lang="en-US" sz="1600" dirty="0">
              <a:solidFill>
                <a:srgbClr val="0000FF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7752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XML</a:t>
            </a:r>
            <a:r>
              <a:rPr lang="bg-BG" sz="3600" dirty="0" smtClean="0"/>
              <a:t> </a:t>
            </a:r>
            <a:r>
              <a:rPr lang="en-US" sz="3600" dirty="0" smtClean="0"/>
              <a:t>Schema </a:t>
            </a:r>
            <a:r>
              <a:rPr lang="en-US" sz="3600" dirty="0"/>
              <a:t>Definition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Какво е „</a:t>
            </a:r>
            <a:r>
              <a:rPr lang="en-US" dirty="0" smtClean="0"/>
              <a:t>XML Schema </a:t>
            </a:r>
            <a:r>
              <a:rPr lang="en-US" dirty="0" smtClean="0"/>
              <a:t>Definition</a:t>
            </a:r>
            <a:r>
              <a:rPr lang="bg-BG" dirty="0" smtClean="0"/>
              <a:t>“?</a:t>
            </a:r>
            <a:endParaRPr lang="bg-BG" dirty="0" smtClean="0"/>
          </a:p>
          <a:p>
            <a:pPr lvl="1"/>
            <a:r>
              <a:rPr lang="bg-BG" dirty="0" smtClean="0"/>
              <a:t>Вид </a:t>
            </a:r>
            <a:r>
              <a:rPr lang="en-US" dirty="0" smtClean="0"/>
              <a:t>XML </a:t>
            </a:r>
            <a:r>
              <a:rPr lang="bg-BG" dirty="0" smtClean="0"/>
              <a:t>документ</a:t>
            </a:r>
          </a:p>
          <a:p>
            <a:pPr lvl="1"/>
            <a:r>
              <a:rPr lang="bg-BG" dirty="0" smtClean="0"/>
              <a:t>Служи за формално описване на структурата на други </a:t>
            </a:r>
            <a:r>
              <a:rPr lang="en-US" dirty="0" smtClean="0"/>
              <a:t>XML </a:t>
            </a:r>
            <a:r>
              <a:rPr lang="bg-BG" dirty="0" smtClean="0"/>
              <a:t>документи</a:t>
            </a:r>
          </a:p>
          <a:p>
            <a:pPr lvl="1"/>
            <a:r>
              <a:rPr lang="bg-BG" dirty="0" smtClean="0"/>
              <a:t>Налага ограничения върху допустимите възли в документа</a:t>
            </a:r>
          </a:p>
          <a:p>
            <a:pPr lvl="1"/>
            <a:r>
              <a:rPr lang="bg-BG" dirty="0" smtClean="0"/>
              <a:t>Използва се за валидиране на </a:t>
            </a:r>
            <a:r>
              <a:rPr lang="en-US" dirty="0" smtClean="0"/>
              <a:t>XML</a:t>
            </a:r>
            <a:r>
              <a:rPr lang="bg-BG" dirty="0" smtClean="0"/>
              <a:t> документи</a:t>
            </a:r>
          </a:p>
          <a:p>
            <a:pPr lvl="1"/>
            <a:r>
              <a:rPr lang="en-US" dirty="0" smtClean="0"/>
              <a:t>XSD </a:t>
            </a:r>
            <a:r>
              <a:rPr lang="bg-BG" dirty="0" smtClean="0"/>
              <a:t>файлове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044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XML</a:t>
            </a:r>
            <a:r>
              <a:rPr lang="bg-BG" sz="3600" dirty="0" smtClean="0"/>
              <a:t> </a:t>
            </a:r>
            <a:r>
              <a:rPr lang="en-US" sz="3600" dirty="0" smtClean="0"/>
              <a:t>Schema </a:t>
            </a:r>
            <a:r>
              <a:rPr lang="en-US" sz="3600" dirty="0"/>
              <a:t>Definition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Основни характеристики и компоненти на </a:t>
            </a:r>
            <a:r>
              <a:rPr lang="en-US" dirty="0" smtClean="0"/>
              <a:t>XML </a:t>
            </a:r>
            <a:r>
              <a:rPr lang="bg-BG" dirty="0" smtClean="0"/>
              <a:t>схема</a:t>
            </a:r>
          </a:p>
          <a:p>
            <a:pPr lvl="1"/>
            <a:r>
              <a:rPr lang="bg-BG" dirty="0" smtClean="0"/>
              <a:t>Целево пространство </a:t>
            </a:r>
            <a:r>
              <a:rPr lang="bg-BG" dirty="0"/>
              <a:t>от имена</a:t>
            </a:r>
          </a:p>
          <a:p>
            <a:pPr lvl="1"/>
            <a:r>
              <a:rPr lang="bg-BG" dirty="0"/>
              <a:t>Декларации на типове данни (прости и сложни</a:t>
            </a:r>
            <a:r>
              <a:rPr lang="bg-BG" dirty="0" smtClean="0"/>
              <a:t>)</a:t>
            </a:r>
          </a:p>
          <a:p>
            <a:pPr lvl="1"/>
            <a:r>
              <a:rPr lang="bg-BG" dirty="0" smtClean="0"/>
              <a:t>Декларации на елементи</a:t>
            </a:r>
          </a:p>
          <a:p>
            <a:pPr lvl="1"/>
            <a:r>
              <a:rPr lang="bg-BG" dirty="0" smtClean="0"/>
              <a:t>Декларации на атрибути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9859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XML</a:t>
            </a:r>
            <a:r>
              <a:rPr lang="bg-BG" sz="3600" dirty="0" smtClean="0"/>
              <a:t> </a:t>
            </a:r>
            <a:r>
              <a:rPr lang="en-US" sz="3600" dirty="0" smtClean="0"/>
              <a:t>Schema </a:t>
            </a:r>
            <a:r>
              <a:rPr lang="en-US" sz="3600" dirty="0"/>
              <a:t>Definition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Целево пространство от имена</a:t>
            </a:r>
          </a:p>
          <a:p>
            <a:pPr lvl="1"/>
            <a:r>
              <a:rPr lang="bg-BG" dirty="0" smtClean="0"/>
              <a:t>Указва пространството от имена по подразбиране, чиито елементи/атрибути се описват от схемата</a:t>
            </a:r>
          </a:p>
          <a:p>
            <a:pPr lvl="1"/>
            <a:r>
              <a:rPr lang="bg-BG" dirty="0" smtClean="0"/>
              <a:t>Обикновено всички елементи и атрибути, описвани в схемата, принадлежат на едно и също пространство от имена</a:t>
            </a:r>
          </a:p>
          <a:p>
            <a:pPr lvl="1"/>
            <a:endParaRPr lang="bg-BG" dirty="0" smtClean="0"/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xs:schema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Consolas"/>
              </a:rPr>
              <a:t>xmlns:xs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http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://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www.w3.org/2001/XMLSchema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       </a:t>
            </a:r>
            <a:r>
              <a:rPr lang="en-US" sz="1600" dirty="0" err="1">
                <a:solidFill>
                  <a:srgbClr val="FF0000"/>
                </a:solidFill>
                <a:latin typeface="Consolas"/>
              </a:rPr>
              <a:t>targetNamespace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http://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david.bg/xml/library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xs:schema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pPr lvl="1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9018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XML</a:t>
            </a:r>
            <a:r>
              <a:rPr lang="bg-BG" sz="3600" dirty="0" smtClean="0"/>
              <a:t> </a:t>
            </a:r>
            <a:r>
              <a:rPr lang="en-US" sz="3600" dirty="0" smtClean="0"/>
              <a:t>Schema </a:t>
            </a:r>
            <a:r>
              <a:rPr lang="en-US" sz="3600" dirty="0"/>
              <a:t>Definition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Прости типове данни</a:t>
            </a:r>
          </a:p>
          <a:p>
            <a:pPr lvl="1"/>
            <a:r>
              <a:rPr lang="bg-BG" dirty="0" smtClean="0"/>
              <a:t>Вградени типове данни</a:t>
            </a:r>
          </a:p>
          <a:p>
            <a:pPr lvl="1"/>
            <a:r>
              <a:rPr lang="bg-BG" dirty="0" smtClean="0"/>
              <a:t>Потребителски дефинирани прости типове данни</a:t>
            </a:r>
          </a:p>
          <a:p>
            <a:pPr lvl="2"/>
            <a:r>
              <a:rPr lang="bg-BG" dirty="0"/>
              <a:t>И</a:t>
            </a:r>
            <a:r>
              <a:rPr lang="bg-BG" dirty="0" smtClean="0"/>
              <a:t>зброени типове</a:t>
            </a:r>
          </a:p>
          <a:p>
            <a:pPr lvl="2"/>
            <a:r>
              <a:rPr lang="bg-BG" dirty="0"/>
              <a:t>Т</a:t>
            </a:r>
            <a:r>
              <a:rPr lang="bg-BG" dirty="0" smtClean="0"/>
              <a:t>ипове, получени чрез ограничаване на дефиниционното множество на друг тип данни</a:t>
            </a:r>
          </a:p>
          <a:p>
            <a:pPr lvl="2"/>
            <a:r>
              <a:rPr lang="bg-BG" dirty="0" smtClean="0"/>
              <a:t>Типове, получени чрез обединение на дефиниционните множества на други типове данни</a:t>
            </a:r>
          </a:p>
          <a:p>
            <a:pPr lvl="2"/>
            <a:endParaRPr lang="bg-BG" dirty="0" smtClean="0"/>
          </a:p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xs:simpleType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err="1">
                <a:solidFill>
                  <a:srgbClr val="0000FF"/>
                </a:solidFill>
                <a:latin typeface="Consolas"/>
              </a:rPr>
              <a:t>bgdate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xs:restriction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base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err="1">
                <a:solidFill>
                  <a:srgbClr val="0000FF"/>
                </a:solidFill>
                <a:latin typeface="Consolas"/>
              </a:rPr>
              <a:t>xs:string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xs:pattern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\d{2}\.\d{2}\.\d{4}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/&gt;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xs:restriction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xs:simpleType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  <a:endParaRPr lang="bg-BG" sz="1600" dirty="0" smtClean="0"/>
          </a:p>
        </p:txBody>
      </p:sp>
    </p:spTree>
    <p:extLst>
      <p:ext uri="{BB962C8B-B14F-4D97-AF65-F5344CB8AC3E}">
        <p14:creationId xmlns:p14="http://schemas.microsoft.com/office/powerpoint/2010/main" val="275838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XML</a:t>
            </a:r>
            <a:r>
              <a:rPr lang="bg-BG" sz="3600" dirty="0" smtClean="0"/>
              <a:t> </a:t>
            </a:r>
            <a:r>
              <a:rPr lang="en-US" sz="3600" dirty="0" smtClean="0"/>
              <a:t>Schema </a:t>
            </a:r>
            <a:r>
              <a:rPr lang="en-US" sz="3600" dirty="0"/>
              <a:t>Definition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Сложни типове данни</a:t>
            </a:r>
          </a:p>
          <a:p>
            <a:pPr lvl="1"/>
            <a:r>
              <a:rPr lang="bg-BG" dirty="0" smtClean="0"/>
              <a:t>Описват групи от елементи</a:t>
            </a:r>
          </a:p>
          <a:p>
            <a:pPr lvl="1"/>
            <a:r>
              <a:rPr lang="bg-BG" dirty="0" smtClean="0"/>
              <a:t>Може да се посочи поредност</a:t>
            </a:r>
          </a:p>
          <a:p>
            <a:pPr lvl="1"/>
            <a:r>
              <a:rPr lang="bg-BG" dirty="0" smtClean="0"/>
              <a:t>Може да се укажат минимален и максимален брой повторения</a:t>
            </a:r>
          </a:p>
          <a:p>
            <a:pPr lvl="1"/>
            <a:endParaRPr lang="bg-BG" dirty="0" smtClean="0"/>
          </a:p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xs:complexType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book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xs:sequence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xs:element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title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err="1">
                <a:solidFill>
                  <a:srgbClr val="0000FF"/>
                </a:solidFill>
                <a:latin typeface="Consolas"/>
              </a:rPr>
              <a:t>xs:string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/&gt;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xs:element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genre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err="1">
                <a:solidFill>
                  <a:srgbClr val="0000FF"/>
                </a:solidFill>
                <a:latin typeface="Consolas"/>
              </a:rPr>
              <a:t>xs:string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nsolas"/>
              </a:rPr>
              <a:t>minOccurs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0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/&gt;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xs:sequence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xs:complexType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  <a:endParaRPr lang="bg-BG" sz="1600" dirty="0" smtClean="0"/>
          </a:p>
        </p:txBody>
      </p:sp>
    </p:spTree>
    <p:extLst>
      <p:ext uri="{BB962C8B-B14F-4D97-AF65-F5344CB8AC3E}">
        <p14:creationId xmlns:p14="http://schemas.microsoft.com/office/powerpoint/2010/main" val="388239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Съдържание 1/</a:t>
            </a:r>
            <a:r>
              <a:rPr lang="en-US" sz="3600" dirty="0" smtClean="0"/>
              <a:t>1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XML</a:t>
            </a:r>
          </a:p>
          <a:p>
            <a:r>
              <a:rPr lang="en-US" dirty="0" smtClean="0"/>
              <a:t>XML Schema Definition (XSD)</a:t>
            </a:r>
          </a:p>
          <a:p>
            <a:r>
              <a:rPr lang="bg-BG" dirty="0" smtClean="0"/>
              <a:t>Приложения на </a:t>
            </a:r>
            <a:r>
              <a:rPr lang="en-US" dirty="0" smtClean="0"/>
              <a:t>XML</a:t>
            </a:r>
          </a:p>
          <a:p>
            <a:r>
              <a:rPr lang="en-US" dirty="0" smtClean="0"/>
              <a:t>XmlDocument</a:t>
            </a:r>
            <a:endParaRPr lang="bg-BG" dirty="0"/>
          </a:p>
          <a:p>
            <a:r>
              <a:rPr lang="en-US" dirty="0" smtClean="0"/>
              <a:t>LINQ to XML</a:t>
            </a:r>
          </a:p>
          <a:p>
            <a:r>
              <a:rPr lang="bg-BG" dirty="0" smtClean="0"/>
              <a:t>Сериализиране на обекти към </a:t>
            </a:r>
            <a:r>
              <a:rPr lang="en-US" dirty="0" smtClean="0"/>
              <a:t>XML</a:t>
            </a: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270243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XML</a:t>
            </a:r>
            <a:r>
              <a:rPr lang="bg-BG" sz="3600" dirty="0" smtClean="0"/>
              <a:t> </a:t>
            </a:r>
            <a:r>
              <a:rPr lang="en-US" sz="3600" dirty="0" smtClean="0"/>
              <a:t>Schema </a:t>
            </a:r>
            <a:r>
              <a:rPr lang="en-US" sz="3600" dirty="0"/>
              <a:t>Definition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Декларации на елементи</a:t>
            </a:r>
          </a:p>
          <a:p>
            <a:pPr lvl="1"/>
            <a:r>
              <a:rPr lang="bg-BG" dirty="0" smtClean="0">
                <a:latin typeface="+mn-lt"/>
              </a:rPr>
              <a:t>Описват съдържанието на елементите на съответното място в дървото на </a:t>
            </a:r>
            <a:r>
              <a:rPr lang="en-US" dirty="0" smtClean="0">
                <a:latin typeface="+mn-lt"/>
              </a:rPr>
              <a:t>XML </a:t>
            </a:r>
            <a:r>
              <a:rPr lang="bg-BG" dirty="0" smtClean="0">
                <a:latin typeface="+mn-lt"/>
              </a:rPr>
              <a:t>документа, които имат съответното име</a:t>
            </a:r>
          </a:p>
          <a:p>
            <a:pPr lvl="1"/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xs:element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book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xs:complexType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xs:sequence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xs:element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title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err="1">
                <a:solidFill>
                  <a:srgbClr val="0000FF"/>
                </a:solidFill>
                <a:latin typeface="Consolas"/>
              </a:rPr>
              <a:t>xs:string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/&gt;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xs:element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genre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err="1">
                <a:solidFill>
                  <a:srgbClr val="0000FF"/>
                </a:solidFill>
                <a:latin typeface="Consolas"/>
              </a:rPr>
              <a:t>xs:string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nsolas"/>
              </a:rPr>
              <a:t>minOccurs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0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/&gt;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xs:sequence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xs:complexType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xs:element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  <a:endParaRPr lang="bg-BG" sz="1600" dirty="0"/>
          </a:p>
        </p:txBody>
      </p:sp>
    </p:spTree>
    <p:extLst>
      <p:ext uri="{BB962C8B-B14F-4D97-AF65-F5344CB8AC3E}">
        <p14:creationId xmlns:p14="http://schemas.microsoft.com/office/powerpoint/2010/main" val="120742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XML</a:t>
            </a:r>
            <a:r>
              <a:rPr lang="bg-BG" sz="3600" dirty="0" smtClean="0"/>
              <a:t> </a:t>
            </a:r>
            <a:r>
              <a:rPr lang="en-US" sz="3600" dirty="0" smtClean="0"/>
              <a:t>Schema </a:t>
            </a:r>
            <a:r>
              <a:rPr lang="en-US" sz="3600" dirty="0"/>
              <a:t>Definition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Декларации на атрибути</a:t>
            </a:r>
          </a:p>
          <a:p>
            <a:pPr lvl="1"/>
            <a:r>
              <a:rPr lang="bg-BG" dirty="0" smtClean="0">
                <a:latin typeface="+mn-lt"/>
              </a:rPr>
              <a:t>Описват типа на данните, които се съхраняват в съответните атрибути, както и дали са задължителни</a:t>
            </a:r>
          </a:p>
          <a:p>
            <a:pPr lvl="1"/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xs:element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book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xs:complexType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xs:sequence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xs:element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title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err="1">
                <a:solidFill>
                  <a:srgbClr val="0000FF"/>
                </a:solidFill>
                <a:latin typeface="Consolas"/>
              </a:rPr>
              <a:t>xs:string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/&gt;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xs:element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genre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err="1">
                <a:solidFill>
                  <a:srgbClr val="0000FF"/>
                </a:solidFill>
                <a:latin typeface="Consolas"/>
              </a:rPr>
              <a:t>xs:string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nsolas"/>
              </a:rPr>
              <a:t>minOccurs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0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/&gt;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xs:sequence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xs:attribute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author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err="1">
                <a:solidFill>
                  <a:srgbClr val="0000FF"/>
                </a:solidFill>
                <a:latin typeface="Consolas"/>
              </a:rPr>
              <a:t>xs:string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/&gt;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xs:attribute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year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err="1">
                <a:solidFill>
                  <a:srgbClr val="0000FF"/>
                </a:solidFill>
                <a:latin typeface="Consolas"/>
              </a:rPr>
              <a:t>xs:int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use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optional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/&gt;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xs:complexType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 err="1">
                <a:solidFill>
                  <a:srgbClr val="A31515"/>
                </a:solidFill>
                <a:latin typeface="Consolas"/>
              </a:rPr>
              <a:t>xs:element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  <a:endParaRPr lang="bg-BG" sz="1600" dirty="0"/>
          </a:p>
        </p:txBody>
      </p:sp>
    </p:spTree>
    <p:extLst>
      <p:ext uri="{BB962C8B-B14F-4D97-AF65-F5344CB8AC3E}">
        <p14:creationId xmlns:p14="http://schemas.microsoft.com/office/powerpoint/2010/main" val="148307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XML</a:t>
            </a:r>
            <a:r>
              <a:rPr lang="bg-BG" sz="3600" dirty="0" smtClean="0"/>
              <a:t> </a:t>
            </a:r>
            <a:r>
              <a:rPr lang="en-US" sz="3600" dirty="0" smtClean="0"/>
              <a:t>Schema </a:t>
            </a:r>
            <a:r>
              <a:rPr lang="en-US" sz="3600" dirty="0"/>
              <a:t>Definition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Обвързване на </a:t>
            </a:r>
            <a:r>
              <a:rPr lang="en-US" dirty="0" smtClean="0"/>
              <a:t>XML </a:t>
            </a:r>
            <a:r>
              <a:rPr lang="bg-BG" dirty="0" smtClean="0"/>
              <a:t>документ със схема</a:t>
            </a:r>
          </a:p>
          <a:p>
            <a:pPr lvl="1"/>
            <a:r>
              <a:rPr lang="bg-BG" dirty="0" smtClean="0"/>
              <a:t>Осъществява се чрез</a:t>
            </a:r>
            <a:r>
              <a:rPr lang="en-US" dirty="0" smtClean="0"/>
              <a:t> </a:t>
            </a:r>
            <a:r>
              <a:rPr lang="bg-BG" dirty="0" smtClean="0"/>
              <a:t>атрибута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schemaLocation</a:t>
            </a:r>
            <a:r>
              <a:rPr lang="en-US" dirty="0" smtClean="0"/>
              <a:t> </a:t>
            </a:r>
            <a:r>
              <a:rPr lang="bg-BG" dirty="0" smtClean="0"/>
              <a:t>от пространството от имена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http://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www.w3.org/2001/XMLSchema-instance</a:t>
            </a:r>
          </a:p>
          <a:p>
            <a:pPr lvl="1"/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library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Consolas"/>
              </a:rPr>
              <a:t>xmlns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http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://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david.bg/xml/library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     </a:t>
            </a:r>
            <a:r>
              <a:rPr lang="en-US" sz="1600" dirty="0" err="1" smtClean="0">
                <a:solidFill>
                  <a:srgbClr val="FF0000"/>
                </a:solidFill>
                <a:latin typeface="Consolas"/>
              </a:rPr>
              <a:t>xmlns:xsi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http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://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www.w3.org/2001/XMLSchema-instance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     </a:t>
            </a:r>
            <a:r>
              <a:rPr lang="en-US" sz="1600" dirty="0" err="1">
                <a:solidFill>
                  <a:srgbClr val="FF0000"/>
                </a:solidFill>
                <a:latin typeface="Consolas"/>
              </a:rPr>
              <a:t>xsi:schemaLocation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http://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david.bg/xml/library</a:t>
            </a:r>
            <a:br>
              <a:rPr lang="en-US" sz="1600" dirty="0" smtClean="0">
                <a:solidFill>
                  <a:srgbClr val="0000FF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                         http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://david.bg/schemas/library.xsd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books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book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author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J. R. R. Tolkien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year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1954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The Fellowship of the Ring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book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books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library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endParaRPr lang="en-US" sz="1600" dirty="0">
              <a:solidFill>
                <a:srgbClr val="0000FF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10255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XML</a:t>
            </a:r>
            <a:r>
              <a:rPr lang="bg-BG" sz="3600" dirty="0" smtClean="0"/>
              <a:t> </a:t>
            </a:r>
            <a:r>
              <a:rPr lang="en-US" sz="3600" dirty="0" smtClean="0"/>
              <a:t>Schema Definition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Валидиране на </a:t>
            </a:r>
            <a:r>
              <a:rPr lang="en-US" dirty="0" smtClean="0"/>
              <a:t>XML </a:t>
            </a:r>
            <a:r>
              <a:rPr lang="bg-BG" dirty="0" smtClean="0"/>
              <a:t>документ</a:t>
            </a:r>
          </a:p>
          <a:p>
            <a:pPr lvl="1"/>
            <a:r>
              <a:rPr lang="bg-BG" dirty="0" smtClean="0"/>
              <a:t>Документът се валидира спрямо схемата (или схемите), с която е обвързан</a:t>
            </a:r>
          </a:p>
          <a:p>
            <a:pPr lvl="1"/>
            <a:r>
              <a:rPr lang="en-US" dirty="0" smtClean="0"/>
              <a:t>Visual Studio</a:t>
            </a:r>
            <a:endParaRPr lang="bg-BG" dirty="0" smtClean="0"/>
          </a:p>
          <a:p>
            <a:pPr lvl="1"/>
            <a:r>
              <a:rPr lang="bg-BG" dirty="0" smtClean="0"/>
              <a:t>Външни инструменти</a:t>
            </a:r>
          </a:p>
          <a:p>
            <a:pPr lvl="1"/>
            <a:r>
              <a:rPr lang="bg-BG" dirty="0" smtClean="0"/>
              <a:t>При прочитане на документа в </a:t>
            </a:r>
            <a:r>
              <a:rPr lang="en-US" dirty="0" smtClean="0"/>
              <a:t>.NET Framework</a:t>
            </a: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264915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Приложения на </a:t>
            </a:r>
            <a:r>
              <a:rPr lang="en-US" sz="3600" dirty="0" smtClean="0"/>
              <a:t>XML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Какви са приложенията на </a:t>
            </a:r>
            <a:r>
              <a:rPr lang="en-US" dirty="0" smtClean="0"/>
              <a:t>XML?</a:t>
            </a:r>
          </a:p>
          <a:p>
            <a:pPr lvl="1"/>
            <a:r>
              <a:rPr lang="bg-BG" dirty="0" smtClean="0"/>
              <a:t>Съхранение на данни</a:t>
            </a:r>
          </a:p>
          <a:p>
            <a:pPr lvl="1"/>
            <a:r>
              <a:rPr lang="bg-BG" dirty="0" smtClean="0"/>
              <a:t>Интеграция на софтуерни системи</a:t>
            </a:r>
          </a:p>
          <a:p>
            <a:pPr lvl="1"/>
            <a:r>
              <a:rPr lang="bg-BG" dirty="0" smtClean="0"/>
              <a:t>Уеб услуги</a:t>
            </a:r>
          </a:p>
          <a:p>
            <a:pPr lvl="1"/>
            <a:r>
              <a:rPr lang="bg-BG" dirty="0" smtClean="0"/>
              <a:t>Езици, специфични за предметната област </a:t>
            </a:r>
            <a:r>
              <a:rPr lang="en-US" dirty="0" smtClean="0"/>
              <a:t>(domain-specific languages, DSL)</a:t>
            </a: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343154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Приложения на </a:t>
            </a:r>
            <a:r>
              <a:rPr lang="en-US" sz="3600" dirty="0" smtClean="0"/>
              <a:t>XML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Съхранение на данни</a:t>
            </a:r>
          </a:p>
          <a:p>
            <a:pPr lvl="1"/>
            <a:r>
              <a:rPr lang="bg-BG" dirty="0" smtClean="0"/>
              <a:t>Данните се сериализират в </a:t>
            </a:r>
            <a:r>
              <a:rPr lang="en-US" dirty="0" smtClean="0"/>
              <a:t>XML </a:t>
            </a:r>
            <a:r>
              <a:rPr lang="bg-BG" dirty="0" smtClean="0"/>
              <a:t>документ</a:t>
            </a:r>
          </a:p>
          <a:p>
            <a:pPr lvl="1"/>
            <a:r>
              <a:rPr lang="bg-BG" dirty="0" smtClean="0"/>
              <a:t>Структурираност и еднозначност</a:t>
            </a:r>
          </a:p>
          <a:p>
            <a:pPr lvl="1"/>
            <a:r>
              <a:rPr lang="bg-BG" dirty="0" smtClean="0"/>
              <a:t>Възможност за валидация</a:t>
            </a:r>
          </a:p>
          <a:p>
            <a:pPr lvl="1"/>
            <a:r>
              <a:rPr lang="bg-BG" dirty="0" smtClean="0"/>
              <a:t>Заема повече място от двоично сериализирани данни</a:t>
            </a:r>
          </a:p>
        </p:txBody>
      </p:sp>
    </p:spTree>
    <p:extLst>
      <p:ext uri="{BB962C8B-B14F-4D97-AF65-F5344CB8AC3E}">
        <p14:creationId xmlns:p14="http://schemas.microsoft.com/office/powerpoint/2010/main" val="142314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Приложения на </a:t>
            </a:r>
            <a:r>
              <a:rPr lang="en-US" sz="3600" dirty="0" smtClean="0"/>
              <a:t>XML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Интеграция на софтуерни системи</a:t>
            </a:r>
          </a:p>
          <a:p>
            <a:pPr lvl="1"/>
            <a:r>
              <a:rPr lang="bg-BG" dirty="0" smtClean="0"/>
              <a:t>Различните системи боравят с различно форматирани данни</a:t>
            </a:r>
          </a:p>
          <a:p>
            <a:pPr lvl="1"/>
            <a:r>
              <a:rPr lang="bg-BG" dirty="0" smtClean="0"/>
              <a:t>Универсален формат за данните, базиран на </a:t>
            </a:r>
            <a:r>
              <a:rPr lang="en-US" dirty="0" smtClean="0"/>
              <a:t>XML</a:t>
            </a:r>
            <a:endParaRPr lang="bg-BG" dirty="0" smtClean="0"/>
          </a:p>
          <a:p>
            <a:pPr lvl="1"/>
            <a:r>
              <a:rPr lang="bg-BG" dirty="0" smtClean="0"/>
              <a:t>Трансформация от вътрешното представяне на данните в системата към универсалния формат и обратно</a:t>
            </a:r>
          </a:p>
        </p:txBody>
      </p:sp>
    </p:spTree>
    <p:extLst>
      <p:ext uri="{BB962C8B-B14F-4D97-AF65-F5344CB8AC3E}">
        <p14:creationId xmlns:p14="http://schemas.microsoft.com/office/powerpoint/2010/main" val="265003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Приложения на </a:t>
            </a:r>
            <a:r>
              <a:rPr lang="en-US" sz="3600" dirty="0" smtClean="0"/>
              <a:t>XML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Уеб услуги</a:t>
            </a:r>
          </a:p>
          <a:p>
            <a:pPr lvl="1"/>
            <a:r>
              <a:rPr lang="bg-BG" dirty="0" smtClean="0"/>
              <a:t>Универсален, строго дефиниран стандарт</a:t>
            </a:r>
          </a:p>
          <a:p>
            <a:pPr lvl="1"/>
            <a:r>
              <a:rPr lang="bg-BG" dirty="0" smtClean="0"/>
              <a:t>Възможност за предаване през </a:t>
            </a:r>
            <a:r>
              <a:rPr lang="en-US" dirty="0" smtClean="0"/>
              <a:t>HTTP</a:t>
            </a:r>
          </a:p>
          <a:p>
            <a:pPr lvl="1"/>
            <a:r>
              <a:rPr lang="bg-BG" dirty="0" smtClean="0"/>
              <a:t>Библиотеки за работа с </a:t>
            </a:r>
            <a:r>
              <a:rPr lang="en-US" dirty="0" smtClean="0"/>
              <a:t>XML </a:t>
            </a:r>
            <a:r>
              <a:rPr lang="bg-BG" dirty="0" smtClean="0"/>
              <a:t>документи във всякакви операционни системи/платформи</a:t>
            </a:r>
          </a:p>
          <a:p>
            <a:pPr lvl="1"/>
            <a:r>
              <a:rPr lang="bg-BG" dirty="0" smtClean="0"/>
              <a:t>Разширяемост на структурата на данните</a:t>
            </a:r>
          </a:p>
        </p:txBody>
      </p:sp>
    </p:spTree>
    <p:extLst>
      <p:ext uri="{BB962C8B-B14F-4D97-AF65-F5344CB8AC3E}">
        <p14:creationId xmlns:p14="http://schemas.microsoft.com/office/powerpoint/2010/main" val="390391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Приложения на </a:t>
            </a:r>
            <a:r>
              <a:rPr lang="en-US" sz="3600" dirty="0" smtClean="0"/>
              <a:t>XML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Езици, специфични за предметната област</a:t>
            </a:r>
          </a:p>
          <a:p>
            <a:pPr lvl="1"/>
            <a:r>
              <a:rPr lang="en-US" dirty="0" smtClean="0"/>
              <a:t>XSD</a:t>
            </a:r>
          </a:p>
          <a:p>
            <a:pPr lvl="1"/>
            <a:r>
              <a:rPr lang="en-US" dirty="0" smtClean="0"/>
              <a:t>XSLT</a:t>
            </a:r>
          </a:p>
          <a:p>
            <a:pPr lvl="1"/>
            <a:r>
              <a:rPr lang="en-US" dirty="0" smtClean="0"/>
              <a:t>XAML</a:t>
            </a:r>
          </a:p>
          <a:p>
            <a:pPr lvl="1"/>
            <a:r>
              <a:rPr lang="en-US" dirty="0" smtClean="0"/>
              <a:t>DBML</a:t>
            </a:r>
          </a:p>
          <a:p>
            <a:pPr lvl="1"/>
            <a:r>
              <a:rPr lang="en-US" dirty="0" smtClean="0"/>
              <a:t>XHTML</a:t>
            </a: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75935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XmlDocument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Класът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System.Xml.</a:t>
            </a:r>
            <a:r>
              <a:rPr lang="en-US" dirty="0" err="1" smtClean="0">
                <a:solidFill>
                  <a:srgbClr val="2B91AF"/>
                </a:solidFill>
                <a:latin typeface="Consolas" pitchFamily="49" charset="0"/>
                <a:cs typeface="Consolas" pitchFamily="49" charset="0"/>
              </a:rPr>
              <a:t>XmlDocument</a:t>
            </a:r>
            <a:endParaRPr lang="en-US" dirty="0" smtClean="0">
              <a:solidFill>
                <a:srgbClr val="2B91AF"/>
              </a:solidFill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bg-BG" dirty="0" smtClean="0"/>
              <a:t>Дефиниран в асемблито </a:t>
            </a:r>
            <a:r>
              <a:rPr lang="en-US" dirty="0" err="1" smtClean="0"/>
              <a:t>System.Xml</a:t>
            </a:r>
            <a:endParaRPr lang="bg-BG" dirty="0" smtClean="0"/>
          </a:p>
          <a:p>
            <a:pPr lvl="1"/>
            <a:r>
              <a:rPr lang="bg-BG" dirty="0" smtClean="0"/>
              <a:t>Служи за зареждане на </a:t>
            </a:r>
            <a:r>
              <a:rPr lang="en-US" dirty="0" smtClean="0"/>
              <a:t>XML </a:t>
            </a:r>
            <a:r>
              <a:rPr lang="bg-BG" dirty="0" smtClean="0"/>
              <a:t>документ в паметта и манипулации с възлите му</a:t>
            </a:r>
          </a:p>
          <a:p>
            <a:pPr lvl="1"/>
            <a:r>
              <a:rPr lang="bg-BG" dirty="0" smtClean="0"/>
              <a:t>Може да се използва за създаване на </a:t>
            </a:r>
            <a:r>
              <a:rPr lang="en-US" dirty="0" smtClean="0"/>
              <a:t>XML </a:t>
            </a:r>
            <a:r>
              <a:rPr lang="bg-BG" dirty="0" smtClean="0"/>
              <a:t>документи и записването им във файлове</a:t>
            </a:r>
            <a:endParaRPr lang="en-US" dirty="0" smtClean="0"/>
          </a:p>
          <a:p>
            <a:pPr lvl="1"/>
            <a:r>
              <a:rPr lang="bg-BG" dirty="0" smtClean="0"/>
              <a:t>Методът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Load(…)</a:t>
            </a:r>
            <a:endParaRPr lang="en-US" dirty="0" smtClean="0">
              <a:latin typeface="+mn-lt"/>
              <a:cs typeface="Consolas" pitchFamily="49" charset="0"/>
            </a:endParaRPr>
          </a:p>
          <a:p>
            <a:pPr lvl="1"/>
            <a:r>
              <a:rPr lang="bg-BG" dirty="0" smtClean="0"/>
              <a:t>Методът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Save(…)</a:t>
            </a:r>
            <a:endParaRPr lang="en-US" dirty="0" smtClean="0">
              <a:latin typeface="+mn-lt"/>
              <a:cs typeface="Consolas" pitchFamily="49" charset="0"/>
            </a:endParaRPr>
          </a:p>
          <a:p>
            <a:pPr lvl="1"/>
            <a:endParaRPr lang="en-US" dirty="0" smtClean="0">
              <a:latin typeface="+mn-lt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2B91AF"/>
                </a:solidFill>
                <a:latin typeface="Consolas"/>
              </a:rPr>
              <a:t>XmlDocument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xmlDocument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/>
              </a:rPr>
              <a:t>XmlDocument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();</a:t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xmlDocument.Load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@"C:\test.xml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xmlDocument.Save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@"C:\test2.xml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endParaRPr lang="en-US" sz="1600" dirty="0">
              <a:solidFill>
                <a:prstClr val="black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405581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XML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Какво е „</a:t>
            </a:r>
            <a:r>
              <a:rPr lang="en-US" sz="2800" dirty="0" smtClean="0"/>
              <a:t>XML</a:t>
            </a:r>
            <a:r>
              <a:rPr lang="bg-BG" sz="2800" dirty="0" smtClean="0"/>
              <a:t>“?</a:t>
            </a:r>
          </a:p>
          <a:p>
            <a:pPr lvl="1"/>
            <a:r>
              <a:rPr lang="en-US" dirty="0" err="1" smtClean="0"/>
              <a:t>eXtensible</a:t>
            </a:r>
            <a:r>
              <a:rPr lang="en-US" dirty="0" smtClean="0"/>
              <a:t> Markup Language</a:t>
            </a:r>
          </a:p>
          <a:p>
            <a:pPr lvl="1"/>
            <a:r>
              <a:rPr lang="bg-BG" dirty="0" smtClean="0"/>
              <a:t>Формален език за съхранение на структурирани данни</a:t>
            </a:r>
          </a:p>
          <a:p>
            <a:pPr lvl="1"/>
            <a:r>
              <a:rPr lang="bg-BG" dirty="0" smtClean="0"/>
              <a:t>Сходен с </a:t>
            </a:r>
            <a:r>
              <a:rPr lang="en-US" dirty="0" smtClean="0"/>
              <a:t>HTML</a:t>
            </a:r>
          </a:p>
          <a:p>
            <a:pPr lvl="1"/>
            <a:r>
              <a:rPr lang="bg-BG" dirty="0" smtClean="0"/>
              <a:t>Препоръчан от </a:t>
            </a:r>
            <a:r>
              <a:rPr lang="en-US" dirty="0" smtClean="0"/>
              <a:t>W3C</a:t>
            </a:r>
            <a:r>
              <a:rPr lang="bg-BG" dirty="0" smtClean="0"/>
              <a:t> през 1998 г.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720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XmlDocument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Създаване на </a:t>
            </a:r>
            <a:r>
              <a:rPr lang="en-US" dirty="0" smtClean="0"/>
              <a:t>XML </a:t>
            </a:r>
            <a:r>
              <a:rPr lang="bg-BG" dirty="0" smtClean="0"/>
              <a:t>документи</a:t>
            </a:r>
            <a:endParaRPr lang="en-US" dirty="0" smtClean="0">
              <a:solidFill>
                <a:srgbClr val="2B91AF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2B91AF"/>
                </a:solidFill>
                <a:latin typeface="Consolas"/>
              </a:rPr>
              <a:t>XmlDocument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xmlDocument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/>
              </a:rPr>
              <a:t>XmlDocument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srgbClr val="2B91AF"/>
                </a:solidFill>
                <a:latin typeface="Consolas"/>
              </a:rPr>
              <a:t>XmlDeclaration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xmlDeclaration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=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xmlDocument.CreateXmlDeclaration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"1.0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,</a:t>
            </a:r>
            <a:r>
              <a:rPr lang="bg-BG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utf-8"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"yes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xmlDocument.AppendChild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xmlDeclaration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srgbClr val="2B91AF"/>
                </a:solidFill>
                <a:latin typeface="Consolas"/>
              </a:rPr>
              <a:t>XmlElement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libraryElement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xmlDocument.CreateElement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"library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xmlDocument.AppendChild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libraryElement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srgbClr val="2B91AF"/>
                </a:solidFill>
                <a:latin typeface="Consolas"/>
              </a:rPr>
              <a:t>XmlElement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booksElement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xmlDocument.CreateElement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"books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libraryElement.AppendChild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booksElement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srgbClr val="2B91AF"/>
                </a:solidFill>
                <a:latin typeface="Consolas"/>
              </a:rPr>
              <a:t>XmlElement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bookElement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xmlDocument.CreateElement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"book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booksElement.AppendChild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bookElement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srgbClr val="2B91AF"/>
                </a:solidFill>
                <a:latin typeface="Consolas"/>
              </a:rPr>
              <a:t>XmlAttribute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authorAttribute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xmlDocument.CreateAttribute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"author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authorAttribute.Value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= 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"J. R. R. Tolkien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bookElement.Attributes.Append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authorAttribute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srgbClr val="2B91AF"/>
                </a:solidFill>
                <a:latin typeface="Consolas"/>
              </a:rPr>
              <a:t>XmlElement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titleElement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xmlDocument.CreateElement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"title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srgbClr val="2B91AF"/>
                </a:solidFill>
                <a:latin typeface="Consolas"/>
              </a:rPr>
              <a:t>XmlText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titleText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xmlDocument.CreateTextNode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"The Two Towers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titleElement.AppendChild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titleText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bookElement.AppendChild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titleElement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xmlDocument.Save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@"C:\library.xml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endParaRPr lang="en-US" sz="1600" dirty="0">
              <a:solidFill>
                <a:prstClr val="black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02384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XmlDocument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Прочитане на </a:t>
            </a:r>
            <a:r>
              <a:rPr lang="en-US" dirty="0" smtClean="0"/>
              <a:t>XML </a:t>
            </a:r>
            <a:r>
              <a:rPr lang="bg-BG" dirty="0" smtClean="0"/>
              <a:t>документи</a:t>
            </a:r>
          </a:p>
          <a:p>
            <a:endParaRPr lang="en-US" dirty="0" smtClean="0">
              <a:solidFill>
                <a:srgbClr val="2B91AF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2B91AF"/>
                </a:solidFill>
                <a:latin typeface="Consolas"/>
              </a:rPr>
              <a:t>XmlDocument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xmlDocument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/>
              </a:rPr>
              <a:t>XmlDocument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xmlDocument.Load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@"C:\library.xml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srgbClr val="2B91AF"/>
                </a:solidFill>
                <a:latin typeface="Consolas"/>
              </a:rPr>
              <a:t>XmlElement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libraryElement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= xmlDocument[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"library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];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srgbClr val="2B91AF"/>
                </a:solidFill>
                <a:latin typeface="Consolas"/>
              </a:rPr>
              <a:t>XmlElement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booksElement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libraryElement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[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"books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];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srgbClr val="2B91AF"/>
                </a:solidFill>
                <a:latin typeface="Consolas"/>
              </a:rPr>
              <a:t>XmlNodeList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bookElements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booksElement.GetElementsByTagName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"book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srgbClr val="0000FF"/>
                </a:solidFill>
                <a:latin typeface="Consolas"/>
              </a:rPr>
              <a:t>foreach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2B91AF"/>
                </a:solidFill>
                <a:latin typeface="Consolas"/>
              </a:rPr>
              <a:t>XmlElement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bookElement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bookElements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{</a:t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 err="1" smtClean="0">
                <a:solidFill>
                  <a:srgbClr val="2B91AF"/>
                </a:solidFill>
                <a:latin typeface="Consolas"/>
              </a:rPr>
              <a:t>XmlAttribute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authorAttribute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bookElement.Attributes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[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"author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];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 err="1" smtClean="0">
                <a:solidFill>
                  <a:srgbClr val="2B91AF"/>
                </a:solidFill>
                <a:latin typeface="Consolas"/>
              </a:rPr>
              <a:t>XmlElement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titleElement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bookElement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[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"title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];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 err="1" smtClean="0">
                <a:solidFill>
                  <a:srgbClr val="2B91AF"/>
                </a:solidFill>
                <a:latin typeface="Consolas"/>
              </a:rPr>
              <a:t>Console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.WriteLine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"Title: {0}; Author: {1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}"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,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titleElement.InnerText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authorAttribute.Value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}</a:t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srgbClr val="2B91AF"/>
                </a:solidFill>
                <a:latin typeface="Consolas"/>
              </a:rPr>
              <a:t>Console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.ReadLine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91428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LINQ to XML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Какво е „</a:t>
            </a:r>
            <a:r>
              <a:rPr lang="en-US" dirty="0" smtClean="0"/>
              <a:t>LINQ to XML</a:t>
            </a:r>
            <a:r>
              <a:rPr lang="bg-BG" dirty="0" smtClean="0"/>
              <a:t>“?</a:t>
            </a:r>
          </a:p>
          <a:p>
            <a:pPr lvl="1"/>
            <a:r>
              <a:rPr lang="bg-BG" dirty="0" smtClean="0"/>
              <a:t>Част от </a:t>
            </a:r>
            <a:r>
              <a:rPr lang="en-US" dirty="0" smtClean="0"/>
              <a:t>.NET Framework</a:t>
            </a:r>
          </a:p>
          <a:p>
            <a:pPr lvl="1"/>
            <a:r>
              <a:rPr lang="bg-BG" dirty="0" smtClean="0"/>
              <a:t>Имплементация на </a:t>
            </a:r>
            <a:r>
              <a:rPr lang="en-US" dirty="0" smtClean="0"/>
              <a:t>LINQ</a:t>
            </a:r>
          </a:p>
          <a:p>
            <a:pPr lvl="1"/>
            <a:r>
              <a:rPr lang="bg-BG" dirty="0" smtClean="0"/>
              <a:t>Допълнителни разширителни методи за работа с колекции от </a:t>
            </a:r>
            <a:r>
              <a:rPr lang="en-US" dirty="0" smtClean="0"/>
              <a:t>XML</a:t>
            </a:r>
            <a:r>
              <a:rPr lang="bg-BG" dirty="0" smtClean="0"/>
              <a:t> възли</a:t>
            </a:r>
            <a:endParaRPr lang="en-US" dirty="0" smtClean="0"/>
          </a:p>
          <a:p>
            <a:pPr lvl="1"/>
            <a:r>
              <a:rPr lang="bg-BG" dirty="0" smtClean="0"/>
              <a:t>Улеснява боравенето с </a:t>
            </a:r>
            <a:r>
              <a:rPr lang="en-US" dirty="0" smtClean="0"/>
              <a:t>XML </a:t>
            </a:r>
            <a:r>
              <a:rPr lang="bg-BG" dirty="0" smtClean="0"/>
              <a:t>документи</a:t>
            </a:r>
          </a:p>
          <a:p>
            <a:pPr lvl="1"/>
            <a:r>
              <a:rPr lang="bg-BG" dirty="0" smtClean="0"/>
              <a:t>Асемблито </a:t>
            </a:r>
            <a:r>
              <a:rPr lang="en-US" dirty="0" err="1" smtClean="0"/>
              <a:t>System.Xml.Linq</a:t>
            </a:r>
            <a:endParaRPr lang="en-US" dirty="0" smtClean="0"/>
          </a:p>
          <a:p>
            <a:pPr lvl="1"/>
            <a:r>
              <a:rPr lang="bg-BG" dirty="0" smtClean="0"/>
              <a:t>Пространството от имена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System.Xml.Linq</a:t>
            </a:r>
            <a:endParaRPr lang="bg-BG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66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LINQ to XML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Създаване на </a:t>
            </a:r>
            <a:r>
              <a:rPr lang="en-US" dirty="0" smtClean="0"/>
              <a:t>XML </a:t>
            </a:r>
            <a:r>
              <a:rPr lang="bg-BG" dirty="0" smtClean="0"/>
              <a:t>документи</a:t>
            </a:r>
          </a:p>
          <a:p>
            <a:endParaRPr lang="bg-BG" dirty="0" smtClean="0"/>
          </a:p>
          <a:p>
            <a:pPr marL="0" indent="0">
              <a:buNone/>
            </a:pPr>
            <a:r>
              <a:rPr lang="en-US" sz="1600" dirty="0" err="1">
                <a:solidFill>
                  <a:srgbClr val="2B91AF"/>
                </a:solidFill>
                <a:latin typeface="Consolas"/>
              </a:rPr>
              <a:t>XDocument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xmlDocument =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/>
              </a:rPr>
              <a:t>XDocument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xmlDocument.Declaration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=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/>
              </a:rPr>
              <a:t>XDeclaration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"1.0"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"utf-8"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"yes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srgbClr val="2B91AF"/>
                </a:solidFill>
                <a:latin typeface="Consolas"/>
              </a:rPr>
              <a:t>XElement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libraryElement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/>
              </a:rPr>
              <a:t>XElement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"library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xmlDocument.Add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libraryElement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srgbClr val="2B91AF"/>
                </a:solidFill>
                <a:latin typeface="Consolas"/>
              </a:rPr>
              <a:t>XElement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booksElement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/>
              </a:rPr>
              <a:t>XElement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"books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libraryElement.Add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booksElement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srgbClr val="2B91AF"/>
                </a:solidFill>
                <a:latin typeface="Consolas"/>
              </a:rPr>
              <a:t>XElement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bookElement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/>
              </a:rPr>
              <a:t>XElement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"book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booksElement.Add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bookElement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srgbClr val="2B91AF"/>
                </a:solidFill>
                <a:latin typeface="Consolas"/>
              </a:rPr>
              <a:t>XAttribute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authorAttribute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/>
              </a:rPr>
              <a:t>XAttribute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"author"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"J. R. R. Tolkien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srgbClr val="2B91AF"/>
                </a:solidFill>
                <a:latin typeface="Consolas"/>
              </a:rPr>
              <a:t>XElement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titleElement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/>
              </a:rPr>
              <a:t>XElement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"title"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"The Two Towers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bookElement.Add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authorAttribute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titleElement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xmlDocument.Save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@"C:\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library.xml"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endParaRPr lang="en-US" sz="1600" dirty="0">
              <a:solidFill>
                <a:prstClr val="black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18174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LINQ to XML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Създаване на </a:t>
            </a:r>
            <a:r>
              <a:rPr lang="en-US" dirty="0" smtClean="0"/>
              <a:t>XML </a:t>
            </a:r>
            <a:r>
              <a:rPr lang="bg-BG" dirty="0" smtClean="0"/>
              <a:t>документи</a:t>
            </a:r>
          </a:p>
          <a:p>
            <a:endParaRPr lang="bg-BG" dirty="0" smtClean="0"/>
          </a:p>
          <a:p>
            <a:pPr marL="0" indent="0">
              <a:buNone/>
            </a:pPr>
            <a:r>
              <a:rPr lang="en-US" sz="1600" dirty="0" err="1">
                <a:solidFill>
                  <a:srgbClr val="2B91AF"/>
                </a:solidFill>
                <a:latin typeface="Consolas"/>
              </a:rPr>
              <a:t>XAttribute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authorAttribute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/>
              </a:rPr>
              <a:t>XAttribute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"author"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"J. R. R. Tolkien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srgbClr val="2B91AF"/>
                </a:solidFill>
                <a:latin typeface="Consolas"/>
              </a:rPr>
              <a:t>XElement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titleElement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/>
              </a:rPr>
              <a:t>XElement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"title"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"The Two Towers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srgbClr val="2B91AF"/>
                </a:solidFill>
                <a:latin typeface="Consolas"/>
              </a:rPr>
              <a:t>XElement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bookElement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/>
              </a:rPr>
              <a:t>XElement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"book"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authorAttribute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titleElement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srgbClr val="2B91AF"/>
                </a:solidFill>
                <a:latin typeface="Consolas"/>
              </a:rPr>
              <a:t>XElement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booksElement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/>
              </a:rPr>
              <a:t>XElement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"books"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bookElement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srgbClr val="2B91AF"/>
                </a:solidFill>
                <a:latin typeface="Consolas"/>
              </a:rPr>
              <a:t>XElement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libraryElement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/>
              </a:rPr>
              <a:t>XElement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"library"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booksElement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srgbClr val="2B91AF"/>
                </a:solidFill>
                <a:latin typeface="Consolas"/>
              </a:rPr>
              <a:t>XDeclaration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xmlDeclaration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/>
              </a:rPr>
              <a:t>XDeclaration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"1.0"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"utf-8"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"yes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fr-FR" sz="1600" dirty="0" err="1" smtClean="0">
                <a:solidFill>
                  <a:srgbClr val="2B91AF"/>
                </a:solidFill>
                <a:latin typeface="Consolas"/>
              </a:rPr>
              <a:t>XDocument</a:t>
            </a:r>
            <a:r>
              <a:rPr lang="fr-FR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fr-FR" sz="1600" dirty="0" err="1">
                <a:solidFill>
                  <a:prstClr val="black"/>
                </a:solidFill>
                <a:latin typeface="Consolas"/>
              </a:rPr>
              <a:t>xmlDocument</a:t>
            </a:r>
            <a:r>
              <a:rPr lang="fr-FR" sz="16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fr-FR" sz="16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fr-FR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fr-FR" sz="1600" dirty="0" err="1">
                <a:solidFill>
                  <a:srgbClr val="2B91AF"/>
                </a:solidFill>
                <a:latin typeface="Consolas"/>
              </a:rPr>
              <a:t>XDocument</a:t>
            </a:r>
            <a:r>
              <a:rPr lang="fr-FR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fr-FR" sz="1600" dirty="0" err="1">
                <a:solidFill>
                  <a:prstClr val="black"/>
                </a:solidFill>
                <a:latin typeface="Consolas"/>
              </a:rPr>
              <a:t>xmlDeclaration</a:t>
            </a:r>
            <a:r>
              <a:rPr lang="fr-FR" sz="16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fr-FR" sz="1600" dirty="0" err="1">
                <a:solidFill>
                  <a:prstClr val="black"/>
                </a:solidFill>
                <a:latin typeface="Consolas"/>
              </a:rPr>
              <a:t>libraryElement</a:t>
            </a:r>
            <a:r>
              <a:rPr lang="fr-FR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xmlDocument.Save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@"C:\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library.xml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43697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LINQ to XML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Прочитане на </a:t>
            </a:r>
            <a:r>
              <a:rPr lang="en-US" dirty="0" smtClean="0"/>
              <a:t>XML </a:t>
            </a:r>
            <a:r>
              <a:rPr lang="bg-BG" dirty="0" smtClean="0"/>
              <a:t>документи</a:t>
            </a:r>
          </a:p>
          <a:p>
            <a:endParaRPr lang="bg-BG" dirty="0" smtClean="0"/>
          </a:p>
          <a:p>
            <a:pPr marL="0" indent="0">
              <a:buNone/>
            </a:pPr>
            <a:r>
              <a:rPr lang="en-US" sz="1600" dirty="0" err="1">
                <a:solidFill>
                  <a:srgbClr val="2B91AF"/>
                </a:solidFill>
                <a:latin typeface="Consolas"/>
              </a:rPr>
              <a:t>XDocument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xmlDocument = </a:t>
            </a:r>
            <a:r>
              <a:rPr lang="en-US" sz="1600" dirty="0" err="1">
                <a:solidFill>
                  <a:srgbClr val="2B91AF"/>
                </a:solidFill>
                <a:latin typeface="Consolas"/>
              </a:rPr>
              <a:t>XDocument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.Load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@"C:\library2.xml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srgbClr val="0000FF"/>
                </a:solidFill>
                <a:latin typeface="Consolas"/>
              </a:rPr>
              <a:t>var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books 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=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from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e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xmlDocument.Element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"library"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).Element(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"books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</a:t>
            </a:r>
            <a:r>
              <a:rPr lang="bg-BG" sz="1600" dirty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              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.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Elements(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"book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where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e.Attribute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"author"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) != 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null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select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new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    {</a:t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Title 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=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e.Element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"title"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).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Value,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Author 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=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e.Attribute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"author"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).Value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,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    };</a:t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srgbClr val="0000FF"/>
                </a:solidFill>
                <a:latin typeface="Consolas"/>
              </a:rPr>
              <a:t>foreach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nsolas"/>
              </a:rPr>
              <a:t>var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book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books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{</a:t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 err="1" smtClean="0">
                <a:solidFill>
                  <a:srgbClr val="2B91AF"/>
                </a:solidFill>
                <a:latin typeface="Consolas"/>
              </a:rPr>
              <a:t>Console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.WriteLine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"Title: {0}; Author: {1}"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book.Title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book.Author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}</a:t>
            </a:r>
            <a:endParaRPr lang="bg-BG" sz="1600" dirty="0">
              <a:solidFill>
                <a:prstClr val="black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61243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Сериализиране на обекти към </a:t>
            </a:r>
            <a:r>
              <a:rPr lang="en-US" sz="3600" dirty="0" smtClean="0"/>
              <a:t>XML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Сериализиране към </a:t>
            </a:r>
            <a:r>
              <a:rPr lang="en-US" dirty="0" smtClean="0"/>
              <a:t>XML</a:t>
            </a:r>
            <a:endParaRPr lang="bg-BG" dirty="0" smtClean="0"/>
          </a:p>
          <a:p>
            <a:pPr lvl="1"/>
            <a:r>
              <a:rPr lang="bg-BG" dirty="0" smtClean="0"/>
              <a:t>Вградена поддръжка в </a:t>
            </a:r>
            <a:r>
              <a:rPr lang="en-US" dirty="0" smtClean="0"/>
              <a:t>.NET Framework</a:t>
            </a:r>
          </a:p>
          <a:p>
            <a:pPr lvl="1"/>
            <a:r>
              <a:rPr lang="bg-BG" dirty="0" smtClean="0"/>
              <a:t>Пространството от имена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System.Xml.Serialization</a:t>
            </a:r>
            <a:r>
              <a:rPr lang="en-US" dirty="0" smtClean="0"/>
              <a:t> </a:t>
            </a:r>
            <a:r>
              <a:rPr lang="bg-BG" dirty="0" smtClean="0"/>
              <a:t>в асемблито </a:t>
            </a:r>
            <a:r>
              <a:rPr lang="en-US" dirty="0" err="1" smtClean="0"/>
              <a:t>System.Xml</a:t>
            </a:r>
            <a:endParaRPr lang="bg-BG" dirty="0" smtClean="0"/>
          </a:p>
          <a:p>
            <a:pPr lvl="1"/>
            <a:r>
              <a:rPr lang="bg-BG" dirty="0" smtClean="0"/>
              <a:t>Сериализират се единствено публичните свойства на обекта</a:t>
            </a:r>
            <a:endParaRPr lang="en-US" dirty="0" smtClean="0"/>
          </a:p>
          <a:p>
            <a:pPr lvl="1"/>
            <a:r>
              <a:rPr lang="bg-BG" dirty="0" smtClean="0"/>
              <a:t>Атрибути за управление сериализирането на класове и свойства</a:t>
            </a:r>
          </a:p>
          <a:p>
            <a:pPr lvl="1"/>
            <a:r>
              <a:rPr lang="bg-BG" dirty="0" smtClean="0"/>
              <a:t>Класът </a:t>
            </a:r>
            <a:r>
              <a:rPr lang="en-US" dirty="0" err="1" smtClean="0">
                <a:solidFill>
                  <a:srgbClr val="2B91AF"/>
                </a:solidFill>
                <a:latin typeface="Consolas" pitchFamily="49" charset="0"/>
                <a:cs typeface="Consolas" pitchFamily="49" charset="0"/>
              </a:rPr>
              <a:t>XmlSerializer</a:t>
            </a:r>
            <a:endParaRPr lang="bg-BG" dirty="0" smtClean="0">
              <a:solidFill>
                <a:srgbClr val="2B91AF"/>
              </a:solidFill>
              <a:latin typeface="Consolas" pitchFamily="49" charset="0"/>
              <a:cs typeface="Consolas" pitchFamily="49" charset="0"/>
            </a:endParaRPr>
          </a:p>
          <a:p>
            <a:pPr lvl="1"/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300477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Сериализиране на обекти към </a:t>
            </a:r>
            <a:r>
              <a:rPr lang="en-US" sz="3600" dirty="0" smtClean="0"/>
              <a:t>XML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Сериализиране по подразбиране</a:t>
            </a:r>
          </a:p>
          <a:p>
            <a:pPr lvl="1"/>
            <a:r>
              <a:rPr lang="bg-BG" dirty="0" smtClean="0"/>
              <a:t>По подразбиране всички свойства се сериализират като елементи</a:t>
            </a:r>
          </a:p>
          <a:p>
            <a:pPr lvl="1"/>
            <a:r>
              <a:rPr lang="bg-BG" dirty="0" smtClean="0"/>
              <a:t>Името на елементите по подразбиране съвпада с името на свойството</a:t>
            </a:r>
          </a:p>
          <a:p>
            <a:pPr lvl="1"/>
            <a:r>
              <a:rPr lang="bg-BG" dirty="0" smtClean="0"/>
              <a:t>Ако се сериализира колекция от елементи, по подразбиране се създава един елемент с името на колекцията и в него се поставят по един елемент за всеки от обектите в колекцията; имената на вътрепните елементи се определят от името на типа на обектите</a:t>
            </a:r>
          </a:p>
        </p:txBody>
      </p:sp>
    </p:spTree>
    <p:extLst>
      <p:ext uri="{BB962C8B-B14F-4D97-AF65-F5344CB8AC3E}">
        <p14:creationId xmlns:p14="http://schemas.microsoft.com/office/powerpoint/2010/main" val="318179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Сериализиране на обекти към </a:t>
            </a:r>
            <a:r>
              <a:rPr lang="en-US" sz="3600" dirty="0" smtClean="0"/>
              <a:t>XML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Управление на сериализирането</a:t>
            </a:r>
          </a:p>
          <a:p>
            <a:pPr lvl="1"/>
            <a:r>
              <a:rPr lang="bg-BG" dirty="0" smtClean="0"/>
              <a:t>Атрибутът </a:t>
            </a:r>
            <a:r>
              <a:rPr lang="en-US" dirty="0" err="1" smtClean="0">
                <a:solidFill>
                  <a:srgbClr val="2B91AF"/>
                </a:solidFill>
                <a:latin typeface="Consolas" pitchFamily="49" charset="0"/>
                <a:cs typeface="Consolas" pitchFamily="49" charset="0"/>
              </a:rPr>
              <a:t>XmlRoot</a:t>
            </a:r>
            <a:endParaRPr lang="en-US" dirty="0" smtClean="0">
              <a:solidFill>
                <a:srgbClr val="2B91AF"/>
              </a:solidFill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bg-BG" dirty="0" smtClean="0"/>
              <a:t>Атрибутът </a:t>
            </a:r>
            <a:r>
              <a:rPr lang="en-US" dirty="0" err="1" smtClean="0">
                <a:solidFill>
                  <a:srgbClr val="2B91AF"/>
                </a:solidFill>
                <a:latin typeface="Consolas" pitchFamily="49" charset="0"/>
                <a:cs typeface="Consolas" pitchFamily="49" charset="0"/>
              </a:rPr>
              <a:t>XmlElement</a:t>
            </a:r>
            <a:endParaRPr lang="en-US" dirty="0" smtClean="0">
              <a:solidFill>
                <a:srgbClr val="2B91AF"/>
              </a:solidFill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bg-BG" dirty="0" smtClean="0"/>
              <a:t>Атрибутът </a:t>
            </a:r>
            <a:r>
              <a:rPr lang="en-US" dirty="0" err="1" smtClean="0">
                <a:solidFill>
                  <a:srgbClr val="2B91AF"/>
                </a:solidFill>
                <a:latin typeface="Consolas" pitchFamily="49" charset="0"/>
                <a:cs typeface="Consolas" pitchFamily="49" charset="0"/>
              </a:rPr>
              <a:t>XmlAttribute</a:t>
            </a:r>
            <a:endParaRPr lang="en-US" dirty="0" smtClean="0">
              <a:solidFill>
                <a:srgbClr val="2B91AF"/>
              </a:solidFill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bg-BG" dirty="0" smtClean="0"/>
              <a:t>Атрибутът </a:t>
            </a:r>
            <a:r>
              <a:rPr lang="en-US" dirty="0" err="1" smtClean="0">
                <a:solidFill>
                  <a:srgbClr val="2B91AF"/>
                </a:solidFill>
                <a:latin typeface="Consolas" pitchFamily="49" charset="0"/>
                <a:cs typeface="Consolas" pitchFamily="49" charset="0"/>
              </a:rPr>
              <a:t>XmlArray</a:t>
            </a:r>
            <a:endParaRPr lang="en-US" dirty="0" smtClean="0">
              <a:solidFill>
                <a:srgbClr val="2B91AF"/>
              </a:solidFill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bg-BG" dirty="0" smtClean="0"/>
              <a:t>Атрибутът </a:t>
            </a:r>
            <a:r>
              <a:rPr lang="en-US" dirty="0" err="1" smtClean="0">
                <a:solidFill>
                  <a:srgbClr val="2B91AF"/>
                </a:solidFill>
                <a:latin typeface="Consolas" pitchFamily="49" charset="0"/>
                <a:cs typeface="Consolas" pitchFamily="49" charset="0"/>
              </a:rPr>
              <a:t>XmlArrayItem</a:t>
            </a:r>
            <a:endParaRPr lang="bg-BG" dirty="0" smtClean="0">
              <a:solidFill>
                <a:srgbClr val="2B91AF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1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Сериализиране на обекти към </a:t>
            </a:r>
            <a:r>
              <a:rPr lang="en-US" sz="3600" dirty="0" smtClean="0"/>
              <a:t>XML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Управление на сериализирането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/>
              </a:rPr>
              <a:t>[</a:t>
            </a:r>
            <a:r>
              <a:rPr lang="en-US" sz="1600" dirty="0" err="1">
                <a:solidFill>
                  <a:srgbClr val="2B91AF"/>
                </a:solidFill>
                <a:latin typeface="Consolas"/>
              </a:rPr>
              <a:t>XmlRoot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"library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)]</a:t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class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latin typeface="Consolas"/>
              </a:rPr>
              <a:t>Library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{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   [</a:t>
            </a:r>
            <a:r>
              <a:rPr lang="en-US" sz="1600" dirty="0" err="1">
                <a:solidFill>
                  <a:srgbClr val="2B91AF"/>
                </a:solidFill>
                <a:latin typeface="Consolas"/>
              </a:rPr>
              <a:t>XmlArray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"books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)]</a:t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   [</a:t>
            </a:r>
            <a:r>
              <a:rPr lang="en-US" sz="1600" dirty="0" err="1">
                <a:solidFill>
                  <a:srgbClr val="2B91AF"/>
                </a:solidFill>
                <a:latin typeface="Consolas"/>
              </a:rPr>
              <a:t>XmlArrayItem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"book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)]</a:t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/>
              </a:rPr>
              <a:t>List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2B91AF"/>
                </a:solidFill>
                <a:latin typeface="Consolas"/>
              </a:rPr>
              <a:t>Book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&gt; Books {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get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;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set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; 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}</a:t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}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class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latin typeface="Consolas"/>
              </a:rPr>
              <a:t>Book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{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   [</a:t>
            </a:r>
            <a:r>
              <a:rPr lang="en-US" sz="1600" dirty="0" err="1">
                <a:solidFill>
                  <a:srgbClr val="2B91AF"/>
                </a:solidFill>
                <a:latin typeface="Consolas"/>
              </a:rPr>
              <a:t>XmlAttribute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"author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)]</a:t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Author {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get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;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set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; 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}</a:t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   [</a:t>
            </a:r>
            <a:r>
              <a:rPr lang="en-US" sz="1600" dirty="0" err="1">
                <a:solidFill>
                  <a:srgbClr val="2B91AF"/>
                </a:solidFill>
                <a:latin typeface="Consolas"/>
              </a:rPr>
              <a:t>XmlElement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"title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)]</a:t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Title {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get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;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set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; 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}</a:t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}</a:t>
            </a:r>
            <a:endParaRPr lang="bg-BG" sz="1600" dirty="0">
              <a:solidFill>
                <a:prstClr val="black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75951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XML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Възли (</a:t>
            </a:r>
            <a:r>
              <a:rPr lang="en-US" dirty="0" smtClean="0"/>
              <a:t>nodes)</a:t>
            </a:r>
          </a:p>
          <a:p>
            <a:pPr lvl="1"/>
            <a:r>
              <a:rPr lang="bg-BG" dirty="0" smtClean="0"/>
              <a:t>Основна структурна единица на </a:t>
            </a:r>
            <a:r>
              <a:rPr lang="en-US" dirty="0" smtClean="0"/>
              <a:t>XML </a:t>
            </a:r>
            <a:r>
              <a:rPr lang="bg-BG" dirty="0" smtClean="0"/>
              <a:t>документ</a:t>
            </a:r>
          </a:p>
          <a:p>
            <a:pPr lvl="1"/>
            <a:r>
              <a:rPr lang="bg-BG" dirty="0" smtClean="0"/>
              <a:t>Организирани в дървовидна структура</a:t>
            </a:r>
          </a:p>
          <a:p>
            <a:pPr lvl="1"/>
            <a:r>
              <a:rPr lang="bg-BG" dirty="0" smtClean="0"/>
              <a:t>Елементи</a:t>
            </a:r>
          </a:p>
          <a:p>
            <a:pPr lvl="1"/>
            <a:r>
              <a:rPr lang="bg-BG" dirty="0" smtClean="0"/>
              <a:t>Атрибути</a:t>
            </a:r>
          </a:p>
          <a:p>
            <a:pPr lvl="1"/>
            <a:r>
              <a:rPr lang="bg-BG" dirty="0" smtClean="0"/>
              <a:t>Текст</a:t>
            </a:r>
            <a:endParaRPr lang="en-US" dirty="0"/>
          </a:p>
          <a:p>
            <a:pPr lvl="1"/>
            <a:r>
              <a:rPr lang="en-US" dirty="0" smtClean="0"/>
              <a:t>CDATA</a:t>
            </a:r>
          </a:p>
          <a:p>
            <a:pPr lvl="1"/>
            <a:r>
              <a:rPr lang="bg-BG" dirty="0" smtClean="0"/>
              <a:t>Коментари</a:t>
            </a:r>
          </a:p>
          <a:p>
            <a:pPr lvl="1"/>
            <a:r>
              <a:rPr lang="en-US" dirty="0" smtClean="0"/>
              <a:t>Entity references</a:t>
            </a:r>
            <a:endParaRPr lang="bg-BG" dirty="0" smtClean="0"/>
          </a:p>
          <a:p>
            <a:pPr lvl="1"/>
            <a:r>
              <a:rPr lang="bg-BG" dirty="0" smtClean="0"/>
              <a:t>Други...</a:t>
            </a:r>
          </a:p>
          <a:p>
            <a:pPr lvl="1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2745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Сериализиране на обекти към </a:t>
            </a:r>
            <a:r>
              <a:rPr lang="en-US" sz="3600" dirty="0" smtClean="0"/>
              <a:t>XML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Класът </a:t>
            </a:r>
            <a:r>
              <a:rPr lang="en-US" dirty="0" err="1" smtClean="0">
                <a:solidFill>
                  <a:srgbClr val="2B91AF"/>
                </a:solidFill>
                <a:latin typeface="Consolas" pitchFamily="49" charset="0"/>
                <a:cs typeface="Consolas" pitchFamily="49" charset="0"/>
              </a:rPr>
              <a:t>XmlSerializer</a:t>
            </a:r>
            <a:endParaRPr lang="en-US" dirty="0" smtClean="0">
              <a:solidFill>
                <a:srgbClr val="2B91AF"/>
              </a:solidFill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bg-BG" dirty="0" smtClean="0"/>
              <a:t>В конструктора му се подава тип, който ще бъде сериализиран или десериализиран</a:t>
            </a:r>
          </a:p>
          <a:p>
            <a:pPr lvl="1"/>
            <a:r>
              <a:rPr lang="bg-BG" dirty="0" smtClean="0"/>
              <a:t>Методът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Serialize(…)</a:t>
            </a:r>
          </a:p>
          <a:p>
            <a:pPr lvl="1"/>
            <a:r>
              <a:rPr lang="bg-BG" dirty="0" smtClean="0"/>
              <a:t>Методът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Deserialize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(…)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56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Сериализиране на обекти към </a:t>
            </a:r>
            <a:r>
              <a:rPr lang="en-US" sz="3600" dirty="0" smtClean="0"/>
              <a:t>XML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Сериализиране на обект към </a:t>
            </a:r>
            <a:r>
              <a:rPr lang="en-US" dirty="0" smtClean="0"/>
              <a:t>XML</a:t>
            </a:r>
          </a:p>
          <a:p>
            <a:endParaRPr lang="bg-BG" dirty="0" smtClean="0"/>
          </a:p>
          <a:p>
            <a:pPr marL="0" indent="0">
              <a:buNone/>
            </a:pPr>
            <a:r>
              <a:rPr lang="en-US" sz="1600" dirty="0" err="1">
                <a:solidFill>
                  <a:srgbClr val="0000FF"/>
                </a:solidFill>
                <a:latin typeface="Consolas"/>
              </a:rPr>
              <a:t>var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book =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latin typeface="Consolas"/>
              </a:rPr>
              <a:t>Book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{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   Author 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= 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"J. R. R. Tolkien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,</a:t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   Title 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= 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"The Two Towers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,</a:t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};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srgbClr val="0000FF"/>
                </a:solidFill>
                <a:latin typeface="Consolas"/>
              </a:rPr>
              <a:t>var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library =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latin typeface="Consolas"/>
              </a:rPr>
              <a:t>Library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{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   Books 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=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2B91AF"/>
                </a:solidFill>
                <a:latin typeface="Consolas"/>
              </a:rPr>
              <a:t>List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2B91AF"/>
                </a:solidFill>
                <a:latin typeface="Consolas"/>
              </a:rPr>
              <a:t>Book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&gt; { book 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},</a:t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};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srgbClr val="0000FF"/>
                </a:solidFill>
                <a:latin typeface="Consolas"/>
              </a:rPr>
              <a:t>var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xmlSerializer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/>
              </a:rPr>
              <a:t>XmlSerializer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nsolas"/>
              </a:rPr>
              <a:t>typeof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2B91AF"/>
                </a:solidFill>
                <a:latin typeface="Consolas"/>
              </a:rPr>
              <a:t>Library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));</a:t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using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2B91AF"/>
                </a:solidFill>
                <a:latin typeface="Consolas"/>
              </a:rPr>
              <a:t>FileStream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stream = </a:t>
            </a:r>
            <a:r>
              <a:rPr lang="en-US" sz="1600" dirty="0" err="1">
                <a:solidFill>
                  <a:srgbClr val="2B91AF"/>
                </a:solidFill>
                <a:latin typeface="Consolas"/>
              </a:rPr>
              <a:t>File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.Create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@"C:\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library.xml"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))</a:t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{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xmlSerializer.Serialize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(stream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, library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}</a:t>
            </a:r>
            <a:endParaRPr lang="bg-BG" sz="1600" dirty="0">
              <a:solidFill>
                <a:prstClr val="black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05363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Сериализиране на обекти към </a:t>
            </a:r>
            <a:r>
              <a:rPr lang="en-US" sz="3600" dirty="0" smtClean="0"/>
              <a:t>XML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Десериализиране на обект от </a:t>
            </a:r>
            <a:r>
              <a:rPr lang="en-US" dirty="0" smtClean="0"/>
              <a:t>XML</a:t>
            </a:r>
          </a:p>
          <a:p>
            <a:endParaRPr lang="bg-BG" dirty="0" smtClean="0"/>
          </a:p>
          <a:p>
            <a:pPr marL="0" indent="0">
              <a:buNone/>
            </a:pPr>
            <a:r>
              <a:rPr lang="en-US" sz="1600" dirty="0">
                <a:solidFill>
                  <a:srgbClr val="2B91AF"/>
                </a:solidFill>
                <a:latin typeface="Consolas"/>
              </a:rPr>
              <a:t>Library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library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srgbClr val="0000FF"/>
                </a:solidFill>
                <a:latin typeface="Consolas"/>
              </a:rPr>
              <a:t>var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xmlSerializer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/>
              </a:rPr>
              <a:t>XmlSerializer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nsolas"/>
              </a:rPr>
              <a:t>typeof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2B91AF"/>
                </a:solidFill>
                <a:latin typeface="Consolas"/>
              </a:rPr>
              <a:t>Library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using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2B91AF"/>
                </a:solidFill>
                <a:latin typeface="Consolas"/>
              </a:rPr>
              <a:t>FileStream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stream = </a:t>
            </a:r>
            <a:r>
              <a:rPr lang="en-US" sz="1600" dirty="0" err="1">
                <a:solidFill>
                  <a:srgbClr val="2B91AF"/>
                </a:solidFill>
                <a:latin typeface="Consolas"/>
              </a:rPr>
              <a:t>File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.OpenRead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@"C:\library.xml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))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{</a:t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library 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= (</a:t>
            </a:r>
            <a:r>
              <a:rPr lang="en-US" sz="1600" dirty="0">
                <a:solidFill>
                  <a:srgbClr val="2B91AF"/>
                </a:solidFill>
                <a:latin typeface="Consolas"/>
              </a:rPr>
              <a:t>Library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)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xmlSerializer.Deserialize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(stream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}</a:t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err="1" smtClean="0">
                <a:solidFill>
                  <a:srgbClr val="0000FF"/>
                </a:solidFill>
                <a:latin typeface="Consolas"/>
              </a:rPr>
              <a:t>foreach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2B91AF"/>
                </a:solidFill>
                <a:latin typeface="Consolas"/>
              </a:rPr>
              <a:t>Book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book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library.Books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{</a:t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600" dirty="0" err="1" smtClean="0">
                <a:solidFill>
                  <a:srgbClr val="2B91AF"/>
                </a:solidFill>
                <a:latin typeface="Consolas"/>
              </a:rPr>
              <a:t>Console</a:t>
            </a:r>
            <a:r>
              <a:rPr lang="en-US" sz="1600" dirty="0" err="1" smtClean="0">
                <a:solidFill>
                  <a:prstClr val="black"/>
                </a:solidFill>
                <a:latin typeface="Consolas"/>
              </a:rPr>
              <a:t>.WriteLine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"Title: {0}; Author: {1}"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book.Title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600" dirty="0" err="1">
                <a:solidFill>
                  <a:prstClr val="black"/>
                </a:solidFill>
                <a:latin typeface="Consolas"/>
              </a:rPr>
              <a:t>book.Author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);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>}</a:t>
            </a:r>
            <a:endParaRPr lang="bg-BG" sz="1600" dirty="0">
              <a:solidFill>
                <a:prstClr val="black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00378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Въпроси?</a:t>
            </a:r>
            <a:endParaRPr lang="bg-BG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3411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Благодаря!</a:t>
            </a:r>
            <a:endParaRPr lang="bg-BG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Александър Далемски</a:t>
            </a:r>
          </a:p>
          <a:p>
            <a:pPr lvl="1"/>
            <a:r>
              <a:rPr lang="en-US" sz="2400" dirty="0" smtClean="0">
                <a:hlinkClick r:id="rId2"/>
              </a:rPr>
              <a:t>sasho@david.bg</a:t>
            </a:r>
            <a:endParaRPr lang="en-US" sz="2400" dirty="0" smtClean="0">
              <a:hlinkClick r:id="rId3"/>
            </a:endParaRPr>
          </a:p>
          <a:p>
            <a:pPr lvl="1"/>
            <a:r>
              <a:rPr lang="en-US" dirty="0">
                <a:hlinkClick r:id="rId4"/>
              </a:rPr>
              <a:t>m</a:t>
            </a:r>
            <a:r>
              <a:rPr lang="en-US" sz="2400" dirty="0" smtClean="0">
                <a:hlinkClick r:id="rId4"/>
              </a:rPr>
              <a:t>usashi.bg@gmail.com</a:t>
            </a:r>
            <a:endParaRPr lang="en-US" sz="2400" dirty="0" smtClean="0"/>
          </a:p>
          <a:p>
            <a:pPr lvl="1"/>
            <a:r>
              <a:rPr lang="en-US" sz="2400" dirty="0" smtClean="0"/>
              <a:t>Skype: </a:t>
            </a:r>
            <a:r>
              <a:rPr lang="en-US" sz="2400" dirty="0" err="1" smtClean="0"/>
              <a:t>musasho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5"/>
              </a:rPr>
              <a:t>https://www.facebook.com/adalemski</a:t>
            </a:r>
            <a:endParaRPr lang="en-US" sz="2400" dirty="0" smtClean="0"/>
          </a:p>
          <a:p>
            <a:r>
              <a:rPr lang="bg-BG" dirty="0" smtClean="0"/>
              <a:t>ДАВИД академия</a:t>
            </a:r>
          </a:p>
          <a:p>
            <a:pPr lvl="1"/>
            <a:r>
              <a:rPr lang="en-US" sz="2400" dirty="0" smtClean="0">
                <a:hlinkClick r:id="rId6"/>
              </a:rPr>
              <a:t>acad@david.bg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7"/>
              </a:rPr>
              <a:t>http://acad.david.bg/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8"/>
              </a:rPr>
              <a:t>@</a:t>
            </a:r>
            <a:r>
              <a:rPr lang="en-US" sz="2400" dirty="0" err="1" smtClean="0">
                <a:hlinkClick r:id="rId8"/>
              </a:rPr>
              <a:t>david_academy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9"/>
              </a:rPr>
              <a:t>https</a:t>
            </a:r>
            <a:r>
              <a:rPr lang="en-US" sz="2400" dirty="0">
                <a:hlinkClick r:id="rId9"/>
              </a:rPr>
              <a:t>://www.facebook.com/groups/david.academy/</a:t>
            </a:r>
            <a:endParaRPr lang="en-US" sz="2400" dirty="0" smtClean="0"/>
          </a:p>
          <a:p>
            <a:pPr lvl="1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8298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XML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Елементи</a:t>
            </a:r>
          </a:p>
          <a:p>
            <a:pPr lvl="1"/>
            <a:r>
              <a:rPr lang="bg-BG" dirty="0" smtClean="0"/>
              <a:t>Име</a:t>
            </a:r>
          </a:p>
          <a:p>
            <a:pPr lvl="2"/>
            <a:r>
              <a:rPr lang="bg-BG" dirty="0"/>
              <a:t>П</a:t>
            </a:r>
            <a:r>
              <a:rPr lang="bg-BG" dirty="0" smtClean="0"/>
              <a:t>оредица от символи</a:t>
            </a:r>
          </a:p>
          <a:p>
            <a:pPr lvl="2"/>
            <a:r>
              <a:rPr lang="bg-BG" dirty="0" smtClean="0"/>
              <a:t>Не съдържа интервали</a:t>
            </a:r>
          </a:p>
          <a:p>
            <a:pPr lvl="2"/>
            <a:r>
              <a:rPr lang="bg-BG" dirty="0" smtClean="0"/>
              <a:t>Не започва с цифра или препинателен знак</a:t>
            </a:r>
          </a:p>
          <a:p>
            <a:pPr lvl="2"/>
            <a:r>
              <a:rPr lang="bg-BG" dirty="0" smtClean="0"/>
              <a:t>Не започва с поредицата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xml</a:t>
            </a:r>
          </a:p>
          <a:p>
            <a:pPr lvl="2"/>
            <a:r>
              <a:rPr lang="bg-BG" dirty="0" smtClean="0"/>
              <a:t>Прави се разлика между малки и главни букви</a:t>
            </a:r>
          </a:p>
          <a:p>
            <a:pPr lvl="1"/>
            <a:r>
              <a:rPr lang="bg-BG" dirty="0" smtClean="0"/>
              <a:t>Отварящ и затварящ таг – заградени в ъглови скоби</a:t>
            </a:r>
          </a:p>
          <a:p>
            <a:pPr lvl="1"/>
            <a:r>
              <a:rPr lang="bg-BG" dirty="0" smtClean="0"/>
              <a:t>Кратък запис с един таг – може да съдържа единствено атрибути</a:t>
            </a:r>
          </a:p>
          <a:p>
            <a:pPr lvl="1"/>
            <a:r>
              <a:rPr lang="bg-BG" dirty="0" smtClean="0"/>
              <a:t>Коренов елемент – единствен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3360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XML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Елементи</a:t>
            </a:r>
            <a:endParaRPr lang="en-US" dirty="0" smtClean="0"/>
          </a:p>
          <a:p>
            <a:endParaRPr lang="bg-BG" dirty="0" smtClean="0"/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library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books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srgbClr val="0000FF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srgbClr val="0000FF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book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srgbClr val="0000FF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srgbClr val="0000FF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The Fellowship of the Ring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srgbClr val="0000FF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srgbClr val="0000FF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book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book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The Two Towers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book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book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The Return of the King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book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books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>
                <a:solidFill>
                  <a:prstClr val="black"/>
                </a:solidFill>
                <a:latin typeface="Consolas"/>
              </a:rPr>
            </a:br>
            <a:r>
              <a:rPr lang="en-US" sz="1600" dirty="0">
                <a:solidFill>
                  <a:srgbClr val="0000FF"/>
                </a:solidFill>
                <a:latin typeface="Consolas"/>
              </a:rPr>
              <a:t>  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newspapers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/&gt;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en-US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library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31601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XML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Атрибути</a:t>
            </a:r>
          </a:p>
          <a:p>
            <a:pPr lvl="1"/>
            <a:r>
              <a:rPr lang="bg-BG" dirty="0" smtClean="0"/>
              <a:t>Име – важат правилата за именоване на елементи; уникално измежду всички атрибути на елемента</a:t>
            </a:r>
          </a:p>
          <a:p>
            <a:pPr lvl="1"/>
            <a:r>
              <a:rPr lang="bg-BG" dirty="0" smtClean="0"/>
              <a:t>Включват се в отварящия таг на елемента</a:t>
            </a:r>
            <a:endParaRPr lang="bg-BG" dirty="0"/>
          </a:p>
          <a:p>
            <a:pPr lvl="1"/>
            <a:r>
              <a:rPr lang="bg-BG" dirty="0"/>
              <a:t>Съдържание – текст или референция към обект</a:t>
            </a:r>
          </a:p>
          <a:p>
            <a:pPr lvl="1"/>
            <a:r>
              <a:rPr lang="bg-BG" dirty="0" smtClean="0"/>
              <a:t>Съдържанието се поставя в кавички</a:t>
            </a:r>
          </a:p>
          <a:p>
            <a:pPr lvl="1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5664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XML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Атрибути</a:t>
            </a:r>
          </a:p>
          <a:p>
            <a:endParaRPr lang="bg-BG" dirty="0" smtClean="0"/>
          </a:p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library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&lt;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books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&lt;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book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nsolas"/>
              </a:rPr>
              <a:t>author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J. R. R. Tolkien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nsolas"/>
              </a:rPr>
              <a:t>year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1954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  &lt;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The Fellowship of the Ring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&lt;/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book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&lt;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book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nsolas"/>
              </a:rPr>
              <a:t>author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J. K. Rowling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nsolas"/>
              </a:rPr>
              <a:t>year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1997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  &lt;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Harry Potter and the Philosopher's Stone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&lt;/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book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&lt;/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books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latin typeface="Consolas"/>
              </a:rPr>
              <a:t/>
            </a:r>
            <a:br>
              <a:rPr lang="bg-BG" sz="1600" dirty="0" smtClean="0"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newspapers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nsolas"/>
              </a:rPr>
              <a:t>blackAndWhite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true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/&gt;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library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endParaRPr lang="en-US" sz="1600" dirty="0">
              <a:solidFill>
                <a:srgbClr val="0000FF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61865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XML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Коментари</a:t>
            </a:r>
          </a:p>
          <a:p>
            <a:pPr lvl="1"/>
            <a:r>
              <a:rPr lang="bg-BG" dirty="0" smtClean="0"/>
              <a:t>Заграждат се между поредиците от символи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&lt;!--</a:t>
            </a:r>
            <a:r>
              <a:rPr lang="en-US" dirty="0" smtClean="0"/>
              <a:t> </a:t>
            </a:r>
            <a:r>
              <a:rPr lang="bg-BG" dirty="0" smtClean="0"/>
              <a:t>и</a:t>
            </a:r>
            <a:r>
              <a:rPr lang="en-US" dirty="0" smtClean="0"/>
              <a:t>     </a:t>
            </a:r>
            <a:r>
              <a:rPr lang="bg-BG" dirty="0" smtClean="0"/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--&gt;</a:t>
            </a:r>
          </a:p>
          <a:p>
            <a:pPr lvl="1"/>
            <a:r>
              <a:rPr lang="bg-BG" dirty="0" smtClean="0"/>
              <a:t>Не се обработват от приложенията, които четат </a:t>
            </a:r>
            <a:r>
              <a:rPr lang="en-US" dirty="0" smtClean="0"/>
              <a:t>XML </a:t>
            </a:r>
            <a:r>
              <a:rPr lang="bg-BG" dirty="0" smtClean="0"/>
              <a:t>документа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 smtClean="0">
                <a:solidFill>
                  <a:srgbClr val="A31515"/>
                </a:solidFill>
                <a:latin typeface="Consolas"/>
              </a:rPr>
              <a:t>library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books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&lt;!--</a:t>
            </a:r>
            <a:r>
              <a:rPr lang="en-US" sz="1600" dirty="0">
                <a:solidFill>
                  <a:srgbClr val="008000"/>
                </a:solidFill>
                <a:latin typeface="Consolas"/>
              </a:rPr>
              <a:t> Good book! 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--&gt;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book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author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J. R. R. Tolkien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year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1954</a:t>
            </a:r>
            <a:r>
              <a:rPr lang="en-US" sz="1600" dirty="0" smtClean="0">
                <a:solidFill>
                  <a:prstClr val="black"/>
                </a:solidFill>
                <a:latin typeface="Consolas"/>
              </a:rPr>
              <a:t>"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The Fellowship of the Ring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book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srgbClr val="0000FF"/>
                </a:solidFill>
                <a:latin typeface="Consolas"/>
              </a:rPr>
              <a:t>    &lt;!--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8000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8000"/>
                </a:solidFill>
                <a:latin typeface="Consolas"/>
              </a:rPr>
              <a:t>&lt;book author="J. K. Rowling" year="1997</a:t>
            </a:r>
            <a:r>
              <a:rPr lang="en-US" sz="1600" dirty="0" smtClean="0">
                <a:solidFill>
                  <a:srgbClr val="008000"/>
                </a:solidFill>
                <a:latin typeface="Consolas"/>
              </a:rPr>
              <a:t>"&gt;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8000"/>
                </a:solidFill>
                <a:latin typeface="Consolas"/>
              </a:rPr>
              <a:t>      </a:t>
            </a:r>
            <a:r>
              <a:rPr lang="en-US" sz="1600" dirty="0">
                <a:solidFill>
                  <a:srgbClr val="008000"/>
                </a:solidFill>
                <a:latin typeface="Consolas"/>
              </a:rPr>
              <a:t>&lt;title&gt;Harry Potter and the Philosopher's Stone&lt;/title</a:t>
            </a:r>
            <a:r>
              <a:rPr lang="en-US" sz="1600" dirty="0" smtClean="0">
                <a:solidFill>
                  <a:srgbClr val="008000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8000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008000"/>
                </a:solidFill>
                <a:latin typeface="Consolas"/>
              </a:rPr>
              <a:t>&lt;/book</a:t>
            </a:r>
            <a:r>
              <a:rPr lang="en-US" sz="1600" dirty="0" smtClean="0">
                <a:solidFill>
                  <a:srgbClr val="008000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bg-BG" sz="1600" dirty="0" smtClean="0">
                <a:solidFill>
                  <a:srgbClr val="008000"/>
                </a:solidFill>
                <a:latin typeface="Consolas"/>
              </a:rPr>
              <a:t>    </a:t>
            </a:r>
            <a:r>
              <a:rPr lang="bg-BG" sz="1600" dirty="0" smtClean="0">
                <a:solidFill>
                  <a:srgbClr val="0000FF"/>
                </a:solidFill>
                <a:latin typeface="Consolas"/>
              </a:rPr>
              <a:t>--&gt;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books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r>
              <a:rPr lang="bg-BG" sz="1600" dirty="0" smtClean="0">
                <a:solidFill>
                  <a:prstClr val="black"/>
                </a:solidFill>
                <a:latin typeface="Consolas"/>
              </a:rPr>
              <a:t/>
            </a:r>
            <a:br>
              <a:rPr lang="bg-BG" sz="1600" dirty="0" smtClean="0">
                <a:solidFill>
                  <a:prstClr val="black"/>
                </a:solidFill>
                <a:latin typeface="Consolas"/>
              </a:rPr>
            </a:b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library</a:t>
            </a:r>
            <a:r>
              <a:rPr lang="en-US" sz="1600" dirty="0" smtClean="0">
                <a:solidFill>
                  <a:srgbClr val="0000FF"/>
                </a:solidFill>
                <a:latin typeface="Consolas"/>
              </a:rPr>
              <a:t>&gt;</a:t>
            </a:r>
            <a:endParaRPr lang="bg-BG" sz="1600" dirty="0" smtClean="0"/>
          </a:p>
          <a:p>
            <a:pPr lvl="1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6812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ДАВИД академия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">
      <a:majorFont>
        <a:latin typeface="Segoe WP Black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ДАВИД академия 2013.pptx" id="{0B958170-F79D-4C30-8920-53BC19441C74}" vid="{427D3C58-30DC-4026-B543-E50C55DA9920}"/>
    </a:ext>
  </a:extLst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ДАВИД академия 2013</Template>
  <TotalTime>1845</TotalTime>
  <Words>1313</Words>
  <Application>Microsoft Office PowerPoint</Application>
  <PresentationFormat>Презентация на цял екран (4:3)</PresentationFormat>
  <Paragraphs>256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44</vt:i4>
      </vt:variant>
    </vt:vector>
  </HeadingPairs>
  <TitlesOfParts>
    <vt:vector size="45" baseType="lpstr">
      <vt:lpstr>ДАВИД академия 2013</vt:lpstr>
      <vt:lpstr>Курс по информационни технологии</vt:lpstr>
      <vt:lpstr>Съдържание 1/1</vt:lpstr>
      <vt:lpstr>XML</vt:lpstr>
      <vt:lpstr>XML</vt:lpstr>
      <vt:lpstr>XML</vt:lpstr>
      <vt:lpstr>XML</vt:lpstr>
      <vt:lpstr>XML</vt:lpstr>
      <vt:lpstr>XML</vt:lpstr>
      <vt:lpstr>XML</vt:lpstr>
      <vt:lpstr>XML</vt:lpstr>
      <vt:lpstr>XML</vt:lpstr>
      <vt:lpstr>XML</vt:lpstr>
      <vt:lpstr>XML</vt:lpstr>
      <vt:lpstr>XML</vt:lpstr>
      <vt:lpstr>XML Schema Definition</vt:lpstr>
      <vt:lpstr>XML Schema Definition</vt:lpstr>
      <vt:lpstr>XML Schema Definition</vt:lpstr>
      <vt:lpstr>XML Schema Definition</vt:lpstr>
      <vt:lpstr>XML Schema Definition</vt:lpstr>
      <vt:lpstr>XML Schema Definition</vt:lpstr>
      <vt:lpstr>XML Schema Definition</vt:lpstr>
      <vt:lpstr>XML Schema Definition</vt:lpstr>
      <vt:lpstr>XML Schema Definition</vt:lpstr>
      <vt:lpstr>Приложения на XML</vt:lpstr>
      <vt:lpstr>Приложения на XML</vt:lpstr>
      <vt:lpstr>Приложения на XML</vt:lpstr>
      <vt:lpstr>Приложения на XML</vt:lpstr>
      <vt:lpstr>Приложения на XML</vt:lpstr>
      <vt:lpstr>XmlDocument</vt:lpstr>
      <vt:lpstr>XmlDocument</vt:lpstr>
      <vt:lpstr>XmlDocument</vt:lpstr>
      <vt:lpstr>LINQ to XML</vt:lpstr>
      <vt:lpstr>LINQ to XML</vt:lpstr>
      <vt:lpstr>LINQ to XML</vt:lpstr>
      <vt:lpstr>LINQ to XML</vt:lpstr>
      <vt:lpstr>Сериализиране на обекти към XML</vt:lpstr>
      <vt:lpstr>Сериализиране на обекти към XML</vt:lpstr>
      <vt:lpstr>Сериализиране на обекти към XML</vt:lpstr>
      <vt:lpstr>Сериализиране на обекти към XML</vt:lpstr>
      <vt:lpstr>Сериализиране на обекти към XML</vt:lpstr>
      <vt:lpstr>Сериализиране на обекти към XML</vt:lpstr>
      <vt:lpstr>Сериализиране на обекти към XML</vt:lpstr>
      <vt:lpstr>Въпроси?</vt:lpstr>
      <vt:lpstr>Благодаря!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Stanimir Jovchev</dc:creator>
  <cp:lastModifiedBy>PMG</cp:lastModifiedBy>
  <cp:revision>220</cp:revision>
  <dcterms:created xsi:type="dcterms:W3CDTF">2012-08-31T08:16:31Z</dcterms:created>
  <dcterms:modified xsi:type="dcterms:W3CDTF">2013-09-05T07:07:19Z</dcterms:modified>
</cp:coreProperties>
</file>