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74" r:id="rId5"/>
    <p:sldId id="275" r:id="rId6"/>
    <p:sldId id="277" r:id="rId7"/>
    <p:sldId id="272" r:id="rId8"/>
    <p:sldId id="276" r:id="rId9"/>
    <p:sldId id="270" r:id="rId10"/>
    <p:sldId id="27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Начало" id="{74DA728E-32EA-441A-AFD3-90D83F4D64F5}">
          <p14:sldIdLst>
            <p14:sldId id="256"/>
            <p14:sldId id="257"/>
          </p14:sldIdLst>
        </p14:section>
        <p14:section name="HTTP и HTML" id="{3F927B06-CE6D-4E82-AA2B-87550C282766}">
          <p14:sldIdLst>
            <p14:sldId id="258"/>
            <p14:sldId id="274"/>
            <p14:sldId id="275"/>
          </p14:sldIdLst>
        </p14:section>
        <p14:section name="Уеб услуги" id="{E088CEF2-165F-4D02-AADD-3042D1E04570}">
          <p14:sldIdLst>
            <p14:sldId id="277"/>
            <p14:sldId id="272"/>
            <p14:sldId id="276"/>
          </p14:sldIdLst>
        </p14:section>
        <p14:section name="Край" id="{74C3C45A-B820-4D4D-8C61-592C9EE2A9AC}">
          <p14:sldIdLst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1AF"/>
    <a:srgbClr val="0093D9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353" autoAdjust="0"/>
  </p:normalViewPr>
  <p:slideViewPr>
    <p:cSldViewPr>
      <p:cViewPr varScale="1">
        <p:scale>
          <a:sx n="98" d="100"/>
          <a:sy n="98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A665-D7FB-4354-9423-6DE69A720612}" type="datetimeFigureOut">
              <a:rPr lang="bg-BG" smtClean="0"/>
              <a:pPr/>
              <a:t>10.9.2013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D233-03C5-417B-9F83-535B1FEA41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1828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9565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75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8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70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30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vdachev" TargetMode="External"/><Relationship Id="rId4" Type="http://schemas.openxmlformats.org/officeDocument/2006/relationships/hyperlink" Target="https://twitter.com/vdachev" TargetMode="External"/><Relationship Id="rId9" Type="http://schemas.openxmlformats.org/officeDocument/2006/relationships/hyperlink" Target="https://www.facebook.com/groups/david.academ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информационни технологии</a:t>
            </a:r>
            <a:endParaRPr lang="bg-BG" dirty="0"/>
          </a:p>
        </p:txBody>
      </p:sp>
      <p:sp>
        <p:nvSpPr>
          <p:cNvPr id="7" name="TextBox 1"/>
          <p:cNvSpPr txBox="1">
            <a:spLocks noGrp="1"/>
          </p:cNvSpPr>
          <p:nvPr>
            <p:ph type="body" sz="quarter" idx="10"/>
          </p:nvPr>
        </p:nvSpPr>
        <p:spPr>
          <a:xfrm>
            <a:off x="2706132" y="4335596"/>
            <a:ext cx="36084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№5</a:t>
            </a:r>
            <a:b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HTTP &amp; Web Services</a:t>
            </a:r>
            <a:endParaRPr lang="bg-BG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http://vdachev.net/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@</a:t>
            </a:r>
            <a:r>
              <a:rPr lang="en-US" sz="2400" dirty="0" err="1" smtClean="0">
                <a:hlinkClick r:id="rId4"/>
              </a:rPr>
              <a:t>vdachev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https://www.facebook.com/vdachev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</a:t>
            </a:r>
            <a:r>
              <a:rPr lang="en-US" sz="2400" dirty="0" smtClean="0">
                <a:hlinkClick r:id="rId9"/>
              </a:rPr>
              <a:t>/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14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1/</a:t>
            </a:r>
            <a:r>
              <a:rPr lang="en-US" sz="3600" dirty="0" smtClean="0"/>
              <a:t>1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протокол?</a:t>
            </a:r>
            <a:endParaRPr lang="en-US" dirty="0" smtClean="0"/>
          </a:p>
          <a:p>
            <a:r>
              <a:rPr lang="en-US" dirty="0"/>
              <a:t>HTTP </a:t>
            </a:r>
            <a:r>
              <a:rPr lang="bg-BG" dirty="0"/>
              <a:t>и </a:t>
            </a:r>
            <a:r>
              <a:rPr lang="en-US" dirty="0" smtClean="0"/>
              <a:t>HTML</a:t>
            </a:r>
            <a:endParaRPr lang="bg-BG" dirty="0" smtClean="0"/>
          </a:p>
          <a:p>
            <a:pPr lvl="1"/>
            <a:r>
              <a:rPr lang="bg-BG" dirty="0" smtClean="0"/>
              <a:t>Какво е </a:t>
            </a:r>
            <a:r>
              <a:rPr lang="en-US" dirty="0" smtClean="0"/>
              <a:t>HTTP </a:t>
            </a:r>
            <a:r>
              <a:rPr lang="bg-BG" dirty="0" smtClean="0"/>
              <a:t>и какво е </a:t>
            </a:r>
            <a:r>
              <a:rPr lang="en-US" dirty="0" smtClean="0"/>
              <a:t>HTML</a:t>
            </a:r>
            <a:r>
              <a:rPr lang="bg-BG" dirty="0" smtClean="0"/>
              <a:t>?</a:t>
            </a:r>
          </a:p>
          <a:p>
            <a:pPr lvl="1"/>
            <a:r>
              <a:rPr lang="bg-BG" dirty="0" smtClean="0"/>
              <a:t>Принципи на работа на </a:t>
            </a:r>
            <a:r>
              <a:rPr lang="en-US" dirty="0" smtClean="0"/>
              <a:t>HTTP</a:t>
            </a:r>
          </a:p>
          <a:p>
            <a:pPr lvl="1"/>
            <a:r>
              <a:rPr lang="bg-BG" dirty="0"/>
              <a:t>П</a:t>
            </a:r>
            <a:r>
              <a:rPr lang="bg-BG" dirty="0" smtClean="0"/>
              <a:t>римерен</a:t>
            </a:r>
            <a:r>
              <a:rPr lang="en-US" dirty="0" smtClean="0"/>
              <a:t> </a:t>
            </a:r>
            <a:r>
              <a:rPr lang="bg-BG" dirty="0" smtClean="0"/>
              <a:t>разговор по </a:t>
            </a:r>
            <a:r>
              <a:rPr lang="en-US" dirty="0" smtClean="0"/>
              <a:t>HTTP </a:t>
            </a:r>
            <a:r>
              <a:rPr lang="bg-BG" dirty="0" smtClean="0"/>
              <a:t>протокол</a:t>
            </a:r>
          </a:p>
          <a:p>
            <a:r>
              <a:rPr lang="bg-BG" dirty="0" smtClean="0"/>
              <a:t>Уеб услуги</a:t>
            </a:r>
          </a:p>
          <a:p>
            <a:pPr lvl="1"/>
            <a:r>
              <a:rPr lang="bg-BG" dirty="0" smtClean="0"/>
              <a:t>Какво е уеб услуга?</a:t>
            </a:r>
          </a:p>
          <a:p>
            <a:pPr lvl="1"/>
            <a:r>
              <a:rPr lang="bg-BG" dirty="0" smtClean="0"/>
              <a:t>Протоколи за комуникация с уеб услуги</a:t>
            </a:r>
          </a:p>
          <a:p>
            <a:pPr lvl="1"/>
            <a:r>
              <a:rPr lang="en-US" dirty="0" smtClean="0"/>
              <a:t>Windows Communication Foundation </a:t>
            </a:r>
            <a:r>
              <a:rPr lang="bg-BG" dirty="0" smtClean="0"/>
              <a:t>и уеб услуги</a:t>
            </a:r>
          </a:p>
          <a:p>
            <a:pPr lvl="1"/>
            <a:r>
              <a:rPr lang="bg-BG" dirty="0" smtClean="0"/>
              <a:t>Синхронно и асинхронно използване на уеб </a:t>
            </a:r>
            <a:r>
              <a:rPr lang="bg-BG" dirty="0" smtClean="0"/>
              <a:t>услуги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xmlns="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</a:t>
            </a:r>
            <a:r>
              <a:rPr lang="bg-BG" sz="3600" dirty="0" smtClean="0"/>
              <a:t>и </a:t>
            </a:r>
            <a:r>
              <a:rPr lang="en-US" sz="3600" dirty="0" smtClean="0"/>
              <a:t>HTML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</a:t>
            </a:r>
            <a:r>
              <a:rPr lang="en-US" dirty="0" smtClean="0"/>
              <a:t>HTTP?</a:t>
            </a:r>
            <a:endParaRPr lang="bg-BG" dirty="0" smtClean="0"/>
          </a:p>
          <a:p>
            <a:pPr lvl="1"/>
            <a:r>
              <a:rPr lang="en-US" dirty="0"/>
              <a:t>Hyper-Text Transfer </a:t>
            </a:r>
            <a:r>
              <a:rPr lang="en-US" dirty="0" smtClean="0"/>
              <a:t>Protocol</a:t>
            </a:r>
            <a:r>
              <a:rPr lang="bg-BG" dirty="0" smtClean="0"/>
              <a:t>;</a:t>
            </a:r>
          </a:p>
          <a:p>
            <a:pPr lvl="1"/>
            <a:r>
              <a:rPr lang="en-US" dirty="0" smtClean="0"/>
              <a:t>Tim Burners-Lee (1989, </a:t>
            </a:r>
            <a:r>
              <a:rPr lang="bg-BG" dirty="0" smtClean="0"/>
              <a:t>официално от 1991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  <a:endParaRPr lang="en-US" dirty="0" smtClean="0"/>
          </a:p>
          <a:p>
            <a:r>
              <a:rPr lang="bg-BG" sz="2800" dirty="0" smtClean="0"/>
              <a:t>Какво е </a:t>
            </a:r>
            <a:r>
              <a:rPr lang="en-US" sz="2800" dirty="0" smtClean="0"/>
              <a:t>HTML?</a:t>
            </a:r>
          </a:p>
          <a:p>
            <a:pPr lvl="1"/>
            <a:r>
              <a:rPr lang="en-US" sz="2400" dirty="0" smtClean="0"/>
              <a:t>Hyper-Text Markup Language;</a:t>
            </a:r>
          </a:p>
          <a:p>
            <a:pPr lvl="1"/>
            <a:r>
              <a:rPr lang="en-US" dirty="0"/>
              <a:t>Tim Burners-Lee (1989, </a:t>
            </a:r>
            <a:r>
              <a:rPr lang="bg-BG" dirty="0"/>
              <a:t>официално от 1991</a:t>
            </a:r>
            <a:r>
              <a:rPr lang="en-US" dirty="0" smtClean="0"/>
              <a:t>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</a:t>
            </a:r>
            <a:r>
              <a:rPr lang="bg-BG" sz="3600" dirty="0" smtClean="0"/>
              <a:t>и </a:t>
            </a:r>
            <a:r>
              <a:rPr lang="en-US" sz="3600" dirty="0" smtClean="0"/>
              <a:t>HTML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Принципи на работа на </a:t>
            </a:r>
            <a:r>
              <a:rPr lang="en-US" dirty="0" smtClean="0"/>
              <a:t>HTTP:</a:t>
            </a:r>
          </a:p>
          <a:p>
            <a:pPr lvl="1"/>
            <a:r>
              <a:rPr lang="bg-BG" sz="2400" dirty="0" smtClean="0"/>
              <a:t>Комуникация клиент-сървър;</a:t>
            </a:r>
          </a:p>
          <a:p>
            <a:pPr lvl="1"/>
            <a:r>
              <a:rPr lang="bg-BG" dirty="0" smtClean="0"/>
              <a:t>Принцип заявка-отговор;</a:t>
            </a:r>
          </a:p>
          <a:p>
            <a:pPr lvl="1"/>
            <a:r>
              <a:rPr lang="en-US" dirty="0" smtClean="0"/>
              <a:t>Headers &amp; body;</a:t>
            </a:r>
          </a:p>
          <a:p>
            <a:pPr lvl="1"/>
            <a:r>
              <a:rPr lang="bg-BG" dirty="0" smtClean="0"/>
              <a:t>Команди </a:t>
            </a:r>
            <a:r>
              <a:rPr lang="en-US" dirty="0" smtClean="0"/>
              <a:t>(GET, POST, PUT, DELETE</a:t>
            </a:r>
            <a:r>
              <a:rPr lang="bg-BG" dirty="0" smtClean="0"/>
              <a:t> и т.н.</a:t>
            </a:r>
            <a:r>
              <a:rPr lang="en-US" dirty="0" smtClean="0"/>
              <a:t>);</a:t>
            </a:r>
            <a:endParaRPr lang="bg-BG" dirty="0" smtClean="0"/>
          </a:p>
          <a:p>
            <a:pPr lvl="1"/>
            <a:r>
              <a:rPr lang="en-US" dirty="0"/>
              <a:t>Stateless </a:t>
            </a:r>
            <a:r>
              <a:rPr lang="bg-BG" dirty="0" smtClean="0"/>
              <a:t>основа на протокола;</a:t>
            </a:r>
            <a:endParaRPr lang="bg-BG" dirty="0"/>
          </a:p>
          <a:p>
            <a:pPr lvl="1"/>
            <a:r>
              <a:rPr lang="bg-BG" dirty="0" smtClean="0"/>
              <a:t>Бисквитки и сесия.</a:t>
            </a:r>
            <a:endParaRPr lang="en-US" dirty="0" smtClean="0"/>
          </a:p>
          <a:p>
            <a:r>
              <a:rPr lang="bg-BG" dirty="0"/>
              <a:t>Примерен разговор по </a:t>
            </a:r>
            <a:r>
              <a:rPr lang="en-US" dirty="0"/>
              <a:t>HTTP </a:t>
            </a:r>
            <a:r>
              <a:rPr lang="bg-BG" dirty="0"/>
              <a:t>протокол</a:t>
            </a:r>
            <a:endParaRPr lang="bg-BG" dirty="0" smtClean="0"/>
          </a:p>
          <a:p>
            <a:pPr marL="685800" lvl="1"/>
            <a:r>
              <a:rPr lang="bg-BG" dirty="0" smtClean="0"/>
              <a:t>Инструменти за подслушване на браузера.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3451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</a:t>
            </a:r>
            <a:r>
              <a:rPr lang="bg-BG" dirty="0"/>
              <a:t>и</a:t>
            </a:r>
            <a:r>
              <a:rPr lang="bg-BG" dirty="0" smtClean="0"/>
              <a:t> </a:t>
            </a:r>
            <a:r>
              <a:rPr lang="en-US" dirty="0" smtClean="0"/>
              <a:t>HTTP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00519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Уеб услуги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уеб услуга?</a:t>
            </a:r>
            <a:endParaRPr lang="en-US" dirty="0" smtClean="0"/>
          </a:p>
          <a:p>
            <a:pPr lvl="1"/>
            <a:r>
              <a:rPr lang="en-US" dirty="0"/>
              <a:t>ABC</a:t>
            </a:r>
            <a:r>
              <a:rPr lang="bg-BG" dirty="0"/>
              <a:t> </a:t>
            </a:r>
            <a:r>
              <a:rPr lang="bg-BG" dirty="0" smtClean="0"/>
              <a:t>(</a:t>
            </a:r>
            <a:r>
              <a:rPr lang="en-US" dirty="0" smtClean="0"/>
              <a:t>address, binding, contract);</a:t>
            </a:r>
            <a:endParaRPr lang="bg-BG" dirty="0" smtClean="0"/>
          </a:p>
          <a:p>
            <a:pPr lvl="1"/>
            <a:r>
              <a:rPr lang="en-US" dirty="0" smtClean="0"/>
              <a:t>Service-Oriented </a:t>
            </a:r>
            <a:r>
              <a:rPr lang="en-US" dirty="0"/>
              <a:t>Architecture (SOA</a:t>
            </a:r>
            <a:r>
              <a:rPr lang="en-US" dirty="0" smtClean="0"/>
              <a:t>).</a:t>
            </a:r>
            <a:endParaRPr lang="bg-BG" dirty="0" smtClean="0"/>
          </a:p>
          <a:p>
            <a:r>
              <a:rPr lang="bg-BG" dirty="0" smtClean="0"/>
              <a:t>Видове уеб услуги:</a:t>
            </a:r>
          </a:p>
          <a:p>
            <a:pPr lvl="1"/>
            <a:r>
              <a:rPr lang="en-US" dirty="0" err="1" smtClean="0"/>
              <a:t>RESTful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smtClean="0"/>
              <a:t>arbitrary services;</a:t>
            </a:r>
          </a:p>
          <a:p>
            <a:pPr lvl="1"/>
            <a:r>
              <a:rPr lang="en-US" dirty="0" smtClean="0"/>
              <a:t>XML web services;</a:t>
            </a:r>
          </a:p>
          <a:p>
            <a:pPr lvl="1"/>
            <a:r>
              <a:rPr lang="en-US" dirty="0" smtClean="0"/>
              <a:t>JSON web services;</a:t>
            </a:r>
          </a:p>
          <a:p>
            <a:pPr lvl="1"/>
            <a:r>
              <a:rPr lang="en-US" dirty="0" smtClean="0"/>
              <a:t>Web API;</a:t>
            </a:r>
          </a:p>
          <a:p>
            <a:pPr lvl="1"/>
            <a:r>
              <a:rPr lang="en-US" dirty="0" smtClean="0"/>
              <a:t>Web Service Description Language (WSDL).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xmlns="" val="122845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Уеб услуги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Windows Communication Foundation:</a:t>
            </a:r>
          </a:p>
          <a:p>
            <a:pPr lvl="1"/>
            <a:r>
              <a:rPr lang="bg-BG" dirty="0" smtClean="0"/>
              <a:t>Описване на уеб услуга в </a:t>
            </a:r>
            <a:r>
              <a:rPr lang="en-US" dirty="0" smtClean="0"/>
              <a:t>WCF</a:t>
            </a:r>
            <a:r>
              <a:rPr lang="bg-BG" dirty="0" smtClean="0"/>
              <a:t>:</a:t>
            </a:r>
          </a:p>
          <a:p>
            <a:pPr lvl="2"/>
            <a:r>
              <a:rPr lang="bg-BG" dirty="0" smtClean="0"/>
              <a:t>Описване в конфигурационен файл;</a:t>
            </a:r>
          </a:p>
          <a:p>
            <a:pPr lvl="2"/>
            <a:r>
              <a:rPr lang="bg-BG" dirty="0" smtClean="0"/>
              <a:t>Описване с код.</a:t>
            </a:r>
            <a:endParaRPr lang="en-US" dirty="0" smtClean="0"/>
          </a:p>
          <a:p>
            <a:pPr lvl="1"/>
            <a:r>
              <a:rPr lang="bg-BG" dirty="0" smtClean="0"/>
              <a:t>Публикуване на уеб услуги с </a:t>
            </a:r>
            <a:r>
              <a:rPr lang="en-US" dirty="0" smtClean="0"/>
              <a:t>WCF</a:t>
            </a:r>
            <a:r>
              <a:rPr lang="bg-BG" dirty="0" smtClean="0"/>
              <a:t>;</a:t>
            </a:r>
            <a:endParaRPr lang="en-US" dirty="0" smtClean="0"/>
          </a:p>
          <a:p>
            <a:pPr lvl="1"/>
            <a:r>
              <a:rPr lang="bg-BG" dirty="0" smtClean="0"/>
              <a:t>Консумиране на уеб услуги:</a:t>
            </a:r>
          </a:p>
          <a:p>
            <a:pPr lvl="2"/>
            <a:r>
              <a:rPr lang="bg-BG" dirty="0" smtClean="0"/>
              <a:t>Синхронно и асинхронно използване.</a:t>
            </a:r>
          </a:p>
        </p:txBody>
      </p:sp>
    </p:spTree>
    <p:extLst>
      <p:ext uri="{BB962C8B-B14F-4D97-AF65-F5344CB8AC3E}">
        <p14:creationId xmlns:p14="http://schemas.microsoft.com/office/powerpoint/2010/main" xmlns="" val="40744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Уеб услуги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24352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34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АВИД академия 2013.pptx" id="{0B958170-F79D-4C30-8920-53BC19441C74}" vid="{427D3C58-30DC-4026-B543-E50C55DA9920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1810</TotalTime>
  <Words>273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ДАВИД академия 2013</vt:lpstr>
      <vt:lpstr>Курс по информационни технологии</vt:lpstr>
      <vt:lpstr>Съдържание 1/1</vt:lpstr>
      <vt:lpstr>HTTP и HTML</vt:lpstr>
      <vt:lpstr>HTTP и HTML</vt:lpstr>
      <vt:lpstr>HTML и HTTP</vt:lpstr>
      <vt:lpstr>Уеб услуги</vt:lpstr>
      <vt:lpstr>Уеб услуги</vt:lpstr>
      <vt:lpstr>Уеб услуги</vt:lpstr>
      <vt:lpstr>Въпроси?</vt:lpstr>
      <vt:lpstr>Благодаря!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</cp:lastModifiedBy>
  <cp:revision>202</cp:revision>
  <dcterms:created xsi:type="dcterms:W3CDTF">2012-08-31T08:16:31Z</dcterms:created>
  <dcterms:modified xsi:type="dcterms:W3CDTF">2013-09-10T05:01:56Z</dcterms:modified>
</cp:coreProperties>
</file>