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93" r:id="rId2"/>
    <p:sldId id="299" r:id="rId3"/>
    <p:sldId id="300" r:id="rId4"/>
    <p:sldId id="294" r:id="rId5"/>
    <p:sldId id="295" r:id="rId6"/>
    <p:sldId id="296" r:id="rId7"/>
    <p:sldId id="260" r:id="rId8"/>
    <p:sldId id="263" r:id="rId9"/>
    <p:sldId id="261" r:id="rId10"/>
    <p:sldId id="264" r:id="rId11"/>
    <p:sldId id="267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92" r:id="rId23"/>
    <p:sldId id="278" r:id="rId24"/>
    <p:sldId id="279" r:id="rId25"/>
    <p:sldId id="26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7" r:id="rId38"/>
    <p:sldId id="298" r:id="rId39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04141"/>
    <a:srgbClr val="0000FF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8" name="TextBox 11"/>
          <p:cNvSpPr txBox="1"/>
          <p:nvPr/>
        </p:nvSpPr>
        <p:spPr>
          <a:xfrm>
            <a:off x="8983663" y="5464175"/>
            <a:ext cx="3143250" cy="1104900"/>
          </a:xfrm>
          <a:prstGeom prst="rect">
            <a:avLst/>
          </a:prstGeom>
          <a:noFill/>
        </p:spPr>
        <p:txBody>
          <a:bodyPr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6600" dirty="0">
                <a:solidFill>
                  <a:srgbClr val="0093D9"/>
                </a:solidFill>
                <a:latin typeface="Segoe WP Black" pitchFamily="34" charset="0"/>
              </a:rPr>
              <a:t>2014</a:t>
            </a:r>
            <a:endParaRPr lang="bg-BG" sz="48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tags/tag_sup.asp" TargetMode="External"/><Relationship Id="rId3" Type="http://schemas.openxmlformats.org/officeDocument/2006/relationships/hyperlink" Target="http://www.w3schools.com/tags/tag_em.asp" TargetMode="External"/><Relationship Id="rId7" Type="http://schemas.openxmlformats.org/officeDocument/2006/relationships/hyperlink" Target="http://www.w3schools.com/tags/tag_sub.asp" TargetMode="External"/><Relationship Id="rId2" Type="http://schemas.openxmlformats.org/officeDocument/2006/relationships/hyperlink" Target="http://www.w3schools.com/tags/tag_b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tags/tag_strong.asp" TargetMode="External"/><Relationship Id="rId11" Type="http://schemas.openxmlformats.org/officeDocument/2006/relationships/hyperlink" Target="http://www.w3schools.com/tags/tag_mark.asp" TargetMode="External"/><Relationship Id="rId5" Type="http://schemas.openxmlformats.org/officeDocument/2006/relationships/hyperlink" Target="http://www.w3schools.com/tags/tag_small.asp" TargetMode="External"/><Relationship Id="rId10" Type="http://schemas.openxmlformats.org/officeDocument/2006/relationships/hyperlink" Target="http://www.w3schools.com/tags/tag_del.asp" TargetMode="External"/><Relationship Id="rId4" Type="http://schemas.openxmlformats.org/officeDocument/2006/relationships/hyperlink" Target="http://www.w3schools.com/tags/tag_i.asp" TargetMode="External"/><Relationship Id="rId9" Type="http://schemas.openxmlformats.org/officeDocument/2006/relationships/hyperlink" Target="http://www.w3schools.com/tags/tag_ins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tags/tag_col.asp" TargetMode="External"/><Relationship Id="rId3" Type="http://schemas.openxmlformats.org/officeDocument/2006/relationships/hyperlink" Target="http://www.w3schools.com/tags/tag_th.asp" TargetMode="External"/><Relationship Id="rId7" Type="http://schemas.openxmlformats.org/officeDocument/2006/relationships/hyperlink" Target="http://www.w3schools.com/tags/tag_colgroup.asp" TargetMode="External"/><Relationship Id="rId2" Type="http://schemas.openxmlformats.org/officeDocument/2006/relationships/hyperlink" Target="http://www.w3schools.com/tags/tag_table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tags/tag_caption.asp" TargetMode="External"/><Relationship Id="rId11" Type="http://schemas.openxmlformats.org/officeDocument/2006/relationships/hyperlink" Target="http://www.w3schools.com/tags/tag_tfoot.asp" TargetMode="External"/><Relationship Id="rId5" Type="http://schemas.openxmlformats.org/officeDocument/2006/relationships/hyperlink" Target="http://www.w3schools.com/tags/tag_td.asp" TargetMode="External"/><Relationship Id="rId10" Type="http://schemas.openxmlformats.org/officeDocument/2006/relationships/hyperlink" Target="http://www.w3schools.com/tags/tag_tbody.asp" TargetMode="External"/><Relationship Id="rId4" Type="http://schemas.openxmlformats.org/officeDocument/2006/relationships/hyperlink" Target="http://www.w3schools.com/tags/tag_tr.asp" TargetMode="External"/><Relationship Id="rId9" Type="http://schemas.openxmlformats.org/officeDocument/2006/relationships/hyperlink" Target="http://www.w3schools.com/tags/tag_thead.as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tags/tag_input.asp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html5doctor.com/demos/forms/forms-example.html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skype:todor_pashov?chat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todos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tpash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HTML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400" dirty="0"/>
              <a:t>Заглавия в </a:t>
            </a:r>
            <a:r>
              <a:rPr lang="en-US" sz="2400" dirty="0" smtClean="0"/>
              <a:t>HTML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1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1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400" dirty="0" smtClean="0"/>
              <a:t>Важни </a:t>
            </a:r>
            <a:r>
              <a:rPr lang="bg-BG" sz="2400" dirty="0"/>
              <a:t>са в </a:t>
            </a:r>
            <a:r>
              <a:rPr lang="en-US" sz="2400" dirty="0" smtClean="0"/>
              <a:t>HTML</a:t>
            </a:r>
          </a:p>
          <a:p>
            <a:r>
              <a:rPr lang="bg-BG" sz="2400" dirty="0"/>
              <a:t>Д</a:t>
            </a:r>
            <a:r>
              <a:rPr lang="bg-BG" sz="2400" dirty="0" smtClean="0"/>
              <a:t>ефинират </a:t>
            </a:r>
            <a:r>
              <a:rPr lang="bg-BG" sz="2400" dirty="0"/>
              <a:t>се с </a:t>
            </a:r>
            <a:r>
              <a:rPr lang="bg-BG" sz="2400" dirty="0" smtClean="0"/>
              <a:t>таговете &lt;</a:t>
            </a:r>
            <a:r>
              <a:rPr lang="en-US" sz="2400" dirty="0"/>
              <a:t>h1&gt; </a:t>
            </a:r>
            <a:r>
              <a:rPr lang="bg-BG" sz="2400" dirty="0"/>
              <a:t>до &lt;</a:t>
            </a:r>
            <a:r>
              <a:rPr lang="en-US" sz="2400" dirty="0"/>
              <a:t>h6</a:t>
            </a:r>
            <a:r>
              <a:rPr lang="en-US" sz="2400" dirty="0" smtClean="0"/>
              <a:t>&gt;</a:t>
            </a:r>
            <a:endParaRPr lang="bg-BG" sz="2400" dirty="0" smtClean="0"/>
          </a:p>
          <a:p>
            <a:r>
              <a:rPr lang="bg-BG" sz="2400" dirty="0" smtClean="0"/>
              <a:t>Тагът </a:t>
            </a:r>
            <a:r>
              <a:rPr lang="en-US" sz="2400" dirty="0" smtClean="0"/>
              <a:t>&lt;h1</a:t>
            </a:r>
            <a:r>
              <a:rPr lang="en-US" sz="2400" dirty="0"/>
              <a:t>&gt; </a:t>
            </a:r>
            <a:r>
              <a:rPr lang="bg-BG" sz="2400" dirty="0"/>
              <a:t>дефинира </a:t>
            </a:r>
            <a:r>
              <a:rPr lang="bg-BG" sz="2400" dirty="0" smtClean="0"/>
              <a:t>най-важното, </a:t>
            </a:r>
            <a:r>
              <a:rPr lang="bg-BG" sz="2400" dirty="0"/>
              <a:t>&lt;</a:t>
            </a:r>
            <a:r>
              <a:rPr lang="en-US" sz="2400" dirty="0"/>
              <a:t>h6&gt; </a:t>
            </a:r>
            <a:r>
              <a:rPr lang="bg-BG" sz="2400" dirty="0"/>
              <a:t>–</a:t>
            </a:r>
            <a:r>
              <a:rPr lang="bg-BG" sz="2400" dirty="0" smtClean="0"/>
              <a:t> най-маловажното</a:t>
            </a:r>
          </a:p>
          <a:p>
            <a:r>
              <a:rPr lang="bg-BG" sz="2400" b="1" dirty="0" smtClean="0"/>
              <a:t>Не </a:t>
            </a:r>
            <a:r>
              <a:rPr lang="bg-BG" sz="2400" b="1" dirty="0" err="1" smtClean="0"/>
              <a:t>изпозлвайте</a:t>
            </a:r>
            <a:r>
              <a:rPr lang="bg-BG" sz="2400" b="1" dirty="0" smtClean="0"/>
              <a:t> заглавните тагове, само за да направите текста голям!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Параграф в </a:t>
            </a:r>
            <a:r>
              <a:rPr lang="en-US" sz="2800" dirty="0" smtClean="0"/>
              <a:t>HTML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Това </a:t>
            </a:r>
            <a:r>
              <a:rPr lang="ru-RU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 един 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параграф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ru-RU" sz="2800" dirty="0" smtClean="0"/>
              <a:t>Блокови </a:t>
            </a:r>
            <a:r>
              <a:rPr lang="ru-RU" sz="2800" dirty="0"/>
              <a:t>елементи (отделят се в нов </a:t>
            </a:r>
            <a:r>
              <a:rPr lang="ru-RU" sz="2800" dirty="0" smtClean="0"/>
              <a:t>ред)</a:t>
            </a:r>
            <a:endParaRPr lang="en-US" sz="2800" dirty="0" smtClean="0"/>
          </a:p>
          <a:p>
            <a:r>
              <a:rPr lang="ru-RU" sz="2800" dirty="0" smtClean="0"/>
              <a:t>Могат </a:t>
            </a:r>
            <a:r>
              <a:rPr lang="ru-RU" sz="2800" dirty="0"/>
              <a:t>да съдържат в себе си други тагове за описание или</a:t>
            </a:r>
            <a:br>
              <a:rPr lang="ru-RU" sz="2800" dirty="0"/>
            </a:br>
            <a:r>
              <a:rPr lang="ru-RU" sz="2800" dirty="0"/>
              <a:t>форматиране на </a:t>
            </a:r>
            <a:r>
              <a:rPr lang="ru-RU" sz="2800" dirty="0" smtClean="0"/>
              <a:t>съдържанието</a:t>
            </a:r>
            <a:endParaRPr lang="en-US" sz="2800" dirty="0" smtClean="0"/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Това </a:t>
            </a:r>
            <a:r>
              <a:rPr lang="ru-RU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 един 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параграф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в който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акцентираме на това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ru-RU" sz="26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Основни тагове за форматиране на текста:</a:t>
            </a:r>
          </a:p>
          <a:p>
            <a:pPr fontAlgn="auto">
              <a:spcAft>
                <a:spcPts val="0"/>
              </a:spcAft>
              <a:defRPr/>
            </a:pP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Много </a:t>
            </a:r>
            <a:r>
              <a:rPr lang="bg-BG" sz="2800" dirty="0"/>
              <a:t>от таговете са отхвърлени (</a:t>
            </a:r>
            <a:r>
              <a:rPr lang="en-US" sz="2800" dirty="0"/>
              <a:t>deprecated)</a:t>
            </a:r>
            <a:r>
              <a:rPr lang="bg-BG" sz="2800" dirty="0"/>
              <a:t> в </a:t>
            </a:r>
            <a:r>
              <a:rPr lang="en-US" sz="2800" dirty="0"/>
              <a:t>HTML 5</a:t>
            </a:r>
            <a:r>
              <a:rPr lang="bg-BG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/>
              <a:t>Препоръчва</a:t>
            </a:r>
            <a:r>
              <a:rPr lang="en-US" sz="2800" dirty="0"/>
              <a:t> </a:t>
            </a:r>
            <a:r>
              <a:rPr lang="bg-BG" sz="2800" dirty="0"/>
              <a:t>се, вместо тях, да се използва </a:t>
            </a:r>
            <a:r>
              <a:rPr lang="en-US" sz="2800" dirty="0"/>
              <a:t>CSS</a:t>
            </a:r>
            <a:r>
              <a:rPr lang="bg-BG" sz="2800" dirty="0"/>
              <a:t>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66421"/>
              </p:ext>
            </p:extLst>
          </p:nvPr>
        </p:nvGraphicFramePr>
        <p:xfrm>
          <a:off x="767408" y="1628800"/>
          <a:ext cx="5976664" cy="2857500"/>
        </p:xfrm>
        <a:graphic>
          <a:graphicData uri="http://schemas.openxmlformats.org/drawingml/2006/table">
            <a:tbl>
              <a:tblPr/>
              <a:tblGrid>
                <a:gridCol w="1224136"/>
                <a:gridCol w="475252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&lt;b&gt;</a:t>
                      </a:r>
                      <a:endParaRPr lang="en-US" sz="1000" dirty="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>
                          <a:effectLst/>
                          <a:latin typeface="verdana"/>
                        </a:rPr>
                        <a:t>Defines bold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&lt;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em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&gt;</a:t>
                      </a:r>
                      <a:endParaRPr lang="en-US" sz="1000" dirty="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i="1" dirty="0">
                          <a:effectLst/>
                          <a:latin typeface="verdana"/>
                        </a:rPr>
                        <a:t>Defines emphasized text 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&lt;i&gt;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i="1" dirty="0">
                          <a:effectLst/>
                          <a:latin typeface="verdana"/>
                        </a:rPr>
                        <a:t>Defines a part of text in an alternate voice or mood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&lt;small&gt;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dirty="0">
                          <a:effectLst/>
                          <a:latin typeface="verdana"/>
                        </a:rPr>
                        <a:t>Defines smaller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&lt;strong&gt;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1" dirty="0">
                          <a:effectLst/>
                          <a:latin typeface="verdana"/>
                        </a:rPr>
                        <a:t>Defines important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7"/>
                        </a:rPr>
                        <a:t>&lt;sub&gt;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  <a:latin typeface="verdana"/>
                        </a:rPr>
                        <a:t>Defines </a:t>
                      </a:r>
                      <a:r>
                        <a:rPr lang="en-US" sz="1000" baseline="-25000" dirty="0">
                          <a:effectLst/>
                          <a:latin typeface="verdana"/>
                        </a:rPr>
                        <a:t>subscripted</a:t>
                      </a:r>
                      <a:r>
                        <a:rPr lang="en-US" sz="1000" dirty="0">
                          <a:effectLst/>
                          <a:latin typeface="verdana"/>
                        </a:rPr>
                        <a:t>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8"/>
                        </a:rPr>
                        <a:t>&lt;sup&gt;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  <a:latin typeface="verdana"/>
                        </a:rPr>
                        <a:t>Defines </a:t>
                      </a:r>
                      <a:r>
                        <a:rPr lang="en-US" sz="1000" baseline="30000" dirty="0">
                          <a:effectLst/>
                          <a:latin typeface="verdana"/>
                        </a:rPr>
                        <a:t>superscripted</a:t>
                      </a:r>
                      <a:r>
                        <a:rPr lang="en-US" sz="1000" dirty="0">
                          <a:effectLst/>
                          <a:latin typeface="verdana"/>
                        </a:rPr>
                        <a:t>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9"/>
                        </a:rPr>
                        <a:t>&lt;ins&gt;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  <a:latin typeface="verdana"/>
                        </a:rPr>
                        <a:t>Defines </a:t>
                      </a:r>
                      <a:r>
                        <a:rPr lang="en-US" sz="1000" u="sng" dirty="0">
                          <a:effectLst/>
                          <a:latin typeface="verdana"/>
                        </a:rPr>
                        <a:t>inserted</a:t>
                      </a:r>
                      <a:r>
                        <a:rPr lang="en-US" sz="1000" dirty="0">
                          <a:effectLst/>
                          <a:latin typeface="verdana"/>
                        </a:rPr>
                        <a:t>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0"/>
                        </a:rPr>
                        <a:t>&lt;del&gt;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  <a:latin typeface="verdana"/>
                        </a:rPr>
                        <a:t>Defines </a:t>
                      </a:r>
                      <a:r>
                        <a:rPr lang="en-US" sz="1000" strike="sngStrike" dirty="0">
                          <a:effectLst/>
                          <a:latin typeface="verdana"/>
                        </a:rPr>
                        <a:t>deleted</a:t>
                      </a:r>
                      <a:r>
                        <a:rPr lang="en-US" sz="1000" dirty="0">
                          <a:effectLst/>
                          <a:latin typeface="verdana"/>
                        </a:rPr>
                        <a:t>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1"/>
                        </a:rPr>
                        <a:t>&lt;mark&gt;</a:t>
                      </a:r>
                      <a:endParaRPr lang="en-US" sz="100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  <a:latin typeface="verdana"/>
                        </a:rPr>
                        <a:t>Defines marked/highlighted text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Хипервръзки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25" y="1124744"/>
            <a:ext cx="11558400" cy="5230800"/>
          </a:xfrm>
        </p:spPr>
        <p:txBody>
          <a:bodyPr/>
          <a:lstStyle/>
          <a:p>
            <a:r>
              <a:rPr lang="bg-BG" sz="2800" dirty="0" smtClean="0"/>
              <a:t>Хипервръзки</a:t>
            </a:r>
          </a:p>
          <a:p>
            <a:pPr marL="45720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http://www.google.bg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отиди в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Google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 smtClean="0"/>
              <a:t>Примери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="http://www.david.bg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="_blank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отвори нова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../../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една важна страница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важна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#block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линк към част от същата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Изображения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Изображение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/&gt;</a:t>
            </a:r>
          </a:p>
          <a:p>
            <a:r>
              <a:rPr lang="bg-BG" sz="2800" dirty="0" smtClean="0"/>
              <a:t>Атрибути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alt, width, height,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usemap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kartinka.jpg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картинка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Отхвърлени (</a:t>
            </a:r>
            <a:r>
              <a:rPr lang="en-US" sz="2800" dirty="0" smtClean="0"/>
              <a:t>deprecated) </a:t>
            </a:r>
            <a:r>
              <a:rPr lang="bg-BG" sz="2800" dirty="0" smtClean="0"/>
              <a:t>атрибути в </a:t>
            </a:r>
            <a:r>
              <a:rPr lang="en-US" sz="2800" dirty="0" smtClean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align, border,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longdesc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атрибути в </a:t>
            </a:r>
            <a:r>
              <a:rPr lang="en-US" sz="2800" dirty="0" smtClean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figure,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figcaption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Деклариране на таблица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87233"/>
              </p:ext>
            </p:extLst>
          </p:nvPr>
        </p:nvGraphicFramePr>
        <p:xfrm>
          <a:off x="695400" y="1628800"/>
          <a:ext cx="9649072" cy="3881718"/>
        </p:xfrm>
        <a:graphic>
          <a:graphicData uri="http://schemas.openxmlformats.org/drawingml/2006/table">
            <a:tbl>
              <a:tblPr/>
              <a:tblGrid>
                <a:gridCol w="2042753"/>
                <a:gridCol w="7606319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2"/>
                        </a:rPr>
                        <a:t>&lt;table&gt;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Defines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3"/>
                        </a:rPr>
                        <a:t>&lt;th&gt;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Defines a header cell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4"/>
                        </a:rPr>
                        <a:t>&lt;tr&gt;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Defines a row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5"/>
                        </a:rPr>
                        <a:t>&lt;td&gt;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Defines a cell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6"/>
                        </a:rPr>
                        <a:t>&lt;caption&gt;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Defines a table caption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7"/>
                        </a:rPr>
                        <a:t>&lt;colgroup&gt;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Specifies a group of one or more columns in a table for formatting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8"/>
                        </a:rPr>
                        <a:t>&lt;col&gt;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Specifies column properties for each column within a &lt;colgroup&gt; element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9"/>
                        </a:rPr>
                        <a:t>&lt;thead&gt;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Groups the header content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10"/>
                        </a:rPr>
                        <a:t>&lt;tbody&gt;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Groups the body content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hlinkClick r:id="rId11"/>
                        </a:rPr>
                        <a:t>&lt;tfoot&gt;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Groups the footer content in a table</a:t>
                      </a:r>
                    </a:p>
                  </a:txBody>
                  <a:tcPr marL="37666" marR="37666" marT="52733" marB="52733" horzOverflow="overflow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Тагът </a:t>
            </a:r>
            <a:r>
              <a:rPr lang="en-US" sz="2800" dirty="0" smtClean="0"/>
              <a:t>&lt;td&gt; </a:t>
            </a:r>
            <a:r>
              <a:rPr lang="bg-BG" sz="2800" dirty="0" smtClean="0"/>
              <a:t>е контейнер на съдържанието</a:t>
            </a:r>
          </a:p>
          <a:p>
            <a:r>
              <a:rPr lang="bg-BG" sz="2800" dirty="0" smtClean="0"/>
              <a:t>В &lt;</a:t>
            </a:r>
            <a:r>
              <a:rPr lang="en-US" sz="2800" dirty="0" smtClean="0"/>
              <a:t>td</a:t>
            </a:r>
            <a:r>
              <a:rPr lang="bg-BG" sz="2800" dirty="0" smtClean="0"/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може да има друг вид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елементи – текст, картинки,</a:t>
            </a:r>
            <a:r>
              <a:rPr lang="en-US" sz="2800" dirty="0" smtClean="0"/>
              <a:t> </a:t>
            </a:r>
            <a:r>
              <a:rPr lang="bg-BG" sz="2800" dirty="0" smtClean="0"/>
              <a:t>списъци, други таблици и </a:t>
            </a:r>
            <a:r>
              <a:rPr lang="bg-BG" sz="2800" dirty="0" err="1" smtClean="0"/>
              <a:t>др</a:t>
            </a:r>
            <a:r>
              <a:rPr lang="en-US" sz="2800" dirty="0" smtClean="0"/>
              <a:t>.</a:t>
            </a:r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Таблици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Форматиране на таблици</a:t>
            </a:r>
          </a:p>
          <a:p>
            <a:r>
              <a:rPr lang="bg-BG" sz="2800" dirty="0" smtClean="0"/>
              <a:t>Атрибути за форматиране на таблици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width, height, border,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cellspacing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cellpadding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align</a:t>
            </a:r>
            <a:endParaRPr lang="en-US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="100%"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="0"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cellspacing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cellpadding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="3"&gt;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презиме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фамилия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тодор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славов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пашов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Гореспоменатите атрибути са отхвърлени</a:t>
            </a:r>
            <a:r>
              <a:rPr lang="en-US" sz="2800" dirty="0" smtClean="0"/>
              <a:t> </a:t>
            </a:r>
            <a:r>
              <a:rPr lang="bg-BG" sz="2800" dirty="0" smtClean="0"/>
              <a:t>в </a:t>
            </a:r>
            <a:r>
              <a:rPr lang="en-US" sz="2800" dirty="0" smtClean="0"/>
              <a:t>HTML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Таблици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Сливане на редове и колони в таблица</a:t>
            </a:r>
          </a:p>
          <a:p>
            <a:r>
              <a:rPr lang="bg-BG" sz="2800" dirty="0" smtClean="0"/>
              <a:t>Атрибути за сливане на редове и колони в таблица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endParaRPr lang="en-US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="100%"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cellspacing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cellpadding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="2"&gt;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тодор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пашов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todos@david.bg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Видове списъци</a:t>
            </a:r>
            <a:r>
              <a:rPr lang="en-US" sz="2800" dirty="0" smtClean="0"/>
              <a:t> (</a:t>
            </a:r>
            <a:r>
              <a:rPr lang="bg-BG" sz="2600" dirty="0" smtClean="0"/>
              <a:t>неподредени</a:t>
            </a:r>
            <a:r>
              <a:rPr lang="en-US" sz="2600" dirty="0" smtClean="0"/>
              <a:t>, </a:t>
            </a:r>
            <a:r>
              <a:rPr lang="bg-BG" sz="2600" dirty="0" smtClean="0"/>
              <a:t>подредени</a:t>
            </a:r>
            <a:r>
              <a:rPr lang="en-US" sz="2600" dirty="0" smtClean="0"/>
              <a:t> </a:t>
            </a:r>
            <a:r>
              <a:rPr lang="bg-BG" sz="2600" dirty="0" smtClean="0"/>
              <a:t>и дефиниращи)</a:t>
            </a:r>
          </a:p>
          <a:p>
            <a:r>
              <a:rPr lang="bg-BG" sz="2800" dirty="0" smtClean="0"/>
              <a:t>Неподреден списък (</a:t>
            </a:r>
            <a:r>
              <a:rPr lang="en-US" sz="2800" dirty="0" smtClean="0"/>
              <a:t>unordered list) </a:t>
            </a:r>
            <a:r>
              <a:rPr lang="bg-BG" sz="2800" dirty="0" smtClean="0"/>
              <a:t>– елементите не са номерирани с цифри или букви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един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друг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/>
          </a:p>
          <a:p>
            <a:r>
              <a:rPr lang="bg-BG" sz="2800" dirty="0" smtClean="0"/>
              <a:t>Типове на визуализиране на неподреден списък с атрибут </a:t>
            </a:r>
            <a:r>
              <a:rPr lang="en-US" sz="2800" dirty="0" smtClean="0"/>
              <a:t>“type” </a:t>
            </a:r>
            <a:r>
              <a:rPr lang="bg-BG" sz="2800" dirty="0" smtClean="0"/>
              <a:t>и възможни стойности </a:t>
            </a:r>
            <a:r>
              <a:rPr lang="en-US" sz="2800" dirty="0" smtClean="0"/>
              <a:t>“disc”</a:t>
            </a:r>
            <a:r>
              <a:rPr lang="bg-BG" sz="2800" dirty="0" smtClean="0"/>
              <a:t>, </a:t>
            </a:r>
            <a:r>
              <a:rPr lang="en-US" sz="2800" dirty="0" smtClean="0"/>
              <a:t>“circle”</a:t>
            </a:r>
            <a:r>
              <a:rPr lang="bg-BG" sz="2800" dirty="0" smtClean="0"/>
              <a:t>, </a:t>
            </a:r>
            <a:r>
              <a:rPr lang="en-US" sz="2800" dirty="0" smtClean="0"/>
              <a:t>“square” </a:t>
            </a:r>
            <a:r>
              <a:rPr lang="bg-BG" sz="2800" dirty="0" smtClean="0"/>
              <a:t>и др.</a:t>
            </a:r>
            <a:endParaRPr lang="en-US" sz="2800" dirty="0" smtClean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="circle"&gt;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един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друг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1/2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Въведение в </a:t>
            </a:r>
            <a:r>
              <a:rPr lang="en-US" sz="2800" dirty="0" smtClean="0"/>
              <a:t>HTML</a:t>
            </a:r>
          </a:p>
          <a:p>
            <a:r>
              <a:rPr lang="bg-BG" sz="2800" dirty="0" smtClean="0"/>
              <a:t>Елементи и тагове</a:t>
            </a:r>
          </a:p>
          <a:p>
            <a:r>
              <a:rPr lang="bg-BG" sz="2800" dirty="0" smtClean="0"/>
              <a:t>Мета</a:t>
            </a:r>
            <a:r>
              <a:rPr lang="en-US" sz="2800" dirty="0" smtClean="0"/>
              <a:t> </a:t>
            </a:r>
            <a:r>
              <a:rPr lang="bg-BG" sz="2800" dirty="0" smtClean="0"/>
              <a:t>съдържание</a:t>
            </a:r>
          </a:p>
          <a:p>
            <a:r>
              <a:rPr lang="bg-BG" sz="2800" dirty="0" smtClean="0"/>
              <a:t>Структуриране на текст</a:t>
            </a:r>
          </a:p>
          <a:p>
            <a:r>
              <a:rPr lang="bg-BG" sz="2800" dirty="0" smtClean="0"/>
              <a:t>Хипервръзки</a:t>
            </a:r>
          </a:p>
          <a:p>
            <a:r>
              <a:rPr lang="bg-BG" sz="2800" dirty="0" smtClean="0"/>
              <a:t>Изображения</a:t>
            </a:r>
          </a:p>
          <a:p>
            <a:r>
              <a:rPr lang="bg-BG" sz="2800" dirty="0" smtClean="0"/>
              <a:t>Таблици</a:t>
            </a:r>
          </a:p>
          <a:p>
            <a:r>
              <a:rPr lang="bg-BG" sz="2800" dirty="0" smtClean="0"/>
              <a:t>Списъци</a:t>
            </a:r>
          </a:p>
          <a:p>
            <a:r>
              <a:rPr lang="bg-BG" sz="2800" dirty="0" smtClean="0"/>
              <a:t>Форматиране на таблици</a:t>
            </a:r>
          </a:p>
          <a:p>
            <a:r>
              <a:rPr lang="bg-BG" sz="2800" dirty="0" smtClean="0"/>
              <a:t>Форми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5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Подреден списък</a:t>
            </a:r>
            <a:r>
              <a:rPr lang="en-US" dirty="0" smtClean="0"/>
              <a:t> (ordered list) </a:t>
            </a:r>
            <a:r>
              <a:rPr lang="bg-BG" dirty="0"/>
              <a:t>– </a:t>
            </a:r>
            <a:r>
              <a:rPr lang="bg-BG" dirty="0" smtClean="0"/>
              <a:t>елементите са номерирани с цифри или букви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първи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втори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трети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dirty="0" smtClean="0"/>
              <a:t>Типове на визуализиране на подреден списъците</a:t>
            </a:r>
            <a:r>
              <a:rPr lang="en-US" dirty="0" smtClean="0"/>
              <a:t> </a:t>
            </a:r>
            <a:r>
              <a:rPr lang="bg-BG" dirty="0" smtClean="0"/>
              <a:t>с атрибут </a:t>
            </a:r>
            <a:r>
              <a:rPr lang="en-US" dirty="0" smtClean="0"/>
              <a:t>“type” </a:t>
            </a:r>
            <a:r>
              <a:rPr lang="bg-BG" dirty="0" smtClean="0"/>
              <a:t>и възможни стойности </a:t>
            </a:r>
            <a:r>
              <a:rPr lang="en-US" dirty="0" smtClean="0"/>
              <a:t>“A”</a:t>
            </a:r>
            <a:r>
              <a:rPr lang="bg-BG" dirty="0" smtClean="0"/>
              <a:t>,</a:t>
            </a:r>
            <a:r>
              <a:rPr lang="en-US" dirty="0" smtClean="0"/>
              <a:t> “a”</a:t>
            </a:r>
            <a:r>
              <a:rPr lang="bg-BG" dirty="0" smtClean="0"/>
              <a:t>,</a:t>
            </a:r>
            <a:r>
              <a:rPr lang="en-US" dirty="0" smtClean="0"/>
              <a:t> “I”, “I”: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="A"&gt;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първи елемент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втори елемент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трети елемент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bg-BG" dirty="0" smtClean="0"/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Дефиниращ списък (</a:t>
            </a:r>
            <a:r>
              <a:rPr lang="en-US" sz="2800" dirty="0" smtClean="0"/>
              <a:t>definition list) </a:t>
            </a:r>
            <a:r>
              <a:rPr lang="bg-BG" sz="2800" dirty="0" smtClean="0"/>
              <a:t>– списък с условия/имена и описание към всяко от тях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Coffee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 black hot drink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Milk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 white cold drink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Не изобразява символ в началото на реда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/>
              <a:t> </a:t>
            </a:r>
            <a:r>
              <a:rPr lang="bg-BG" sz="2000" dirty="0"/>
              <a:t>–</a:t>
            </a:r>
            <a:r>
              <a:rPr lang="en-US" sz="2000" dirty="0" smtClean="0"/>
              <a:t> definition list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/>
              <a:t> </a:t>
            </a:r>
            <a:r>
              <a:rPr lang="bg-BG" sz="2000" dirty="0"/>
              <a:t>–</a:t>
            </a:r>
            <a:r>
              <a:rPr lang="en-US" sz="2000" dirty="0" smtClean="0"/>
              <a:t> definition term</a:t>
            </a:r>
            <a:br>
              <a:rPr lang="en-US" sz="2000" dirty="0" smtClean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/>
              <a:t> </a:t>
            </a:r>
            <a:r>
              <a:rPr lang="bg-BG" sz="2000" dirty="0"/>
              <a:t>–</a:t>
            </a:r>
            <a:r>
              <a:rPr lang="en-US" sz="2000" dirty="0" smtClean="0"/>
              <a:t> definition description</a:t>
            </a:r>
            <a:endParaRPr lang="en-US" dirty="0"/>
          </a:p>
          <a:p>
            <a:pPr marL="40005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Влагане на списъци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първи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втори 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трети елемент</a:t>
            </a:r>
          </a:p>
          <a:p>
            <a:pPr marL="13716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828800" lvl="4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първи </a:t>
            </a:r>
            <a:r>
              <a:rPr lang="bg-BG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поделемент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828800" lvl="4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втори </a:t>
            </a:r>
            <a:r>
              <a:rPr lang="bg-BG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поделемент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828800" lvl="4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трети </a:t>
            </a:r>
            <a:r>
              <a:rPr lang="bg-BG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поделемент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71600" lvl="3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11461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Служат за събиране на информацията въведена от потребителя</a:t>
            </a:r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page.php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="post"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="multipart/form-data"&gt;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&lt;!--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елементи 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на 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формата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--&gt;</a:t>
            </a:r>
            <a:endParaRPr lang="bg-BG" sz="1800" dirty="0">
              <a:solidFill>
                <a:schemeClr val="accent3">
                  <a:lumMod val="50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Атрибути</a:t>
            </a:r>
          </a:p>
          <a:p>
            <a:pPr lvl="1"/>
            <a:r>
              <a:rPr lang="en-US" sz="2600" b="1" dirty="0" smtClean="0"/>
              <a:t>action</a:t>
            </a:r>
            <a:r>
              <a:rPr lang="en-US" sz="2600" dirty="0" smtClean="0"/>
              <a:t> – </a:t>
            </a:r>
            <a:r>
              <a:rPr lang="bg-BG" sz="2600" dirty="0" smtClean="0"/>
              <a:t>указва къде да се изпратят данните</a:t>
            </a:r>
          </a:p>
          <a:p>
            <a:pPr lvl="1"/>
            <a:r>
              <a:rPr lang="en-US" sz="2600" b="1" dirty="0"/>
              <a:t>m</a:t>
            </a:r>
            <a:r>
              <a:rPr lang="en-US" sz="2600" b="1" dirty="0" smtClean="0"/>
              <a:t>ethod</a:t>
            </a:r>
            <a:r>
              <a:rPr lang="en-US" sz="2600" dirty="0" smtClean="0"/>
              <a:t> – </a:t>
            </a:r>
            <a:r>
              <a:rPr lang="bg-BG" sz="2600" dirty="0" smtClean="0"/>
              <a:t>указва какъв метода за изпращане на данните</a:t>
            </a:r>
          </a:p>
          <a:p>
            <a:pPr lvl="1"/>
            <a:r>
              <a:rPr lang="en-US" sz="2600" b="1" dirty="0" err="1"/>
              <a:t>e</a:t>
            </a:r>
            <a:r>
              <a:rPr lang="en-US" sz="2600" b="1" dirty="0" err="1" smtClean="0"/>
              <a:t>nctype</a:t>
            </a:r>
            <a:r>
              <a:rPr lang="en-US" sz="2600" dirty="0" smtClean="0"/>
              <a:t> – </a:t>
            </a:r>
            <a:r>
              <a:rPr lang="bg-BG" sz="2600" dirty="0" smtClean="0"/>
              <a:t>как данните да се кодират (само при метод</a:t>
            </a:r>
            <a:r>
              <a:rPr lang="en-US" sz="2600" dirty="0" smtClean="0"/>
              <a:t> “post”</a:t>
            </a:r>
            <a:r>
              <a:rPr lang="bg-BG" sz="2600" dirty="0" smtClean="0"/>
              <a:t>)</a:t>
            </a:r>
          </a:p>
          <a:p>
            <a:pPr lvl="1"/>
            <a:r>
              <a:rPr lang="en-US" sz="2600" b="1" dirty="0"/>
              <a:t>n</a:t>
            </a:r>
            <a:r>
              <a:rPr lang="en-US" sz="2600" b="1" dirty="0" smtClean="0"/>
              <a:t>ame</a:t>
            </a:r>
            <a:r>
              <a:rPr lang="en-US" sz="2600" dirty="0" smtClean="0"/>
              <a:t> – </a:t>
            </a:r>
            <a:r>
              <a:rPr lang="bg-BG" sz="2600" dirty="0" smtClean="0"/>
              <a:t>наименование на формата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Елементи на формите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select</a:t>
            </a:r>
            <a:endParaRPr lang="bg-BG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Всеки таг </a:t>
            </a:r>
            <a:r>
              <a:rPr lang="en-US" sz="2800" dirty="0" smtClean="0"/>
              <a:t>“input” </a:t>
            </a:r>
            <a:r>
              <a:rPr lang="bg-BG" sz="2800" dirty="0" smtClean="0"/>
              <a:t>трябва да има атрибут „</a:t>
            </a:r>
            <a:r>
              <a:rPr lang="en-US" sz="2800" dirty="0" smtClean="0"/>
              <a:t>type” </a:t>
            </a:r>
            <a:r>
              <a:rPr lang="bg-BG" sz="2800" dirty="0" smtClean="0"/>
              <a:t>една от стойностите: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button, checkbox, color, date,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-local, email, file, hidden, image, month, number, password, radio, range, reset, search, submit,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text, time,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week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800" dirty="0" smtClean="0">
                <a:hlinkClick r:id="rId2"/>
              </a:rPr>
              <a:t>http://www.w3schools.com/tags/tag_input.asp</a:t>
            </a:r>
            <a:endParaRPr lang="bg-BG" sz="2800" dirty="0" smtClean="0"/>
          </a:p>
          <a:p>
            <a:r>
              <a:rPr lang="bg-BG" sz="2800" dirty="0" smtClean="0"/>
              <a:t>Важната разлика между атрибутите „</a:t>
            </a:r>
            <a:r>
              <a:rPr lang="en-US" sz="2800" dirty="0" smtClean="0"/>
              <a:t>name</a:t>
            </a:r>
            <a:r>
              <a:rPr lang="bg-BG" sz="2800" dirty="0" smtClean="0"/>
              <a:t>“</a:t>
            </a:r>
            <a:r>
              <a:rPr lang="en-US" sz="2800" dirty="0" smtClean="0"/>
              <a:t> </a:t>
            </a:r>
            <a:r>
              <a:rPr lang="bg-BG" sz="2800" dirty="0" smtClean="0"/>
              <a:t>и „</a:t>
            </a:r>
            <a:r>
              <a:rPr lang="en-US" sz="2800" dirty="0" smtClean="0"/>
              <a:t>id</a:t>
            </a:r>
            <a:r>
              <a:rPr lang="bg-BG" sz="2800" dirty="0" smtClean="0"/>
              <a:t>“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="form.html"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="get"&gt;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First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Mickey"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 name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="Mouse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Description:</a:t>
            </a: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="description"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="30"&gt;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Some description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bg-BG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="select"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="select"&gt;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="1"&gt;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item 1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57300" lvl="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="2"&gt;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item 2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Елементи на формите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label,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legend</a:t>
            </a:r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Personal data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of birth: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="radio"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="like"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="coffee"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coff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coff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coffee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="radio"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="like"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="tea"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tea"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="tea"&gt;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tea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level </a:t>
            </a:r>
            <a:r>
              <a:rPr lang="bg-BG" dirty="0" smtClean="0"/>
              <a:t>и </a:t>
            </a:r>
            <a:r>
              <a:rPr lang="en-US" dirty="0" smtClean="0"/>
              <a:t>inline </a:t>
            </a:r>
            <a:r>
              <a:rPr lang="bg-BG" dirty="0" smtClean="0"/>
              <a:t>елементи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Повечето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елементи са дефинирани като:</a:t>
            </a:r>
          </a:p>
          <a:p>
            <a:pPr lvl="1"/>
            <a:r>
              <a:rPr lang="en-US" sz="2200" dirty="0" smtClean="0"/>
              <a:t>Block level </a:t>
            </a:r>
            <a:r>
              <a:rPr lang="bg-BG" sz="2200" dirty="0" smtClean="0"/>
              <a:t>елементи</a:t>
            </a:r>
            <a:endParaRPr lang="en-US" sz="2200" dirty="0" smtClean="0"/>
          </a:p>
          <a:p>
            <a:pPr lvl="1"/>
            <a:r>
              <a:rPr lang="en-US" sz="2200" dirty="0" smtClean="0"/>
              <a:t>Inline </a:t>
            </a:r>
            <a:r>
              <a:rPr lang="bg-BG" sz="2200" dirty="0" smtClean="0"/>
              <a:t>елементи</a:t>
            </a:r>
            <a:endParaRPr lang="en-US" sz="2200" dirty="0" smtClean="0"/>
          </a:p>
          <a:p>
            <a:r>
              <a:rPr lang="en-US" sz="2600" b="1" dirty="0" smtClean="0"/>
              <a:t>Block level </a:t>
            </a:r>
            <a:r>
              <a:rPr lang="bg-BG" sz="2600" dirty="0" smtClean="0"/>
              <a:t>елементите нормално започват и завършат на нова линия в браузера:</a:t>
            </a:r>
            <a:endParaRPr lang="bg-BG" sz="2400" dirty="0"/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&lt;h1&gt;, &lt;p&gt;, 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&gt;, &lt;table&gt;, &lt;div&gt;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600" b="1" dirty="0" smtClean="0"/>
              <a:t>Inline </a:t>
            </a:r>
            <a:r>
              <a:rPr lang="bg-BG" sz="2600" dirty="0" smtClean="0"/>
              <a:t>елементите се показват без да започват нова линия в браузера: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&lt;strong&gt;, &lt;td&gt;, &lt;a&gt;, 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&gt;, &lt;span&gt;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level </a:t>
            </a:r>
            <a:r>
              <a:rPr lang="bg-BG" smtClean="0"/>
              <a:t>и </a:t>
            </a:r>
            <a:r>
              <a:rPr lang="en-US" smtClean="0"/>
              <a:t>inline </a:t>
            </a:r>
            <a:r>
              <a:rPr lang="bg-BG" smtClean="0"/>
              <a:t>елементи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Елементът </a:t>
            </a:r>
            <a:r>
              <a:rPr lang="en-US" sz="2800" dirty="0" smtClean="0"/>
              <a:t>&lt;div&gt;</a:t>
            </a:r>
          </a:p>
          <a:p>
            <a:pPr lvl="1"/>
            <a:r>
              <a:rPr lang="en-US" sz="2400" dirty="0" smtClean="0"/>
              <a:t>block level </a:t>
            </a:r>
            <a:r>
              <a:rPr lang="bg-BG" sz="2400" dirty="0" smtClean="0"/>
              <a:t>елемент</a:t>
            </a:r>
            <a:endParaRPr lang="bg-BG" sz="2400" dirty="0"/>
          </a:p>
          <a:p>
            <a:pPr lvl="1"/>
            <a:r>
              <a:rPr lang="bg-BG" sz="2400" dirty="0" smtClean="0"/>
              <a:t>Използва се за задаване на структура в </a:t>
            </a:r>
            <a:r>
              <a:rPr lang="en-US" sz="2400" dirty="0" smtClean="0"/>
              <a:t>HTML </a:t>
            </a:r>
            <a:r>
              <a:rPr lang="bg-BG" sz="2400" dirty="0" smtClean="0"/>
              <a:t>документа</a:t>
            </a:r>
          </a:p>
          <a:p>
            <a:pPr lvl="1"/>
            <a:r>
              <a:rPr lang="bg-BG" sz="2400" dirty="0" smtClean="0"/>
              <a:t>Групира различни </a:t>
            </a:r>
            <a:r>
              <a:rPr lang="en-US" sz="2400" dirty="0" smtClean="0"/>
              <a:t>HTML </a:t>
            </a:r>
            <a:r>
              <a:rPr lang="bg-BG" sz="2400" dirty="0" smtClean="0"/>
              <a:t>елементи в отделни блокове</a:t>
            </a:r>
          </a:p>
          <a:p>
            <a:pPr lvl="1"/>
            <a:r>
              <a:rPr lang="bg-BG" sz="2400" dirty="0" smtClean="0"/>
              <a:t>В комбинация с </a:t>
            </a:r>
            <a:r>
              <a:rPr lang="en-US" sz="2400" dirty="0" smtClean="0"/>
              <a:t>CSS </a:t>
            </a:r>
            <a:r>
              <a:rPr lang="bg-BG" sz="2400" dirty="0" smtClean="0"/>
              <a:t>създава външният вид на страницата</a:t>
            </a:r>
          </a:p>
          <a:p>
            <a:r>
              <a:rPr lang="bg-BG" sz="2800" dirty="0" smtClean="0"/>
              <a:t>Елементът </a:t>
            </a:r>
            <a:r>
              <a:rPr lang="en-US" sz="2800" dirty="0" smtClean="0"/>
              <a:t>&lt;span&gt;</a:t>
            </a:r>
          </a:p>
          <a:p>
            <a:pPr lvl="1"/>
            <a:r>
              <a:rPr lang="en-US" sz="2400" dirty="0" smtClean="0"/>
              <a:t>inline </a:t>
            </a:r>
            <a:r>
              <a:rPr lang="bg-BG" sz="2400" dirty="0" smtClean="0"/>
              <a:t>елемент</a:t>
            </a:r>
          </a:p>
          <a:p>
            <a:pPr lvl="1"/>
            <a:r>
              <a:rPr lang="bg-BG" sz="2400" dirty="0" smtClean="0"/>
              <a:t>Използва се основно за форматиране на 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b="1" dirty="0" smtClean="0"/>
              <a:t>Въведение в </a:t>
            </a:r>
            <a:r>
              <a:rPr lang="en-US" b="1" dirty="0" smtClean="0"/>
              <a:t>HTML 5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Нови семантични (с определено значение) </a:t>
            </a:r>
            <a:r>
              <a:rPr lang="bg-BG" sz="2800" dirty="0" smtClean="0"/>
              <a:t>тагове</a:t>
            </a:r>
            <a:endParaRPr lang="en-US" sz="2800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nav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&gt;, &lt;header&gt;, &lt;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footer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&gt;, &lt;section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&lt;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&gt;...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Local storage</a:t>
            </a:r>
            <a:r>
              <a:rPr lang="bg-BG" sz="2800" dirty="0" smtClean="0"/>
              <a:t> за настолни и мобилни приложения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Поддържа видео и аудио директно в </a:t>
            </a:r>
            <a:r>
              <a:rPr lang="en-US" sz="2800" dirty="0" smtClean="0"/>
              <a:t>HTML</a:t>
            </a:r>
            <a:endParaRPr lang="bg-BG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Поддържа </a:t>
            </a:r>
            <a:r>
              <a:rPr lang="en-US" sz="2800" dirty="0" smtClean="0"/>
              <a:t>drag-and-drop</a:t>
            </a:r>
            <a:r>
              <a:rPr lang="bg-BG" sz="2800" dirty="0" smtClean="0"/>
              <a:t> на файлове директно от</a:t>
            </a:r>
            <a:r>
              <a:rPr lang="en-US" sz="2800" dirty="0"/>
              <a:t> </a:t>
            </a:r>
            <a:r>
              <a:rPr lang="bg-BG" sz="2800" dirty="0" smtClean="0"/>
              <a:t>файловата система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Поддържа &lt;</a:t>
            </a:r>
            <a:r>
              <a:rPr lang="en-US" sz="2800" dirty="0" smtClean="0"/>
              <a:t>canvas</a:t>
            </a:r>
            <a:r>
              <a:rPr lang="bg-BG" sz="2800" dirty="0" smtClean="0"/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и &lt;</a:t>
            </a:r>
            <a:r>
              <a:rPr lang="en-US" sz="2800" dirty="0" err="1" smtClean="0"/>
              <a:t>svg</a:t>
            </a:r>
            <a:r>
              <a:rPr lang="bg-BG" sz="2800" dirty="0" smtClean="0"/>
              <a:t>&gt;</a:t>
            </a:r>
            <a:r>
              <a:rPr lang="en-US" sz="2800" dirty="0"/>
              <a:t> </a:t>
            </a:r>
            <a:r>
              <a:rPr lang="en-US" sz="2800" dirty="0" smtClean="0"/>
              <a:t>(Scalable </a:t>
            </a:r>
            <a:r>
              <a:rPr lang="en-US" sz="2800" dirty="0"/>
              <a:t>Vector </a:t>
            </a:r>
            <a:r>
              <a:rPr lang="en-US" sz="2800" dirty="0" smtClean="0"/>
              <a:t>Graphics) </a:t>
            </a:r>
            <a:r>
              <a:rPr lang="bg-BG" sz="2800" dirty="0" smtClean="0"/>
              <a:t>елементи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Content editable</a:t>
            </a: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Гео локация</a:t>
            </a: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Минимален </a:t>
            </a:r>
            <a:r>
              <a:rPr lang="en-US" sz="2800" dirty="0" smtClean="0"/>
              <a:t>HTML </a:t>
            </a:r>
            <a:r>
              <a:rPr lang="bg-BG" sz="2800" dirty="0" smtClean="0"/>
              <a:t>документ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2/2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Въведение в </a:t>
            </a:r>
            <a:r>
              <a:rPr lang="en-US" sz="2800" dirty="0" smtClean="0"/>
              <a:t>HTML</a:t>
            </a:r>
            <a:r>
              <a:rPr lang="bg-BG" sz="2800" dirty="0" smtClean="0"/>
              <a:t> 5</a:t>
            </a:r>
          </a:p>
          <a:p>
            <a:r>
              <a:rPr lang="bg-BG" sz="2800" dirty="0" smtClean="0"/>
              <a:t>Структуриране на страница</a:t>
            </a:r>
          </a:p>
          <a:p>
            <a:r>
              <a:rPr lang="bg-BG" sz="2800" dirty="0" smtClean="0"/>
              <a:t>Форми и валидиране</a:t>
            </a:r>
          </a:p>
          <a:p>
            <a:r>
              <a:rPr lang="bg-BG" sz="2800" dirty="0" smtClean="0"/>
              <a:t>Аудио и видео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146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Въведение в </a:t>
            </a:r>
            <a:r>
              <a:rPr lang="en-US" smtClean="0"/>
              <a:t>HTML 5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!DOCTYPE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meta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charset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UTF-8"</a:t>
            </a: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Title of the document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Content of the document......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/>
              <a:t/>
            </a:r>
            <a:br>
              <a:rPr lang="bg-BG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686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686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559" y="1078100"/>
            <a:ext cx="4824412" cy="52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408" y="1630850"/>
            <a:ext cx="46799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78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3" y="1747838"/>
            <a:ext cx="7343775" cy="4246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Нови елементи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keygen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output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типове</a:t>
            </a:r>
            <a:r>
              <a:rPr lang="en-US" sz="2800" dirty="0" smtClean="0"/>
              <a:t> </a:t>
            </a:r>
            <a:r>
              <a:rPr lang="bg-BG" sz="2800" dirty="0" smtClean="0"/>
              <a:t>&lt;</a:t>
            </a:r>
            <a:r>
              <a:rPr lang="en-US" sz="2800" dirty="0" smtClean="0"/>
              <a:t>input</a:t>
            </a:r>
            <a:r>
              <a:rPr lang="bg-BG" sz="2800" dirty="0" smtClean="0"/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елементи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color, date,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-local, email, month, number, range, search,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time,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week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атрибути на &lt;</a:t>
            </a:r>
            <a:r>
              <a:rPr lang="en-US" sz="2800" dirty="0" smtClean="0"/>
              <a:t>form</a:t>
            </a:r>
            <a:r>
              <a:rPr lang="bg-BG" sz="2800" dirty="0" smtClean="0"/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</a:p>
          <a:p>
            <a:pPr marL="457200" lvl="1" indent="0">
              <a:buNone/>
            </a:pP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utocomplete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novalidate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атрибути на &lt;</a:t>
            </a:r>
            <a:r>
              <a:rPr lang="en-US" sz="2800" dirty="0" smtClean="0"/>
              <a:t>input</a:t>
            </a:r>
            <a:r>
              <a:rPr lang="bg-BG" sz="2800" dirty="0" smtClean="0"/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  <a:endParaRPr lang="bg-BG" sz="2800" dirty="0"/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autocomplete, autofocus, form,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formaction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formenctype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formmethod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formnovalidate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formtarget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height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width, list, min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multiple, pattern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regexp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placeholder, required, step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Принципи на валидация</a:t>
            </a:r>
          </a:p>
          <a:p>
            <a:pPr lvl="1"/>
            <a:r>
              <a:rPr lang="en-US" sz="2600" dirty="0" smtClean="0"/>
              <a:t>Client-side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/>
              <a:t>Д</a:t>
            </a:r>
            <a:r>
              <a:rPr lang="bg-BG" sz="2400" dirty="0" smtClean="0"/>
              <a:t>анните се проверяват в браузера</a:t>
            </a:r>
          </a:p>
          <a:p>
            <a:pPr lvl="2"/>
            <a:r>
              <a:rPr lang="bg-BG" sz="2400" dirty="0" smtClean="0"/>
              <a:t>Използване на </a:t>
            </a:r>
            <a:r>
              <a:rPr lang="en-US" sz="2400" dirty="0" smtClean="0"/>
              <a:t>required </a:t>
            </a:r>
            <a:r>
              <a:rPr lang="bg-BG" sz="2400" dirty="0" smtClean="0"/>
              <a:t>и/или различни типове на &lt;</a:t>
            </a:r>
            <a:r>
              <a:rPr lang="en-US" sz="2400" dirty="0" smtClean="0"/>
              <a:t>input</a:t>
            </a:r>
            <a:r>
              <a:rPr lang="bg-BG" sz="2400" dirty="0" smtClean="0"/>
              <a:t>&gt;</a:t>
            </a:r>
            <a:endParaRPr lang="en-US" sz="2400" dirty="0" smtClean="0"/>
          </a:p>
          <a:p>
            <a:pPr marL="1371600" lvl="3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email,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number…</a:t>
            </a:r>
          </a:p>
          <a:p>
            <a:pPr lvl="1"/>
            <a:r>
              <a:rPr lang="en-US" sz="2600" dirty="0" smtClean="0"/>
              <a:t>Server-side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 smtClean="0"/>
              <a:t>Данните се проверяват на сървъра</a:t>
            </a:r>
          </a:p>
          <a:p>
            <a:r>
              <a:rPr lang="bg-BG" sz="2800" dirty="0" smtClean="0"/>
              <a:t>Примери</a:t>
            </a:r>
          </a:p>
          <a:p>
            <a:pPr marL="457200" lvl="1" indent="0">
              <a:buNone/>
            </a:pPr>
            <a:r>
              <a:rPr lang="en-US" sz="2600" dirty="0" smtClean="0">
                <a:hlinkClick r:id="rId2"/>
              </a:rPr>
              <a:t>http://html5doctor.com/demos/forms/forms-example.html</a:t>
            </a:r>
            <a:endParaRPr lang="bg-BG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Вграждане на аудио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="horse.mp3"&gt;&lt;/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алтернативни формати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Your browser does not support this audio format.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указване на място за вграждане на външно приложение</a:t>
            </a:r>
            <a:endParaRPr lang="bg-BG" sz="1800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embed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Вграждане на видео</a:t>
            </a:r>
            <a:endParaRPr lang="bg-BG" sz="2800" dirty="0"/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="240"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controls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="video/mp4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="movie.ogg"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</a:t>
            </a:r>
            <a:r>
              <a:rPr lang="en-US" sz="2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ogg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embed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="movie.swf"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</a:t>
            </a: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7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Тодор Пашов</a:t>
            </a:r>
            <a:endParaRPr lang="bg-BG" dirty="0"/>
          </a:p>
          <a:p>
            <a:pPr lvl="1"/>
            <a:r>
              <a:rPr lang="en-US" dirty="0" smtClean="0">
                <a:hlinkClick r:id="rId2"/>
              </a:rPr>
              <a:t>todos@david.bg</a:t>
            </a:r>
            <a:endParaRPr lang="en-US" dirty="0"/>
          </a:p>
          <a:p>
            <a:pPr lvl="1"/>
            <a:r>
              <a:rPr lang="en-US" dirty="0"/>
              <a:t>Skype: </a:t>
            </a:r>
            <a:r>
              <a:rPr lang="en-US" dirty="0" err="1">
                <a:hlinkClick r:id="rId3"/>
              </a:rPr>
              <a:t>todor_pashov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facebook.com/tpashov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Какво е </a:t>
            </a:r>
            <a:r>
              <a:rPr lang="ru-RU" sz="2800" dirty="0" smtClean="0"/>
              <a:t>HTM</a:t>
            </a:r>
            <a:r>
              <a:rPr lang="en-US" sz="2800" dirty="0" smtClean="0"/>
              <a:t>L?</a:t>
            </a:r>
            <a:endParaRPr lang="ru-RU" sz="2800" dirty="0"/>
          </a:p>
          <a:p>
            <a:pPr lvl="1"/>
            <a:r>
              <a:rPr lang="ru-RU" sz="2400" b="1" dirty="0" smtClean="0"/>
              <a:t>H</a:t>
            </a:r>
            <a:r>
              <a:rPr lang="ru-RU" sz="2400" dirty="0" smtClean="0"/>
              <a:t>yper </a:t>
            </a:r>
            <a:r>
              <a:rPr lang="ru-RU" sz="2400" b="1" dirty="0"/>
              <a:t>T</a:t>
            </a:r>
            <a:r>
              <a:rPr lang="ru-RU" sz="2400" dirty="0"/>
              <a:t>ext </a:t>
            </a:r>
            <a:r>
              <a:rPr lang="ru-RU" sz="2400" b="1" dirty="0"/>
              <a:t>M</a:t>
            </a:r>
            <a:r>
              <a:rPr lang="ru-RU" sz="2400" dirty="0"/>
              <a:t>arkup </a:t>
            </a:r>
            <a:r>
              <a:rPr lang="ru-RU" sz="2400" b="1" dirty="0" smtClean="0"/>
              <a:t>L</a:t>
            </a:r>
            <a:r>
              <a:rPr lang="ru-RU" sz="2400" dirty="0" smtClean="0"/>
              <a:t>anguage</a:t>
            </a:r>
            <a:endParaRPr lang="en-US" sz="2400" dirty="0" smtClean="0"/>
          </a:p>
          <a:p>
            <a:pPr lvl="1"/>
            <a:r>
              <a:rPr lang="ru-RU" sz="2400" dirty="0" smtClean="0"/>
              <a:t>Описателен </a:t>
            </a:r>
            <a:r>
              <a:rPr lang="ru-RU" sz="2400" dirty="0"/>
              <a:t>език, разделящ съдържанието (текст, картинки, видео</a:t>
            </a:r>
            <a:r>
              <a:rPr lang="ru-RU" sz="2400" dirty="0" smtClean="0"/>
              <a:t>...)</a:t>
            </a:r>
            <a:r>
              <a:rPr lang="en-US" sz="2400" dirty="0" smtClean="0"/>
              <a:t> </a:t>
            </a:r>
            <a:r>
              <a:rPr lang="ru-RU" sz="2400" dirty="0" smtClean="0"/>
              <a:t>от„презентацията</a:t>
            </a:r>
            <a:r>
              <a:rPr lang="ru-RU" sz="2400" dirty="0"/>
              <a:t>“ (дефинира типа на съдържанието и го инструктира как да </a:t>
            </a:r>
            <a:r>
              <a:rPr lang="ru-RU" sz="2400" dirty="0" smtClean="0"/>
              <a:t>се покаже</a:t>
            </a:r>
            <a:r>
              <a:rPr lang="ru-RU" sz="2400" dirty="0"/>
              <a:t>)</a:t>
            </a:r>
          </a:p>
          <a:p>
            <a:pPr lvl="1"/>
            <a:r>
              <a:rPr lang="ru-RU" sz="2400" dirty="0" smtClean="0"/>
              <a:t>Описва </a:t>
            </a:r>
            <a:r>
              <a:rPr lang="ru-RU" sz="2400" dirty="0"/>
              <a:t>съдържанието с предефинирани елементи – тагове </a:t>
            </a:r>
          </a:p>
          <a:p>
            <a:pPr lvl="1"/>
            <a:r>
              <a:rPr lang="ru-RU" sz="2400" dirty="0" smtClean="0"/>
              <a:t>Различен </a:t>
            </a:r>
            <a:r>
              <a:rPr lang="ru-RU" sz="2400" dirty="0"/>
              <a:t>тип съдържание се описва с различен </a:t>
            </a:r>
            <a:r>
              <a:rPr lang="ru-RU" sz="2400" dirty="0" smtClean="0"/>
              <a:t>таг</a:t>
            </a:r>
            <a:endParaRPr lang="en-US" sz="2400" dirty="0" smtClean="0"/>
          </a:p>
          <a:p>
            <a:pPr marL="0" lvl="0" indent="0">
              <a:spcBef>
                <a:spcPct val="0"/>
              </a:spcBef>
              <a:buNone/>
            </a:pPr>
            <a:r>
              <a:rPr lang="en-US" sz="1800" dirty="0" smtClean="0">
                <a:solidFill>
                  <a:srgbClr val="999999"/>
                </a:solidFill>
                <a:latin typeface="Segoe UI" pitchFamily="34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 are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starting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learn </a:t>
            </a:r>
            <a:r>
              <a:rPr lang="en-US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HTML!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8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253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dirty="0" smtClean="0"/>
              <a:t>DOCTYPE </a:t>
            </a:r>
            <a:r>
              <a:rPr lang="en-US" sz="2600" dirty="0"/>
              <a:t>– </a:t>
            </a:r>
            <a:r>
              <a:rPr lang="ru-RU" sz="2600" dirty="0"/>
              <a:t>описва типа на докумета</a:t>
            </a:r>
          </a:p>
          <a:p>
            <a:r>
              <a:rPr lang="ru-RU" sz="2600" dirty="0"/>
              <a:t>Всяка версия на </a:t>
            </a:r>
            <a:r>
              <a:rPr lang="en-US" sz="2600" dirty="0" smtClean="0"/>
              <a:t>HTML </a:t>
            </a:r>
            <a:r>
              <a:rPr lang="ru-RU" sz="2600" dirty="0" smtClean="0"/>
              <a:t>има </a:t>
            </a:r>
            <a:r>
              <a:rPr lang="ru-RU" sz="2600" dirty="0"/>
              <a:t>собствен </a:t>
            </a:r>
            <a:r>
              <a:rPr lang="en-US" sz="2600" dirty="0" smtClean="0"/>
              <a:t>DOCTYPE</a:t>
            </a:r>
          </a:p>
          <a:p>
            <a:pPr lvl="1"/>
            <a:r>
              <a:rPr lang="en-US" sz="2400" dirty="0" smtClean="0"/>
              <a:t>Transitional</a:t>
            </a:r>
            <a:r>
              <a:rPr lang="en-US" sz="2400" dirty="0"/>
              <a:t>, Frameset, Strict</a:t>
            </a:r>
            <a:r>
              <a:rPr lang="en-US" sz="2400" dirty="0" smtClean="0"/>
              <a:t>:</a:t>
            </a:r>
          </a:p>
          <a:p>
            <a:pPr marL="914400" lvl="2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&lt;!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DOCTYPE html PUBLIC "-//W3C//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DTD XHTML 1.0 Transitional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//EN" "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http://www.w3.org/TR/xhtml1/DTD/xhtml1-transitional.dtd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lvl="1"/>
            <a:r>
              <a:rPr lang="en-US" sz="2800" dirty="0" smtClean="0"/>
              <a:t>HTML5</a:t>
            </a:r>
          </a:p>
          <a:p>
            <a:pPr marL="914400" lvl="2" indent="0">
              <a:buNone/>
            </a:pP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&lt;!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DOCTYPE html&gt;</a:t>
            </a:r>
          </a:p>
          <a:p>
            <a:r>
              <a:rPr lang="en-US" sz="2600" dirty="0"/>
              <a:t>HTML</a:t>
            </a:r>
          </a:p>
          <a:p>
            <a:r>
              <a:rPr lang="en-US" sz="2600" dirty="0" smtClean="0"/>
              <a:t>HEAD</a:t>
            </a:r>
            <a:endParaRPr lang="en-US" sz="2600" dirty="0"/>
          </a:p>
          <a:p>
            <a:r>
              <a:rPr lang="en-US" sz="2600" dirty="0" smtClean="0"/>
              <a:t>BODY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4513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400" dirty="0"/>
              <a:t>Повечето тагове са по двойки с отварящ и </a:t>
            </a:r>
            <a:r>
              <a:rPr lang="bg-BG" sz="2400" dirty="0" smtClean="0"/>
              <a:t>затварящ таг</a:t>
            </a:r>
            <a:endParaRPr lang="en-US" sz="2400" dirty="0" smtClean="0"/>
          </a:p>
          <a:p>
            <a:pPr marL="45720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&gt;…&lt;/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bg-BG" sz="2400" dirty="0" smtClean="0"/>
              <a:t>Празни (единични тагове)</a:t>
            </a:r>
            <a:endParaRPr lang="en-US" sz="2400" dirty="0"/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400" dirty="0"/>
              <a:t>Строга </a:t>
            </a:r>
            <a:r>
              <a:rPr lang="bg-BG" sz="2400" dirty="0" err="1" smtClean="0"/>
              <a:t>вложеност</a:t>
            </a:r>
            <a:r>
              <a:rPr lang="bg-BG" sz="2400" dirty="0" smtClean="0"/>
              <a:t> на таговете</a:t>
            </a:r>
            <a:endParaRPr lang="bg-BG" sz="2400" dirty="0"/>
          </a:p>
          <a:p>
            <a:r>
              <a:rPr lang="bg-BG" sz="2400" dirty="0" smtClean="0"/>
              <a:t>Атрибути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таг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атрибут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съдържание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таг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="value"&gt;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="…"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400" dirty="0" smtClean="0"/>
              <a:t>Примерни </a:t>
            </a:r>
            <a:r>
              <a:rPr lang="bg-BG" sz="2400" dirty="0" smtClean="0"/>
              <a:t>атрибути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</a:p>
        </p:txBody>
      </p:sp>
    </p:spTree>
    <p:extLst>
      <p:ext uri="{BB962C8B-B14F-4D97-AF65-F5344CB8AC3E}">
        <p14:creationId xmlns:p14="http://schemas.microsoft.com/office/powerpoint/2010/main" val="57429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Елементи и тагове – пример</a:t>
            </a:r>
            <a:endParaRPr lang="en-US" dirty="0" smtClean="0"/>
          </a:p>
        </p:txBody>
      </p:sp>
      <p:sp>
        <p:nvSpPr>
          <p:cNvPr id="122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&lt;!DOCTYPE html&gt;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="en"&gt;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tiny document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 heading in my document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comment --&gt;</a:t>
            </a:r>
          </a:p>
          <a:p>
            <a:pPr marL="914400" lvl="2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Look Ma, I am coding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="smileyface.jpg"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Мета съдържание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/>
            <a:r>
              <a:rPr lang="bg-BG" sz="2400" dirty="0" smtClean="0"/>
              <a:t>Какво е мета съдържание?</a:t>
            </a:r>
          </a:p>
          <a:p>
            <a:pPr marL="857250" lvl="1"/>
            <a:r>
              <a:rPr lang="bg-BG" sz="2200" dirty="0" smtClean="0"/>
              <a:t>Данни за съдържанието на документа – описание, автор, ключови думи</a:t>
            </a:r>
            <a:r>
              <a:rPr lang="en-US" sz="2200" dirty="0" smtClean="0"/>
              <a:t> </a:t>
            </a:r>
            <a:r>
              <a:rPr lang="bg-BG" sz="2200" dirty="0" smtClean="0"/>
              <a:t>и др.</a:t>
            </a:r>
          </a:p>
          <a:p>
            <a:pPr marL="857250" lvl="1"/>
            <a:r>
              <a:rPr lang="bg-BG" sz="2200" dirty="0"/>
              <a:t>Не се показват в страницата но се ползват от различни роботи </a:t>
            </a:r>
            <a:r>
              <a:rPr lang="bg-BG" sz="2200" dirty="0" smtClean="0"/>
              <a:t>като </a:t>
            </a:r>
            <a:r>
              <a:rPr lang="en-US" sz="2400" dirty="0" smtClean="0"/>
              <a:t>Google</a:t>
            </a:r>
            <a:r>
              <a:rPr lang="en-US" sz="2400" dirty="0"/>
              <a:t>, Facebook </a:t>
            </a:r>
            <a:r>
              <a:rPr lang="bg-BG" sz="2400" dirty="0"/>
              <a:t>и др.</a:t>
            </a:r>
            <a:endParaRPr lang="bg-BG" sz="2200" dirty="0" smtClean="0"/>
          </a:p>
          <a:p>
            <a:pPr marL="457200"/>
            <a:r>
              <a:rPr lang="bg-BG" sz="2400" dirty="0" smtClean="0"/>
              <a:t>Пример</a:t>
            </a:r>
            <a:endParaRPr lang="en-US" sz="2400" dirty="0" smtClean="0"/>
          </a:p>
          <a:p>
            <a:pPr marL="571500" lvl="1" indent="0">
              <a:buNone/>
            </a:pP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2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="keywords" 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some,keywords,here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2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Мета</a:t>
            </a:r>
            <a:r>
              <a:rPr lang="en-US" smtClean="0"/>
              <a:t> </a:t>
            </a:r>
            <a:r>
              <a:rPr lang="bg-BG" smtClean="0"/>
              <a:t>съдържание</a:t>
            </a:r>
            <a:r>
              <a:rPr lang="en-US" smtClean="0"/>
              <a:t> – </a:t>
            </a:r>
            <a:r>
              <a:rPr lang="bg-BG" smtClean="0"/>
              <a:t>пример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tiny document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="keywords"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some,keywords,here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="Document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Description" /&gt;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="author"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Todor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Pashov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/&gt;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http-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equiv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="refresh"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="30" /&gt;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link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="shortcut icon"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="favicon.ico"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Favicon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/&gt;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sz="20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--&gt;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Безплатен курс предлага умения за.."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og:description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На 12 април започва безплатен курс по уеб програмиране към новосъздаденият център за професионално обучение на ДАВИД Холдинг АД, организиран съвместно с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kazanlak.com.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og:site_name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="Kazanlak.Com"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fb:app_id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="128244493884343" /&gt;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686</TotalTime>
  <Words>1943</Words>
  <Application>Microsoft Office PowerPoint</Application>
  <PresentationFormat>Widescreen</PresentationFormat>
  <Paragraphs>387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Century Gothic</vt:lpstr>
      <vt:lpstr>Consolas</vt:lpstr>
      <vt:lpstr>Segoe UI</vt:lpstr>
      <vt:lpstr>Segoe WP Black</vt:lpstr>
      <vt:lpstr>Verdana</vt:lpstr>
      <vt:lpstr>Verdana</vt:lpstr>
      <vt:lpstr>ДАВИД академия 2014</vt:lpstr>
      <vt:lpstr>Курс по уеб програмиране</vt:lpstr>
      <vt:lpstr>Съдържание 1/2</vt:lpstr>
      <vt:lpstr>Съдържание 2/2</vt:lpstr>
      <vt:lpstr>Въведение в HTML</vt:lpstr>
      <vt:lpstr>Елементи и тагове</vt:lpstr>
      <vt:lpstr>Елементи и тагове</vt:lpstr>
      <vt:lpstr>Елементи и тагове – пример</vt:lpstr>
      <vt:lpstr>Мета съдържание</vt:lpstr>
      <vt:lpstr>Мета съдържание – пример</vt:lpstr>
      <vt:lpstr>Структуриране на текст</vt:lpstr>
      <vt:lpstr>Структуриране на текст</vt:lpstr>
      <vt:lpstr>Структуриране на текст</vt:lpstr>
      <vt:lpstr>Хипервръзки</vt:lpstr>
      <vt:lpstr>Изображения</vt:lpstr>
      <vt:lpstr>Таблици</vt:lpstr>
      <vt:lpstr>Таблици</vt:lpstr>
      <vt:lpstr>Таблици</vt:lpstr>
      <vt:lpstr>Таблици</vt:lpstr>
      <vt:lpstr>Списъци</vt:lpstr>
      <vt:lpstr>Списъци</vt:lpstr>
      <vt:lpstr>Списъци</vt:lpstr>
      <vt:lpstr>Списъци</vt:lpstr>
      <vt:lpstr>Форми</vt:lpstr>
      <vt:lpstr>Форми</vt:lpstr>
      <vt:lpstr>Форми</vt:lpstr>
      <vt:lpstr>Форми</vt:lpstr>
      <vt:lpstr>Block level и inline елементи</vt:lpstr>
      <vt:lpstr>Block level и inline елементи</vt:lpstr>
      <vt:lpstr>Въведение в HTML 5</vt:lpstr>
      <vt:lpstr>Въведение в HTML 5</vt:lpstr>
      <vt:lpstr>Структуриране на страница</vt:lpstr>
      <vt:lpstr>Структуриране на страница</vt:lpstr>
      <vt:lpstr>Форми и валидиране</vt:lpstr>
      <vt:lpstr>Форми и валидиране</vt:lpstr>
      <vt:lpstr>Аудио и видео</vt:lpstr>
      <vt:lpstr>Аудио и видео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Valery Dachev</cp:lastModifiedBy>
  <cp:revision>198</cp:revision>
  <dcterms:created xsi:type="dcterms:W3CDTF">2014-04-11T09:43:14Z</dcterms:created>
  <dcterms:modified xsi:type="dcterms:W3CDTF">2014-04-23T18:49:18Z</dcterms:modified>
</cp:coreProperties>
</file>