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0"/>
  </p:notesMasterIdLst>
  <p:sldIdLst>
    <p:sldId id="293" r:id="rId2"/>
    <p:sldId id="299" r:id="rId3"/>
    <p:sldId id="341" r:id="rId4"/>
    <p:sldId id="350" r:id="rId5"/>
    <p:sldId id="351" r:id="rId6"/>
    <p:sldId id="343" r:id="rId7"/>
    <p:sldId id="352" r:id="rId8"/>
    <p:sldId id="353" r:id="rId9"/>
    <p:sldId id="344" r:id="rId10"/>
    <p:sldId id="345" r:id="rId11"/>
    <p:sldId id="354" r:id="rId12"/>
    <p:sldId id="347" r:id="rId13"/>
    <p:sldId id="370" r:id="rId14"/>
    <p:sldId id="346" r:id="rId15"/>
    <p:sldId id="348" r:id="rId16"/>
    <p:sldId id="357" r:id="rId17"/>
    <p:sldId id="355" r:id="rId18"/>
    <p:sldId id="356" r:id="rId19"/>
    <p:sldId id="358" r:id="rId20"/>
    <p:sldId id="359" r:id="rId21"/>
    <p:sldId id="363" r:id="rId22"/>
    <p:sldId id="364" r:id="rId23"/>
    <p:sldId id="360" r:id="rId24"/>
    <p:sldId id="361" r:id="rId25"/>
    <p:sldId id="366" r:id="rId26"/>
    <p:sldId id="367" r:id="rId27"/>
    <p:sldId id="365" r:id="rId28"/>
    <p:sldId id="368" r:id="rId29"/>
    <p:sldId id="371" r:id="rId30"/>
    <p:sldId id="372" r:id="rId31"/>
    <p:sldId id="419" r:id="rId32"/>
    <p:sldId id="373" r:id="rId33"/>
    <p:sldId id="420" r:id="rId34"/>
    <p:sldId id="379" r:id="rId35"/>
    <p:sldId id="374" r:id="rId36"/>
    <p:sldId id="375" r:id="rId37"/>
    <p:sldId id="338" r:id="rId38"/>
    <p:sldId id="422" r:id="rId39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Начало" id="{77EC5408-5712-472B-A591-4C69E89B5DFF}">
          <p14:sldIdLst>
            <p14:sldId id="293"/>
            <p14:sldId id="299"/>
          </p14:sldIdLst>
        </p14:section>
        <p14:section name="Въведение в JavaScript" id="{F240979C-F5ED-474F-9ACD-98942801260C}">
          <p14:sldIdLst>
            <p14:sldId id="341"/>
            <p14:sldId id="350"/>
            <p14:sldId id="351"/>
            <p14:sldId id="343"/>
            <p14:sldId id="352"/>
            <p14:sldId id="353"/>
            <p14:sldId id="344"/>
            <p14:sldId id="345"/>
            <p14:sldId id="354"/>
            <p14:sldId id="347"/>
            <p14:sldId id="370"/>
            <p14:sldId id="346"/>
          </p14:sldIdLst>
        </p14:section>
        <p14:section name="Коментари" id="{09928161-8DB0-4C91-8D4A-FF784A80A1D2}">
          <p14:sldIdLst>
            <p14:sldId id="348"/>
            <p14:sldId id="357"/>
          </p14:sldIdLst>
        </p14:section>
        <p14:section name="Запазени думи" id="{65BBA2CA-4CB7-4569-89B4-619B08667380}">
          <p14:sldIdLst>
            <p14:sldId id="355"/>
          </p14:sldIdLst>
        </p14:section>
        <p14:section name="Идентификатори" id="{6140303A-2BC2-4339-BD5B-D93F9E36BC8C}">
          <p14:sldIdLst>
            <p14:sldId id="356"/>
            <p14:sldId id="358"/>
          </p14:sldIdLst>
        </p14:section>
        <p14:section name="Типове данни" id="{CB6DFE85-2261-4D94-96B2-F502C0966CF7}">
          <p14:sldIdLst>
            <p14:sldId id="359"/>
            <p14:sldId id="363"/>
            <p14:sldId id="364"/>
            <p14:sldId id="360"/>
          </p14:sldIdLst>
        </p14:section>
        <p14:section name="Литерали" id="{E8D63206-02D8-4A72-9ACE-5C6DE6BAD636}">
          <p14:sldIdLst>
            <p14:sldId id="361"/>
            <p14:sldId id="366"/>
            <p14:sldId id="367"/>
            <p14:sldId id="365"/>
            <p14:sldId id="368"/>
          </p14:sldIdLst>
        </p14:section>
        <p14:section name="Променливи" id="{A2732D20-9664-4D63-9B71-D6075586250D}">
          <p14:sldIdLst>
            <p14:sldId id="371"/>
            <p14:sldId id="372"/>
            <p14:sldId id="419"/>
            <p14:sldId id="373"/>
            <p14:sldId id="420"/>
            <p14:sldId id="379"/>
          </p14:sldIdLst>
        </p14:section>
        <p14:section name="Оператори, изрази и съждения" id="{334A5768-661E-4843-A51A-0897326B754E}">
          <p14:sldIdLst>
            <p14:sldId id="374"/>
            <p14:sldId id="375"/>
          </p14:sldIdLst>
        </p14:section>
        <p14:section name="Край" id="{E74ECC50-F680-4997-8118-836F34EE56EB}">
          <p14:sldIdLst>
            <p14:sldId id="338"/>
            <p14:sldId id="42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FC78F"/>
    <a:srgbClr val="FF0000"/>
    <a:srgbClr val="0000FF"/>
    <a:srgbClr val="800000"/>
    <a:srgbClr val="A04141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81259" autoAdjust="0"/>
  </p:normalViewPr>
  <p:slideViewPr>
    <p:cSldViewPr>
      <p:cViewPr>
        <p:scale>
          <a:sx n="100" d="100"/>
          <a:sy n="100" d="100"/>
        </p:scale>
        <p:origin x="-97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0BECF-6E25-4FA2-AAE7-96F1287C9AA7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15F6A-B284-4AC1-AD58-08FB4962E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9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0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64-битовите</a:t>
            </a:r>
            <a:r>
              <a:rPr lang="bg-BG" baseline="0" dirty="0" smtClean="0"/>
              <a:t> десетични числа с двойна точност представляват числа, съхранявани в две 32-битови хранилища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86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6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Tx/>
              <a:buChar char="-"/>
            </a:pPr>
            <a:r>
              <a:rPr lang="bg-BG" dirty="0" smtClean="0"/>
              <a:t>Различните браузери</a:t>
            </a:r>
            <a:r>
              <a:rPr lang="bg-BG" baseline="0" dirty="0" smtClean="0"/>
              <a:t> използват различен т.нар. </a:t>
            </a:r>
            <a:r>
              <a:rPr lang="en-US" baseline="0" dirty="0" smtClean="0"/>
              <a:t>engine</a:t>
            </a:r>
            <a:endParaRPr lang="bg-BG" dirty="0" smtClean="0"/>
          </a:p>
          <a:p>
            <a:pPr marL="171450" lvl="0" indent="-171450">
              <a:buFontTx/>
              <a:buChar char="-"/>
            </a:pPr>
            <a:r>
              <a:rPr lang="bg-BG" dirty="0" smtClean="0"/>
              <a:t>По тази причина </a:t>
            </a:r>
            <a:r>
              <a:rPr lang="en-US" dirty="0" smtClean="0"/>
              <a:t>JavaScript </a:t>
            </a:r>
            <a:r>
              <a:rPr lang="bg-BG" dirty="0" smtClean="0"/>
              <a:t>понякога работи по различен начин</a:t>
            </a:r>
            <a:r>
              <a:rPr lang="bg-BG" baseline="0" dirty="0" smtClean="0"/>
              <a:t> в различните браузери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33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2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bg-B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26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0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95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04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bg-BG" dirty="0" smtClean="0"/>
              <a:t>В този случай, ако има код между отварящия</a:t>
            </a:r>
            <a:r>
              <a:rPr lang="bg-BG" baseline="0" dirty="0" smtClean="0"/>
              <a:t> и затварящия </a:t>
            </a:r>
            <a:r>
              <a:rPr lang="en-US" dirty="0" smtClean="0"/>
              <a:t>&lt;script&gt; </a:t>
            </a:r>
            <a:r>
              <a:rPr lang="bg-BG" dirty="0" smtClean="0"/>
              <a:t>таг, той няма да се изпълни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bg-BG" dirty="0" smtClean="0"/>
              <a:t>Разширението </a:t>
            </a:r>
            <a:r>
              <a:rPr lang="en-US" dirty="0" smtClean="0"/>
              <a:t>.</a:t>
            </a:r>
            <a:r>
              <a:rPr lang="en-US" dirty="0" err="1" smtClean="0"/>
              <a:t>js</a:t>
            </a:r>
            <a:r>
              <a:rPr lang="en-US" dirty="0" smtClean="0"/>
              <a:t> </a:t>
            </a:r>
            <a:r>
              <a:rPr lang="bg-BG" dirty="0" smtClean="0"/>
              <a:t>не е задължително, но е препоръчително</a:t>
            </a:r>
          </a:p>
          <a:p>
            <a:pPr marL="171450" indent="-171450">
              <a:buFontTx/>
              <a:buChar char="-"/>
            </a:pPr>
            <a:r>
              <a:rPr lang="bg-BG" dirty="0" smtClean="0"/>
              <a:t>Използването на външен файл е силно препоръчително, тъй като браузерът може да записва такива статични ресурси и не ги зарежда отново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59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15F6A-B284-4AC1-AD58-08FB4962E35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8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10"/>
          <p:cNvSpPr/>
          <p:nvPr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11"/>
          <p:cNvSpPr txBox="1"/>
          <p:nvPr userDrawn="1"/>
        </p:nvSpPr>
        <p:spPr>
          <a:xfrm>
            <a:off x="8770055" y="5735364"/>
            <a:ext cx="3595638" cy="704396"/>
          </a:xfrm>
          <a:prstGeom prst="rect">
            <a:avLst/>
          </a:prstGeom>
          <a:noFill/>
        </p:spPr>
        <p:txBody>
          <a:bodyPr wrap="square"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93D9"/>
                </a:solidFill>
                <a:latin typeface="Segoe WP Black" pitchFamily="34" charset="0"/>
              </a:rPr>
              <a:t>2015/2016</a:t>
            </a:r>
            <a:endParaRPr lang="bg-BG" sz="4000" dirty="0">
              <a:solidFill>
                <a:srgbClr val="0093D9"/>
              </a:solidFill>
              <a:latin typeface="Segoe WP Black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2014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</a:t>
            </a:r>
            <a:r>
              <a:rPr lang="bg-BG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4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1ilyszf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usejsdoc.org/" TargetMode="External"/><Relationship Id="rId2" Type="http://schemas.openxmlformats.org/officeDocument/2006/relationships/hyperlink" Target="http://bit.ly/1kWo4hv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ma-international.org/ecma-262/5.1/" TargetMode="External"/><Relationship Id="rId2" Type="http://schemas.openxmlformats.org/officeDocument/2006/relationships/hyperlink" Target="http://www.ecma-international.org/ecma-262/5.1/#sec-7.6.1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acad@david.bg" TargetMode="External"/><Relationship Id="rId2" Type="http://schemas.openxmlformats.org/officeDocument/2006/relationships/hyperlink" Target="mailto:halachev@david.b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facebook.com/DavidAcademy" TargetMode="External"/><Relationship Id="rId4" Type="http://schemas.openxmlformats.org/officeDocument/2006/relationships/hyperlink" Target="http://acad.david.b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</a:t>
            </a:r>
            <a:r>
              <a:rPr lang="en-US" dirty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JavaScript (</a:t>
            </a:r>
            <a:r>
              <a:rPr lang="bg-BG" dirty="0" smtClean="0"/>
              <a:t>част</a:t>
            </a:r>
            <a:r>
              <a:rPr lang="en-US" dirty="0" smtClean="0"/>
              <a:t> 1)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JavaScript </a:t>
            </a:r>
            <a:r>
              <a:rPr lang="bg-BG" sz="2800" dirty="0" smtClean="0"/>
              <a:t>конзола (или просто конзола)</a:t>
            </a:r>
            <a:endParaRPr lang="en-US" sz="2800" dirty="0" smtClean="0"/>
          </a:p>
          <a:p>
            <a:pPr lvl="1"/>
            <a:r>
              <a:rPr lang="bg-BG" sz="2400" dirty="0" smtClean="0"/>
              <a:t>Място в браузера, където </a:t>
            </a:r>
            <a:r>
              <a:rPr lang="en-US" sz="2400" dirty="0" smtClean="0"/>
              <a:t>JavaScript </a:t>
            </a:r>
            <a:r>
              <a:rPr lang="bg-BG" sz="2400" dirty="0" smtClean="0"/>
              <a:t>програмите могат да записват разнообразна информация за диагностика на тяхната работа в съответния прозорец</a:t>
            </a:r>
          </a:p>
          <a:p>
            <a:pPr lvl="1"/>
            <a:r>
              <a:rPr lang="bg-BG" sz="2400" dirty="0" smtClean="0"/>
              <a:t>Конзолата е удобен инструмент за следене на работата на </a:t>
            </a:r>
            <a:r>
              <a:rPr lang="en-US" sz="2400" dirty="0" smtClean="0"/>
              <a:t>JavaScript </a:t>
            </a:r>
            <a:r>
              <a:rPr lang="bg-BG" sz="2400" dirty="0" smtClean="0"/>
              <a:t>програма</a:t>
            </a:r>
            <a:endParaRPr lang="en-US" sz="2400" dirty="0" smtClean="0"/>
          </a:p>
          <a:p>
            <a:pPr lvl="1"/>
            <a:r>
              <a:rPr lang="bg-BG" sz="2400" dirty="0" smtClean="0"/>
              <a:t>Конзолата в някои браузъри дава възможност за директно въвеждане и изпълнение на </a:t>
            </a:r>
            <a:r>
              <a:rPr lang="en-US" sz="2400" dirty="0" smtClean="0"/>
              <a:t>JavaScript </a:t>
            </a:r>
            <a:r>
              <a:rPr lang="bg-BG" sz="2400" dirty="0" smtClean="0"/>
              <a:t>върху текущата страница</a:t>
            </a:r>
          </a:p>
          <a:p>
            <a:pPr lvl="1"/>
            <a:r>
              <a:rPr lang="bg-BG" sz="2400" b="1" dirty="0" smtClean="0"/>
              <a:t>Забележка:</a:t>
            </a:r>
            <a:r>
              <a:rPr lang="bg-BG" sz="2400" dirty="0" smtClean="0"/>
              <a:t> В </a:t>
            </a:r>
            <a:r>
              <a:rPr lang="en-US" sz="2400" dirty="0" smtClean="0"/>
              <a:t>Mozilla Firefox </a:t>
            </a:r>
            <a:r>
              <a:rPr lang="bg-BG" sz="2400" dirty="0" smtClean="0"/>
              <a:t>тази функционалност се нарича </a:t>
            </a:r>
            <a:r>
              <a:rPr lang="en-US" sz="2400" dirty="0" smtClean="0"/>
              <a:t>Web Console</a:t>
            </a:r>
            <a:r>
              <a:rPr lang="bg-BG" sz="2400" dirty="0" smtClean="0"/>
              <a:t>, докато </a:t>
            </a:r>
            <a:r>
              <a:rPr lang="en-US" sz="2400" dirty="0" smtClean="0"/>
              <a:t>Browser Console </a:t>
            </a:r>
            <a:r>
              <a:rPr lang="bg-BG" sz="2400" dirty="0" smtClean="0"/>
              <a:t>е конзола за целия браузер)</a:t>
            </a:r>
          </a:p>
        </p:txBody>
      </p:sp>
    </p:spTree>
    <p:extLst>
      <p:ext uri="{BB962C8B-B14F-4D97-AF65-F5344CB8AC3E}">
        <p14:creationId xmlns:p14="http://schemas.microsoft.com/office/powerpoint/2010/main" val="31038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JavaScript </a:t>
            </a:r>
            <a:r>
              <a:rPr lang="bg-BG" sz="2800" dirty="0" smtClean="0"/>
              <a:t>конзола (или просто конзола)</a:t>
            </a:r>
            <a:endParaRPr lang="en-US" sz="2800" dirty="0" smtClean="0"/>
          </a:p>
          <a:p>
            <a:pPr lvl="1"/>
            <a:r>
              <a:rPr lang="bg-BG" sz="2400" dirty="0" smtClean="0"/>
              <a:t>Как да отворим конзолата?</a:t>
            </a:r>
          </a:p>
          <a:p>
            <a:pPr lvl="2"/>
            <a:r>
              <a:rPr lang="bg-BG" sz="2000" dirty="0" smtClean="0"/>
              <a:t>В </a:t>
            </a:r>
            <a:r>
              <a:rPr lang="en-US" sz="2000" dirty="0" smtClean="0"/>
              <a:t>Internet Explorer:</a:t>
            </a:r>
          </a:p>
          <a:p>
            <a:pPr lvl="3"/>
            <a:r>
              <a:rPr lang="bg-BG" sz="1800" dirty="0" smtClean="0"/>
              <a:t>Клавиша </a:t>
            </a:r>
            <a:r>
              <a:rPr lang="en-US" sz="1800" dirty="0" smtClean="0"/>
              <a:t>F12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bg-BG" sz="1800" dirty="0">
                <a:sym typeface="Symbol" panose="05050102010706020507" pitchFamily="18" charset="2"/>
              </a:rPr>
              <a:t> </a:t>
            </a:r>
            <a:r>
              <a:rPr lang="bg-BG" sz="1800" dirty="0" smtClean="0">
                <a:sym typeface="Symbol" panose="05050102010706020507" pitchFamily="18" charset="2"/>
              </a:rPr>
              <a:t>клавишната комбинация </a:t>
            </a:r>
            <a:r>
              <a:rPr lang="en-US" sz="1800" dirty="0" smtClean="0">
                <a:sym typeface="Symbol" panose="05050102010706020507" pitchFamily="18" charset="2"/>
              </a:rPr>
              <a:t>Ctrl + 2 </a:t>
            </a:r>
            <a:r>
              <a:rPr lang="bg-BG" sz="1800" dirty="0" smtClean="0">
                <a:sym typeface="Symbol" panose="05050102010706020507" pitchFamily="18" charset="2"/>
              </a:rPr>
              <a:t>или панела „</a:t>
            </a:r>
            <a:r>
              <a:rPr lang="en-US" sz="1800" dirty="0" smtClean="0">
                <a:sym typeface="Symbol" panose="05050102010706020507" pitchFamily="18" charset="2"/>
              </a:rPr>
              <a:t>Console”</a:t>
            </a:r>
          </a:p>
          <a:p>
            <a:pPr lvl="3"/>
            <a:r>
              <a:rPr lang="bg-BG" sz="1800" dirty="0" smtClean="0"/>
              <a:t>Клавиша </a:t>
            </a:r>
            <a:r>
              <a:rPr lang="en-US" sz="1800" dirty="0"/>
              <a:t>F12 </a:t>
            </a:r>
            <a:r>
              <a:rPr lang="en-US" sz="1800" dirty="0" smtClean="0">
                <a:sym typeface="Symbol" panose="05050102010706020507" pitchFamily="18" charset="2"/>
              </a:rPr>
              <a:t></a:t>
            </a:r>
            <a:r>
              <a:rPr lang="bg-BG" sz="1800" dirty="0" smtClean="0">
                <a:sym typeface="Symbol" panose="05050102010706020507" pitchFamily="18" charset="2"/>
              </a:rPr>
              <a:t> клавишната комбинация </a:t>
            </a:r>
            <a:r>
              <a:rPr lang="en-US" sz="1800" dirty="0" smtClean="0">
                <a:sym typeface="Symbol" panose="05050102010706020507" pitchFamily="18" charset="2"/>
              </a:rPr>
              <a:t>Ctrl + ` </a:t>
            </a:r>
            <a:r>
              <a:rPr lang="bg-BG" sz="1800" dirty="0" smtClean="0">
                <a:sym typeface="Symbol" panose="05050102010706020507" pitchFamily="18" charset="2"/>
              </a:rPr>
              <a:t>или</a:t>
            </a:r>
            <a:r>
              <a:rPr lang="en-US" sz="1800" dirty="0" smtClean="0">
                <a:sym typeface="Symbol" panose="05050102010706020507" pitchFamily="18" charset="2"/>
              </a:rPr>
              <a:t> </a:t>
            </a:r>
            <a:r>
              <a:rPr lang="bg-BG" sz="1800" dirty="0" smtClean="0">
                <a:sym typeface="Symbol" panose="05050102010706020507" pitchFamily="18" charset="2"/>
              </a:rPr>
              <a:t>бутона „</a:t>
            </a:r>
            <a:r>
              <a:rPr lang="en-US" sz="1800" dirty="0" smtClean="0">
                <a:sym typeface="Symbol" panose="05050102010706020507" pitchFamily="18" charset="2"/>
              </a:rPr>
              <a:t>Show/hide console” </a:t>
            </a:r>
            <a:endParaRPr lang="bg-BG" sz="1800" dirty="0" smtClean="0"/>
          </a:p>
          <a:p>
            <a:pPr lvl="2"/>
            <a:r>
              <a:rPr lang="bg-BG" sz="2000" dirty="0" smtClean="0"/>
              <a:t>В </a:t>
            </a:r>
            <a:r>
              <a:rPr lang="en-US" sz="2000" dirty="0" smtClean="0"/>
              <a:t>Google Chrome:</a:t>
            </a:r>
            <a:endParaRPr lang="bg-BG" sz="2000" dirty="0" smtClean="0"/>
          </a:p>
          <a:p>
            <a:pPr lvl="3"/>
            <a:r>
              <a:rPr lang="bg-BG" sz="1800" dirty="0" smtClean="0"/>
              <a:t>Клавишната комбинация </a:t>
            </a:r>
            <a:r>
              <a:rPr lang="en-US" sz="1800" dirty="0" smtClean="0"/>
              <a:t>Ctrl + Shift + J </a:t>
            </a:r>
            <a:endParaRPr lang="bg-BG" sz="1800" dirty="0" smtClean="0"/>
          </a:p>
          <a:p>
            <a:pPr lvl="3"/>
            <a:r>
              <a:rPr lang="bg-BG" sz="1800" dirty="0" smtClean="0"/>
              <a:t>Клавиша </a:t>
            </a:r>
            <a:r>
              <a:rPr lang="en-US" sz="1800" dirty="0" smtClean="0"/>
              <a:t>F12 </a:t>
            </a:r>
            <a:r>
              <a:rPr lang="en-US" sz="1800" dirty="0" smtClean="0">
                <a:sym typeface="Symbol" panose="05050102010706020507" pitchFamily="18" charset="2"/>
              </a:rPr>
              <a:t></a:t>
            </a:r>
            <a:r>
              <a:rPr lang="bg-BG" sz="1800" dirty="0" smtClean="0">
                <a:sym typeface="Symbol" panose="05050102010706020507" pitchFamily="18" charset="2"/>
              </a:rPr>
              <a:t> клавиша</a:t>
            </a:r>
            <a:r>
              <a:rPr lang="en-US" sz="1800" dirty="0" smtClean="0"/>
              <a:t> Esc </a:t>
            </a:r>
            <a:r>
              <a:rPr lang="bg-BG" sz="1800" dirty="0" smtClean="0"/>
              <a:t>или панела </a:t>
            </a:r>
            <a:r>
              <a:rPr lang="bg-BG" sz="1800" dirty="0" smtClean="0">
                <a:sym typeface="Symbol" panose="05050102010706020507" pitchFamily="18" charset="2"/>
              </a:rPr>
              <a:t>„</a:t>
            </a:r>
            <a:r>
              <a:rPr lang="en-US" sz="1800" dirty="0" smtClean="0"/>
              <a:t>Console”</a:t>
            </a:r>
            <a:endParaRPr lang="bg-BG" sz="1800" dirty="0" smtClean="0"/>
          </a:p>
          <a:p>
            <a:pPr lvl="2"/>
            <a:r>
              <a:rPr lang="bg-BG" sz="2000" dirty="0" smtClean="0"/>
              <a:t>В </a:t>
            </a:r>
            <a:r>
              <a:rPr lang="en-US" sz="2000" dirty="0" smtClean="0"/>
              <a:t>Mozilla Firefox:</a:t>
            </a:r>
          </a:p>
          <a:p>
            <a:pPr lvl="3"/>
            <a:r>
              <a:rPr lang="bg-BG" sz="1800" dirty="0" smtClean="0"/>
              <a:t>Клавишната комбинация </a:t>
            </a:r>
            <a:r>
              <a:rPr lang="en-US" sz="1800" dirty="0" smtClean="0"/>
              <a:t>Ctrl + Shift + K (</a:t>
            </a:r>
            <a:r>
              <a:rPr lang="bg-BG" sz="1800" dirty="0" smtClean="0"/>
              <a:t>или </a:t>
            </a:r>
            <a:r>
              <a:rPr lang="en-US" sz="1800" dirty="0" smtClean="0"/>
              <a:t>Command + Shift + K </a:t>
            </a:r>
            <a:r>
              <a:rPr lang="bg-BG" sz="1800" dirty="0" smtClean="0"/>
              <a:t>на </a:t>
            </a:r>
            <a:r>
              <a:rPr lang="en-US" sz="1800" dirty="0" smtClean="0"/>
              <a:t>Mac)</a:t>
            </a:r>
          </a:p>
          <a:p>
            <a:pPr lvl="3"/>
            <a:r>
              <a:rPr lang="bg-BG" sz="1800" dirty="0" smtClean="0"/>
              <a:t>Клавиша </a:t>
            </a:r>
            <a:r>
              <a:rPr lang="en-US" sz="1800" dirty="0"/>
              <a:t>F12 </a:t>
            </a:r>
            <a:r>
              <a:rPr lang="en-US" sz="1800" dirty="0">
                <a:sym typeface="Symbol" panose="05050102010706020507" pitchFamily="18" charset="2"/>
              </a:rPr>
              <a:t></a:t>
            </a:r>
            <a:r>
              <a:rPr lang="bg-BG" sz="1800" dirty="0">
                <a:sym typeface="Symbol" panose="05050102010706020507" pitchFamily="18" charset="2"/>
              </a:rPr>
              <a:t> </a:t>
            </a:r>
            <a:r>
              <a:rPr lang="bg-BG" sz="1800" dirty="0" smtClean="0">
                <a:sym typeface="Symbol" panose="05050102010706020507" pitchFamily="18" charset="2"/>
              </a:rPr>
              <a:t>панела „</a:t>
            </a:r>
            <a:r>
              <a:rPr lang="en-US" sz="1800" dirty="0" smtClean="0">
                <a:sym typeface="Symbol" panose="05050102010706020507" pitchFamily="18" charset="2"/>
              </a:rPr>
              <a:t>Console” (</a:t>
            </a:r>
            <a:r>
              <a:rPr lang="bg-BG" sz="1800" dirty="0" smtClean="0">
                <a:sym typeface="Symbol" panose="05050102010706020507" pitchFamily="18" charset="2"/>
              </a:rPr>
              <a:t>ако е инсталиран </a:t>
            </a:r>
            <a:r>
              <a:rPr lang="en-US" sz="1800" dirty="0" smtClean="0">
                <a:sym typeface="Symbol" panose="05050102010706020507" pitchFamily="18" charset="2"/>
              </a:rPr>
              <a:t>Firebug)</a:t>
            </a:r>
          </a:p>
          <a:p>
            <a:pPr lvl="2"/>
            <a:r>
              <a:rPr lang="bg-BG" sz="2000" dirty="0" smtClean="0">
                <a:sym typeface="Symbol" panose="05050102010706020507" pitchFamily="18" charset="2"/>
              </a:rPr>
              <a:t>В </a:t>
            </a:r>
            <a:r>
              <a:rPr lang="en-US" sz="2000" dirty="0" smtClean="0">
                <a:sym typeface="Symbol" panose="05050102010706020507" pitchFamily="18" charset="2"/>
              </a:rPr>
              <a:t>Opera:</a:t>
            </a:r>
          </a:p>
          <a:p>
            <a:pPr lvl="3"/>
            <a:r>
              <a:rPr lang="bg-BG" sz="1800" dirty="0"/>
              <a:t>Клавишната комбинация </a:t>
            </a:r>
            <a:r>
              <a:rPr lang="en-US" sz="1800" dirty="0"/>
              <a:t>Ctrl + Shift </a:t>
            </a:r>
            <a:r>
              <a:rPr lang="en-US" sz="1800" dirty="0" smtClean="0"/>
              <a:t>+ I </a:t>
            </a:r>
            <a:r>
              <a:rPr lang="en-US" sz="1800" dirty="0" smtClean="0">
                <a:sym typeface="Symbol" panose="05050102010706020507" pitchFamily="18" charset="2"/>
              </a:rPr>
              <a:t></a:t>
            </a:r>
            <a:r>
              <a:rPr lang="en-US" sz="1800" dirty="0">
                <a:sym typeface="Symbol" panose="05050102010706020507" pitchFamily="18" charset="2"/>
              </a:rPr>
              <a:t> </a:t>
            </a:r>
            <a:r>
              <a:rPr lang="bg-BG" sz="1800" dirty="0" smtClean="0">
                <a:sym typeface="Symbol" panose="05050102010706020507" pitchFamily="18" charset="2"/>
              </a:rPr>
              <a:t>панела </a:t>
            </a:r>
            <a:r>
              <a:rPr lang="bg-BG" sz="1800" dirty="0">
                <a:sym typeface="Symbol" panose="05050102010706020507" pitchFamily="18" charset="2"/>
              </a:rPr>
              <a:t>„</a:t>
            </a:r>
            <a:r>
              <a:rPr lang="en-US" sz="1800" dirty="0"/>
              <a:t>Console</a:t>
            </a:r>
            <a:r>
              <a:rPr lang="en-US" sz="1800" dirty="0" smtClean="0"/>
              <a:t>”</a:t>
            </a:r>
            <a:endParaRPr lang="bg-BG" sz="1800" dirty="0" smtClean="0"/>
          </a:p>
        </p:txBody>
      </p:sp>
    </p:spTree>
    <p:extLst>
      <p:ext uri="{BB962C8B-B14F-4D97-AF65-F5344CB8AC3E}">
        <p14:creationId xmlns:p14="http://schemas.microsoft.com/office/powerpoint/2010/main" val="6823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JavaScript </a:t>
            </a:r>
            <a:r>
              <a:rPr lang="bg-BG" sz="2800" dirty="0" smtClean="0"/>
              <a:t>конзола (или просто конзола)</a:t>
            </a:r>
            <a:endParaRPr lang="en-US" sz="2800" dirty="0" smtClean="0"/>
          </a:p>
          <a:p>
            <a:pPr lvl="1"/>
            <a:r>
              <a:rPr lang="bg-BG" sz="2400" dirty="0" smtClean="0"/>
              <a:t>Браузерът предоставя вградения обект </a:t>
            </a:r>
            <a:r>
              <a:rPr lang="en-US" sz="2400" dirty="0" smtClean="0"/>
              <a:t>“console”</a:t>
            </a:r>
            <a:r>
              <a:rPr lang="bg-BG" sz="2400" dirty="0" smtClean="0"/>
              <a:t> със следните основни функции (останалите – тук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http://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bit.ly/1ilyszf</a:t>
            </a:r>
            <a:r>
              <a:rPr lang="bg-BG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bg-BG" sz="2400" dirty="0" smtClean="0"/>
              <a:t>:</a:t>
            </a:r>
          </a:p>
          <a:p>
            <a:pPr lvl="2"/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console.assert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израз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bg-BG" sz="2000" i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bg-BG" sz="2000" dirty="0" smtClean="0"/>
              <a:t>Изписва </a:t>
            </a:r>
            <a:r>
              <a:rPr lang="bg-BG" sz="2000" dirty="0"/>
              <a:t>съобщението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bg-BG" sz="2000" b="1" dirty="0" smtClean="0"/>
              <a:t>, </a:t>
            </a:r>
            <a:r>
              <a:rPr lang="bg-BG" sz="2000" dirty="0" smtClean="0"/>
              <a:t>ако </a:t>
            </a:r>
            <a:r>
              <a:rPr lang="bg-BG" sz="2000" dirty="0"/>
              <a:t>изразът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израз </a:t>
            </a:r>
            <a:r>
              <a:rPr lang="bg-BG" sz="2000" dirty="0" smtClean="0"/>
              <a:t>не </a:t>
            </a:r>
            <a:r>
              <a:rPr lang="bg-BG" sz="2000" dirty="0"/>
              <a:t>е </a:t>
            </a:r>
            <a:r>
              <a:rPr lang="bg-BG" sz="2000" dirty="0" smtClean="0"/>
              <a:t>верен</a:t>
            </a:r>
            <a:endParaRPr lang="en-US" sz="2000" b="1" dirty="0" smtClean="0"/>
          </a:p>
          <a:p>
            <a:pPr lvl="2"/>
            <a:r>
              <a:rPr lang="en-US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</a:t>
            </a:r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clear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bg-BG" sz="2000" dirty="0"/>
              <a:t>И</a:t>
            </a:r>
            <a:r>
              <a:rPr lang="bg-BG" sz="2000" dirty="0" smtClean="0"/>
              <a:t>зчиства конзолата</a:t>
            </a:r>
          </a:p>
          <a:p>
            <a:pPr lvl="2"/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console.debug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console.log(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bg-BG" sz="2000" dirty="0" smtClean="0"/>
              <a:t>Извежда </a:t>
            </a:r>
            <a:r>
              <a:rPr lang="bg-BG" sz="2000" u="sng" dirty="0" smtClean="0"/>
              <a:t>информативното съобщението</a:t>
            </a:r>
            <a:r>
              <a:rPr lang="bg-BG" sz="2000" dirty="0" smtClean="0"/>
              <a:t>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b="1" dirty="0" smtClean="0"/>
              <a:t> </a:t>
            </a:r>
            <a:r>
              <a:rPr lang="bg-BG" sz="2000" dirty="0" smtClean="0"/>
              <a:t>в конзолата</a:t>
            </a:r>
            <a:endParaRPr lang="en-US" sz="2000" dirty="0" smtClean="0"/>
          </a:p>
          <a:p>
            <a:pPr lvl="2"/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console.warn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bg-BG" sz="2000" dirty="0"/>
              <a:t>Извежда </a:t>
            </a:r>
            <a:r>
              <a:rPr lang="bg-BG" sz="2000" u="sng" dirty="0"/>
              <a:t>съобщението за предупреждение</a:t>
            </a:r>
            <a:r>
              <a:rPr lang="bg-BG" sz="2000" dirty="0"/>
              <a:t>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b="1" dirty="0" smtClean="0"/>
              <a:t> </a:t>
            </a:r>
            <a:r>
              <a:rPr lang="bg-BG" sz="2000" dirty="0"/>
              <a:t>в конзолата</a:t>
            </a:r>
          </a:p>
          <a:p>
            <a:pPr lvl="2"/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console.error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bg-BG" sz="2000" dirty="0"/>
              <a:t>Извежда </a:t>
            </a:r>
            <a:r>
              <a:rPr lang="bg-BG" sz="2000" u="sng" dirty="0" smtClean="0"/>
              <a:t>съобщението за грешка</a:t>
            </a:r>
            <a:r>
              <a:rPr lang="bg-BG" sz="2000" dirty="0" smtClean="0"/>
              <a:t> 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b="1" dirty="0" smtClean="0"/>
              <a:t> </a:t>
            </a:r>
            <a:r>
              <a:rPr lang="bg-BG" sz="2000" dirty="0"/>
              <a:t>в </a:t>
            </a:r>
            <a:r>
              <a:rPr lang="bg-BG" sz="2000" dirty="0" smtClean="0"/>
              <a:t>конзолата</a:t>
            </a:r>
          </a:p>
          <a:p>
            <a:pPr lvl="2"/>
            <a:r>
              <a:rPr lang="en-US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console.trace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bg-BG" sz="2000" i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bg-BG" sz="2000" dirty="0"/>
              <a:t>Извежда </a:t>
            </a:r>
            <a:r>
              <a:rPr lang="en-US" sz="2000" dirty="0" smtClean="0"/>
              <a:t>“stack trace” </a:t>
            </a:r>
            <a:r>
              <a:rPr lang="bg-BG" sz="2000" dirty="0" smtClean="0"/>
              <a:t>до текущото извикване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72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Методи за следене на изпълнението на програмата, откриване и отстраняване на грешки</a:t>
            </a:r>
          </a:p>
          <a:p>
            <a:pPr lvl="1"/>
            <a:r>
              <a:rPr lang="bg-BG" sz="2600" b="1" dirty="0" smtClean="0"/>
              <a:t>Функцията </a:t>
            </a:r>
            <a:r>
              <a:rPr lang="en-US" sz="2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lang="en-US" sz="2600" b="1" dirty="0" smtClean="0"/>
              <a:t> </a:t>
            </a:r>
            <a:r>
              <a:rPr lang="en-US" sz="2600" dirty="0" smtClean="0"/>
              <a:t>– </a:t>
            </a:r>
            <a:r>
              <a:rPr lang="bg-BG" sz="2600" dirty="0" smtClean="0"/>
              <a:t>дава възможност за извеждане в (доста примитивен</a:t>
            </a:r>
            <a:r>
              <a:rPr lang="bg-BG" sz="2600" dirty="0"/>
              <a:t>) </a:t>
            </a:r>
            <a:r>
              <a:rPr lang="bg-BG" sz="2600" dirty="0" smtClean="0"/>
              <a:t>диалогов прозорец на подадено съобщение</a:t>
            </a:r>
            <a:endParaRPr lang="en-US" sz="2600" dirty="0" smtClean="0"/>
          </a:p>
          <a:p>
            <a:pPr lvl="1"/>
            <a:r>
              <a:rPr lang="en-US" sz="2600" b="1" dirty="0" smtClean="0"/>
              <a:t>JavaScript </a:t>
            </a:r>
            <a:r>
              <a:rPr lang="bg-BG" sz="2600" b="1" dirty="0" smtClean="0"/>
              <a:t>конзола </a:t>
            </a:r>
            <a:r>
              <a:rPr lang="bg-BG" sz="2600" dirty="0" smtClean="0"/>
              <a:t>– дава възможност за извеждане </a:t>
            </a:r>
            <a:r>
              <a:rPr lang="bg-BG" sz="2600" dirty="0"/>
              <a:t>в конзолата </a:t>
            </a:r>
            <a:r>
              <a:rPr lang="bg-BG" sz="2600" dirty="0" smtClean="0"/>
              <a:t>на различни по вид съобщения за диагностика при определени ситуации</a:t>
            </a:r>
          </a:p>
          <a:p>
            <a:pPr lvl="1"/>
            <a:r>
              <a:rPr lang="bg-BG" sz="2600" b="1" dirty="0" smtClean="0"/>
              <a:t>Вграден в браузера </a:t>
            </a:r>
            <a:r>
              <a:rPr lang="en-US" sz="2600" b="1" dirty="0" smtClean="0"/>
              <a:t>debugger</a:t>
            </a:r>
            <a:r>
              <a:rPr lang="bg-BG" sz="2600" b="1" dirty="0" smtClean="0"/>
              <a:t> </a:t>
            </a:r>
            <a:r>
              <a:rPr lang="bg-BG" sz="2600" dirty="0" smtClean="0"/>
              <a:t>– дава възможност за пълен </a:t>
            </a:r>
            <a:r>
              <a:rPr lang="bg-BG" sz="2600" dirty="0" err="1" smtClean="0"/>
              <a:t>постъпков</a:t>
            </a:r>
            <a:r>
              <a:rPr lang="bg-BG" sz="2600" dirty="0" smtClean="0"/>
              <a:t> анализ на изпълнението на приложението</a:t>
            </a:r>
            <a:endParaRPr lang="en-US" sz="2600" dirty="0" smtClean="0"/>
          </a:p>
          <a:p>
            <a:pPr lvl="1"/>
            <a:r>
              <a:rPr lang="bg-BG" sz="2600" b="1" dirty="0" smtClean="0"/>
              <a:t>Вграден в </a:t>
            </a:r>
            <a:r>
              <a:rPr lang="en-US" sz="2600" b="1" dirty="0" smtClean="0"/>
              <a:t>Microsoft Visual Studio</a:t>
            </a:r>
            <a:r>
              <a:rPr lang="bg-BG" sz="2600" b="1" dirty="0" smtClean="0"/>
              <a:t> </a:t>
            </a:r>
            <a:r>
              <a:rPr lang="en-US" sz="2600" b="1" dirty="0" smtClean="0"/>
              <a:t>debugger </a:t>
            </a:r>
            <a:r>
              <a:rPr lang="bg-BG" sz="2600" dirty="0" smtClean="0"/>
              <a:t>– подобно на вградения в браузера </a:t>
            </a:r>
            <a:r>
              <a:rPr lang="en-US" sz="2600" dirty="0" smtClean="0"/>
              <a:t>debugger</a:t>
            </a:r>
            <a:r>
              <a:rPr lang="bg-BG" sz="2600" dirty="0" smtClean="0"/>
              <a:t> интегриран с </a:t>
            </a:r>
            <a:r>
              <a:rPr lang="en-US" sz="2600" dirty="0" smtClean="0"/>
              <a:t>Microsoft Internet Explorer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371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r>
              <a:rPr lang="bg-BG" dirty="0" smtClean="0"/>
              <a:t> -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нов файл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intro.html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 в него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поставете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следния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HTML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код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</a:t>
            </a:r>
            <a:endParaRPr lang="bg-B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bg-BG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Създайте нов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файл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наименование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intro.js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 поставете в него следния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JavaScript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код: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Във </a:t>
            </a:r>
            <a:r>
              <a:rPr lang="bg-BG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файла „</a:t>
            </a:r>
            <a:r>
              <a:rPr lang="en-US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intro.html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” </a:t>
            </a: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добавете връзка към файла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intro.js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bg-BG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Добавете записване на съобщения в конзолата до всяко извикване на „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alert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”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de block: index.html"/>
          <p:cNvSpPr/>
          <p:nvPr/>
        </p:nvSpPr>
        <p:spPr>
          <a:xfrm>
            <a:off x="659396" y="2060848"/>
            <a:ext cx="10873208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bg-BG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="text/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javascript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alert(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"Hello world!"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script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javascript:alert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('Good boy!')"&gt;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Click me!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="button"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="Click me!"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javascript:alert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'Good girl!'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/&gt;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ode block: site.js"/>
          <p:cNvSpPr/>
          <p:nvPr/>
        </p:nvSpPr>
        <p:spPr>
          <a:xfrm>
            <a:off x="659396" y="4583422"/>
            <a:ext cx="10873208" cy="3729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console.log(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'File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"intro.js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was just loaded.'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Коментари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Какво е „коментар“?</a:t>
            </a:r>
          </a:p>
          <a:p>
            <a:pPr lvl="1"/>
            <a:r>
              <a:rPr lang="bg-BG" sz="2800" dirty="0"/>
              <a:t>Коментарът е част от </a:t>
            </a:r>
            <a:r>
              <a:rPr lang="bg-BG" sz="2800" dirty="0" smtClean="0"/>
              <a:t>програмата, </a:t>
            </a:r>
            <a:r>
              <a:rPr lang="bg-BG" sz="2800" dirty="0"/>
              <a:t>която </a:t>
            </a:r>
            <a:r>
              <a:rPr lang="bg-BG" sz="2800" dirty="0" smtClean="0"/>
              <a:t>не </a:t>
            </a:r>
            <a:r>
              <a:rPr lang="bg-BG" sz="2800" dirty="0"/>
              <a:t>взима </a:t>
            </a:r>
            <a:r>
              <a:rPr lang="bg-BG" sz="2800" dirty="0" smtClean="0"/>
              <a:t>предвид</a:t>
            </a:r>
            <a:r>
              <a:rPr lang="en-US" sz="2800" dirty="0" smtClean="0"/>
              <a:t> </a:t>
            </a:r>
            <a:r>
              <a:rPr lang="bg-BG" sz="2800" dirty="0" smtClean="0"/>
              <a:t>по време на изпълнение</a:t>
            </a:r>
          </a:p>
          <a:p>
            <a:pPr lvl="1"/>
            <a:r>
              <a:rPr lang="bg-BG" sz="2800" dirty="0" smtClean="0"/>
              <a:t>Подпомага документирането на кода</a:t>
            </a:r>
            <a:endParaRPr lang="bg-BG" sz="2800" dirty="0"/>
          </a:p>
          <a:p>
            <a:r>
              <a:rPr lang="bg-BG" sz="2800" dirty="0"/>
              <a:t>Едноредови </a:t>
            </a:r>
            <a:r>
              <a:rPr lang="bg-BG" sz="2800" dirty="0" smtClean="0"/>
              <a:t>коментари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bg-BG" sz="2800" dirty="0" smtClean="0"/>
              <a:t>	</a:t>
            </a:r>
            <a:r>
              <a:rPr lang="bg-BG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едноредовите коментари започват с „//“</a:t>
            </a:r>
            <a: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и свършват с края на реда</a:t>
            </a:r>
            <a:endParaRPr lang="en-US" sz="3200" dirty="0"/>
          </a:p>
          <a:p>
            <a:r>
              <a:rPr lang="bg-BG" sz="2800" dirty="0" err="1" smtClean="0"/>
              <a:t>Многоредови</a:t>
            </a:r>
            <a:r>
              <a:rPr lang="bg-BG" sz="2800" dirty="0" smtClean="0"/>
              <a:t> коментари</a:t>
            </a:r>
            <a:br>
              <a:rPr lang="bg-BG" sz="2800" dirty="0" smtClean="0"/>
            </a:br>
            <a:r>
              <a:rPr lang="bg-BG" sz="2800" dirty="0" smtClean="0"/>
              <a:t>	</a:t>
            </a:r>
            <a:r>
              <a:rPr lang="ru-RU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/* </a:t>
            </a:r>
            <a:r>
              <a:rPr lang="ru-RU" sz="2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ето така започват многоредовите </a:t>
            </a:r>
            <a:r>
              <a:rPr lang="ru-RU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коментари</a:t>
            </a:r>
            <a:br>
              <a:rPr lang="ru-RU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ru-RU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bg-BG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 </a:t>
            </a:r>
            <a:r>
              <a:rPr lang="bg-BG" sz="2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завършват така </a:t>
            </a:r>
            <a:r>
              <a:rPr lang="bg-BG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*/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40260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Коментари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Някои интегрирани среди за разработка взимат предвид специално форматирани коментари, за да подпомогнат разработката</a:t>
            </a:r>
            <a:endParaRPr lang="en-US" sz="2800" dirty="0" smtClean="0"/>
          </a:p>
          <a:p>
            <a:pPr lvl="1"/>
            <a:r>
              <a:rPr lang="en-US" sz="2600" dirty="0" smtClean="0"/>
              <a:t>Microsoft</a:t>
            </a:r>
            <a:r>
              <a:rPr lang="bg-BG" sz="2600" dirty="0" smtClean="0"/>
              <a:t> </a:t>
            </a:r>
            <a:r>
              <a:rPr lang="en-US" sz="2600" dirty="0" smtClean="0"/>
              <a:t>Visual Studio </a:t>
            </a:r>
            <a:r>
              <a:rPr lang="bg-BG" sz="2600" dirty="0" smtClean="0"/>
              <a:t>има поддържа </a:t>
            </a:r>
            <a:r>
              <a:rPr lang="en-US" sz="2600" dirty="0" smtClean="0">
                <a:hlinkClick r:id="rId2"/>
              </a:rPr>
              <a:t>IntelliSense </a:t>
            </a:r>
            <a:r>
              <a:rPr lang="bg-BG" sz="2600" dirty="0" smtClean="0">
                <a:hlinkClick r:id="rId2"/>
              </a:rPr>
              <a:t>за </a:t>
            </a:r>
            <a:r>
              <a:rPr lang="en-US" sz="2600" dirty="0" smtClean="0">
                <a:hlinkClick r:id="rId2"/>
              </a:rPr>
              <a:t>JavaScript</a:t>
            </a:r>
            <a:r>
              <a:rPr lang="bg-BG" sz="2600" dirty="0" smtClean="0"/>
              <a:t> с използване на подобни коментари</a:t>
            </a:r>
          </a:p>
          <a:p>
            <a:pPr lvl="1"/>
            <a:r>
              <a:rPr lang="en-US" sz="2600" dirty="0" err="1" smtClean="0"/>
              <a:t>NetBeans</a:t>
            </a:r>
            <a:r>
              <a:rPr lang="bg-BG" sz="2600" dirty="0" smtClean="0"/>
              <a:t> използва </a:t>
            </a:r>
            <a:r>
              <a:rPr lang="en-US" sz="2600" dirty="0" err="1" smtClean="0">
                <a:hlinkClick r:id="rId3"/>
              </a:rPr>
              <a:t>JSDoc</a:t>
            </a:r>
            <a:r>
              <a:rPr lang="en-US" sz="2600" dirty="0" smtClean="0">
                <a:hlinkClick r:id="rId3"/>
              </a:rPr>
              <a:t> </a:t>
            </a:r>
            <a:r>
              <a:rPr lang="bg-BG" sz="2600" dirty="0" smtClean="0">
                <a:hlinkClick r:id="rId3"/>
              </a:rPr>
              <a:t>коментари</a:t>
            </a:r>
            <a:endParaRPr lang="bg-BG" sz="2600" dirty="0" smtClean="0"/>
          </a:p>
        </p:txBody>
      </p:sp>
    </p:spTree>
    <p:extLst>
      <p:ext uri="{BB962C8B-B14F-4D97-AF65-F5344CB8AC3E}">
        <p14:creationId xmlns:p14="http://schemas.microsoft.com/office/powerpoint/2010/main" val="310622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Запазени думи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Какво е </a:t>
            </a:r>
            <a:r>
              <a:rPr lang="bg-BG" sz="2800" dirty="0" smtClean="0"/>
              <a:t>„запазена дума</a:t>
            </a:r>
            <a:r>
              <a:rPr lang="bg-BG" sz="2800" dirty="0"/>
              <a:t>“?</a:t>
            </a:r>
          </a:p>
          <a:p>
            <a:pPr lvl="1"/>
            <a:r>
              <a:rPr lang="bg-BG" sz="2800" dirty="0"/>
              <a:t>Дума със специално </a:t>
            </a:r>
            <a:r>
              <a:rPr lang="bg-BG" sz="2800" dirty="0" smtClean="0"/>
              <a:t>значение</a:t>
            </a:r>
          </a:p>
          <a:p>
            <a:r>
              <a:rPr lang="bg-BG" sz="2800" dirty="0" smtClean="0"/>
              <a:t>Част </a:t>
            </a:r>
            <a:r>
              <a:rPr lang="bg-BG" sz="2800" dirty="0"/>
              <a:t>от самия език за програмиране</a:t>
            </a:r>
          </a:p>
          <a:p>
            <a:r>
              <a:rPr lang="bg-BG" sz="2800" dirty="0" smtClean="0"/>
              <a:t>Запазената дума не може да се използва като идентификатор</a:t>
            </a:r>
          </a:p>
          <a:p>
            <a:r>
              <a:rPr lang="bg-BG" sz="2800" dirty="0" smtClean="0"/>
              <a:t>Пълен списък със запазените думи има в</a:t>
            </a:r>
            <a:r>
              <a:rPr lang="en-US" sz="2800" dirty="0" smtClean="0"/>
              <a:t> </a:t>
            </a:r>
            <a:r>
              <a:rPr lang="bg-BG" sz="2800" dirty="0" smtClean="0"/>
              <a:t>глава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“</a:t>
            </a:r>
            <a:r>
              <a:rPr lang="bg-BG" sz="2800" dirty="0" smtClean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7.6.1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. Reserved Words”</a:t>
            </a:r>
            <a:r>
              <a:rPr lang="bg-BG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800" dirty="0"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ECMA-262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  <a:r>
              <a:rPr lang="bg-BG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спецификацията</a:t>
            </a:r>
            <a:endParaRPr lang="bg-BG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Идентификатори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Какво е „идентификатор“?</a:t>
            </a:r>
          </a:p>
          <a:p>
            <a:pPr lvl="1"/>
            <a:r>
              <a:rPr lang="bg-BG" sz="2400" dirty="0"/>
              <a:t>Наименование на определена програмна единица в кода дадено от </a:t>
            </a:r>
            <a:r>
              <a:rPr lang="bg-BG" sz="2400" dirty="0" smtClean="0"/>
              <a:t>програмиста</a:t>
            </a:r>
            <a:endParaRPr lang="en-US" sz="2400" dirty="0" smtClean="0"/>
          </a:p>
          <a:p>
            <a:pPr marL="457200" lvl="1" indent="0">
              <a:buNone/>
            </a:pPr>
            <a:r>
              <a:rPr lang="bg-BG" sz="2400" dirty="0" smtClean="0"/>
              <a:t>Пример:</a:t>
            </a:r>
            <a:r>
              <a:rPr lang="en-US" sz="2400" dirty="0" smtClean="0"/>
              <a:t>  </a:t>
            </a:r>
            <a:r>
              <a:rPr lang="bg-BG" sz="2400" dirty="0" smtClean="0"/>
              <a:t>&lt;</a:t>
            </a:r>
            <a:r>
              <a:rPr lang="bg-BG" sz="2400" dirty="0"/>
              <a:t>тип данни&gt; &lt;</a:t>
            </a:r>
            <a:r>
              <a:rPr lang="bg-BG" sz="2400" dirty="0">
                <a:solidFill>
                  <a:srgbClr val="FF0000"/>
                </a:solidFill>
              </a:rPr>
              <a:t>идентификатор</a:t>
            </a:r>
            <a:r>
              <a:rPr lang="bg-BG" sz="2400" dirty="0"/>
              <a:t>&gt; [= &lt;инициализация&gt;] </a:t>
            </a:r>
            <a:endParaRPr lang="en-US" sz="2400" dirty="0" smtClean="0"/>
          </a:p>
          <a:p>
            <a:pPr marL="457200" lvl="1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bg-BG" sz="2800" dirty="0" smtClean="0"/>
              <a:t>Правила</a:t>
            </a:r>
            <a:endParaRPr lang="bg-BG" sz="2800" dirty="0"/>
          </a:p>
          <a:p>
            <a:pPr lvl="1"/>
            <a:r>
              <a:rPr lang="bg-BG" sz="2400" dirty="0"/>
              <a:t>Уникални в дадената </a:t>
            </a:r>
            <a:r>
              <a:rPr lang="bg-BG" sz="2400" dirty="0" smtClean="0"/>
              <a:t>област и не </a:t>
            </a:r>
            <a:r>
              <a:rPr lang="bg-BG" sz="2400" dirty="0"/>
              <a:t>съвпадат </a:t>
            </a:r>
            <a:r>
              <a:rPr lang="bg-BG" sz="2400" dirty="0" smtClean="0"/>
              <a:t>със запазени думи</a:t>
            </a:r>
            <a:endParaRPr lang="bg-BG" sz="2400" dirty="0"/>
          </a:p>
          <a:p>
            <a:pPr lvl="1"/>
            <a:r>
              <a:rPr lang="bg-BG" sz="2400" dirty="0"/>
              <a:t>Започват с </a:t>
            </a:r>
            <a:r>
              <a:rPr lang="bg-BG" sz="2400" dirty="0" smtClean="0"/>
              <a:t>буква </a:t>
            </a:r>
            <a:r>
              <a:rPr lang="bg-BG" sz="2400" dirty="0"/>
              <a:t>от </a:t>
            </a:r>
            <a:r>
              <a:rPr lang="en-US" sz="2400" dirty="0"/>
              <a:t>Unicode </a:t>
            </a:r>
            <a:r>
              <a:rPr lang="bg-BG" sz="2400" dirty="0" smtClean="0"/>
              <a:t>таблицата</a:t>
            </a:r>
            <a:r>
              <a:rPr lang="en-US" sz="2400" dirty="0" smtClean="0"/>
              <a:t>,</a:t>
            </a:r>
            <a:r>
              <a:rPr lang="bg-BG" sz="2400" dirty="0" smtClean="0"/>
              <a:t> „_“</a:t>
            </a:r>
            <a:r>
              <a:rPr lang="en-US" sz="2400" dirty="0" smtClean="0"/>
              <a:t> </a:t>
            </a:r>
            <a:r>
              <a:rPr lang="bg-BG" sz="2400" dirty="0" smtClean="0"/>
              <a:t>или </a:t>
            </a:r>
            <a:r>
              <a:rPr lang="bg-BG" sz="2400" dirty="0"/>
              <a:t>„</a:t>
            </a:r>
            <a:r>
              <a:rPr lang="en-US" sz="2400" dirty="0" smtClean="0"/>
              <a:t>$”</a:t>
            </a:r>
          </a:p>
          <a:p>
            <a:pPr lvl="2"/>
            <a:r>
              <a:rPr lang="bg-BG" sz="2200" dirty="0" smtClean="0"/>
              <a:t>По конвенция, идентификаторите започващи с </a:t>
            </a:r>
            <a:r>
              <a:rPr lang="en-US" sz="2200" dirty="0" smtClean="0"/>
              <a:t>“_” </a:t>
            </a:r>
            <a:r>
              <a:rPr lang="bg-BG" sz="2200" dirty="0" smtClean="0"/>
              <a:t>указват, че дадената програмна единица не трябва да се използва от потребителите на съответния код</a:t>
            </a:r>
          </a:p>
        </p:txBody>
      </p:sp>
    </p:spTree>
    <p:extLst>
      <p:ext uri="{BB962C8B-B14F-4D97-AF65-F5344CB8AC3E}">
        <p14:creationId xmlns:p14="http://schemas.microsoft.com/office/powerpoint/2010/main" val="17623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Идентификатори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Наименованията на идентификаторите се определят от програмиста</a:t>
            </a:r>
          </a:p>
          <a:p>
            <a:r>
              <a:rPr lang="bg-BG" sz="2800" dirty="0" smtClean="0"/>
              <a:t>Свободата в избора на програмиста може да доведе до </a:t>
            </a:r>
            <a:r>
              <a:rPr lang="bg-BG" sz="2800" dirty="0" err="1" smtClean="0"/>
              <a:t>нечетим</a:t>
            </a:r>
            <a:r>
              <a:rPr lang="bg-BG" sz="2800" dirty="0" smtClean="0"/>
              <a:t> програмен код</a:t>
            </a:r>
          </a:p>
          <a:p>
            <a:r>
              <a:rPr lang="bg-BG" sz="2800" dirty="0" smtClean="0"/>
              <a:t>Принципите на доброто кодиране и конвенциите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bg-BG" sz="2800" dirty="0" smtClean="0"/>
              <a:t>изискват наименованията да носят смисъла на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bg-BG" sz="2800" dirty="0" smtClean="0"/>
              <a:t>това, което идентифицират</a:t>
            </a:r>
          </a:p>
          <a:p>
            <a:r>
              <a:rPr lang="bg-BG" sz="2800" dirty="0" smtClean="0"/>
              <a:t>Спазването на конвенциите води до по-четим,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bg-BG" sz="2800" dirty="0" smtClean="0"/>
              <a:t>по-качествен и по-разбираем програмен код</a:t>
            </a:r>
            <a:endParaRPr lang="en-US" sz="2800" dirty="0"/>
          </a:p>
        </p:txBody>
      </p:sp>
      <p:pic>
        <p:nvPicPr>
          <p:cNvPr id="8194" name="Picture 2" descr="http://www.dstaylor.me/wp-content/uploads/2012/03/man-pulling-hair-out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140" y="2781261"/>
            <a:ext cx="2192260" cy="352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93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Съдържание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400" dirty="0" smtClean="0"/>
              <a:t>Въведение в </a:t>
            </a:r>
            <a:r>
              <a:rPr lang="en-US" sz="2400" dirty="0" smtClean="0"/>
              <a:t>JavaScript</a:t>
            </a:r>
          </a:p>
          <a:p>
            <a:r>
              <a:rPr lang="bg-BG" sz="2400" dirty="0" smtClean="0"/>
              <a:t>Коментари</a:t>
            </a:r>
          </a:p>
          <a:p>
            <a:r>
              <a:rPr lang="bg-BG" sz="2400" dirty="0" smtClean="0"/>
              <a:t>Запазени думи</a:t>
            </a:r>
          </a:p>
          <a:p>
            <a:r>
              <a:rPr lang="bg-BG" sz="2400" dirty="0" smtClean="0"/>
              <a:t>Идентификатори</a:t>
            </a:r>
          </a:p>
          <a:p>
            <a:r>
              <a:rPr lang="bg-BG" sz="2400" dirty="0" smtClean="0"/>
              <a:t>Типове данни</a:t>
            </a:r>
          </a:p>
          <a:p>
            <a:r>
              <a:rPr lang="bg-BG" sz="2400" dirty="0" smtClean="0"/>
              <a:t>Литерали</a:t>
            </a:r>
          </a:p>
          <a:p>
            <a:r>
              <a:rPr lang="bg-BG" sz="2400" dirty="0" smtClean="0"/>
              <a:t>Променливи</a:t>
            </a:r>
          </a:p>
          <a:p>
            <a:r>
              <a:rPr lang="bg-BG" sz="2400" dirty="0"/>
              <a:t>Оператори, изрази и съждения</a:t>
            </a:r>
          </a:p>
          <a:p>
            <a:r>
              <a:rPr lang="bg-BG" sz="2400" dirty="0"/>
              <a:t>Условия, условни преходи и оператори</a:t>
            </a:r>
          </a:p>
          <a:p>
            <a:r>
              <a:rPr lang="bg-BG" sz="2400" dirty="0" smtClean="0"/>
              <a:t>Цикли</a:t>
            </a:r>
          </a:p>
          <a:p>
            <a:r>
              <a:rPr lang="bg-BG" sz="2400" dirty="0" smtClean="0"/>
              <a:t>Функции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9725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данни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„тип данни“?</a:t>
            </a:r>
          </a:p>
          <a:p>
            <a:pPr lvl="1"/>
            <a:r>
              <a:rPr lang="bg-BG" sz="2600" dirty="0" smtClean="0"/>
              <a:t>Класификационна система на данните</a:t>
            </a:r>
            <a:endParaRPr lang="en-US" sz="2600" dirty="0" smtClean="0"/>
          </a:p>
          <a:p>
            <a:r>
              <a:rPr lang="bg-BG" sz="2800" dirty="0" smtClean="0"/>
              <a:t>Типът данни определя</a:t>
            </a:r>
          </a:p>
          <a:p>
            <a:pPr lvl="1"/>
            <a:r>
              <a:rPr lang="bg-BG" sz="2800" dirty="0">
                <a:cs typeface="Times New Roman" panose="02020603050405020304" pitchFamily="18" charset="0"/>
              </a:rPr>
              <a:t>Множеството от възможни стойности</a:t>
            </a:r>
          </a:p>
          <a:p>
            <a:pPr lvl="1"/>
            <a:r>
              <a:rPr lang="bg-BG" sz="2800" dirty="0">
                <a:cs typeface="Times New Roman" panose="02020603050405020304" pitchFamily="18" charset="0"/>
              </a:rPr>
              <a:t>Възможните операциите извършвани с данните</a:t>
            </a:r>
          </a:p>
          <a:p>
            <a:pPr lvl="1"/>
            <a:r>
              <a:rPr lang="bg-BG" sz="2800" dirty="0">
                <a:cs typeface="Times New Roman" panose="02020603050405020304" pitchFamily="18" charset="0"/>
              </a:rPr>
              <a:t>Смисъла на данните</a:t>
            </a:r>
          </a:p>
          <a:p>
            <a:pPr lvl="1"/>
            <a:r>
              <a:rPr lang="bg-BG" sz="2800" dirty="0">
                <a:cs typeface="Times New Roman" panose="02020603050405020304" pitchFamily="18" charset="0"/>
              </a:rPr>
              <a:t>Начина на тяхното </a:t>
            </a:r>
            <a:r>
              <a:rPr lang="bg-BG" sz="2800" dirty="0" smtClean="0">
                <a:cs typeface="Times New Roman" panose="02020603050405020304" pitchFamily="18" charset="0"/>
              </a:rPr>
              <a:t>съхранение</a:t>
            </a:r>
          </a:p>
          <a:p>
            <a:r>
              <a:rPr lang="bg-BG" sz="3000" dirty="0" smtClean="0">
                <a:cs typeface="Times New Roman" panose="02020603050405020304" pitchFamily="18" charset="0"/>
              </a:rPr>
              <a:t>В </a:t>
            </a:r>
            <a:r>
              <a:rPr lang="en-US" sz="3000" dirty="0" smtClean="0">
                <a:cs typeface="Times New Roman" panose="02020603050405020304" pitchFamily="18" charset="0"/>
              </a:rPr>
              <a:t>JavaScript </a:t>
            </a:r>
            <a:r>
              <a:rPr lang="bg-BG" sz="3000" b="1" dirty="0" smtClean="0">
                <a:cs typeface="Times New Roman" panose="02020603050405020304" pitchFamily="18" charset="0"/>
              </a:rPr>
              <a:t>не могат</a:t>
            </a:r>
            <a:r>
              <a:rPr lang="bg-BG" sz="3000" dirty="0" smtClean="0">
                <a:cs typeface="Times New Roman" panose="02020603050405020304" pitchFamily="18" charset="0"/>
              </a:rPr>
              <a:t> да се създават нови типове данни</a:t>
            </a:r>
          </a:p>
        </p:txBody>
      </p:sp>
    </p:spTree>
    <p:extLst>
      <p:ext uri="{BB962C8B-B14F-4D97-AF65-F5344CB8AC3E}">
        <p14:creationId xmlns:p14="http://schemas.microsoft.com/office/powerpoint/2010/main" val="10441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данни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Примитивни (първични) типове данни</a:t>
            </a:r>
          </a:p>
          <a:p>
            <a:pPr lvl="1"/>
            <a:r>
              <a:rPr lang="bg-BG" sz="2400" dirty="0"/>
              <a:t>Стойностите им се предават по стойност</a:t>
            </a:r>
          </a:p>
          <a:p>
            <a:pPr lvl="1"/>
            <a:r>
              <a:rPr lang="bg-BG" sz="2400" dirty="0"/>
              <a:t>Това са типовете </a:t>
            </a:r>
            <a:r>
              <a:rPr lang="bg-BG" sz="2400" dirty="0" smtClean="0"/>
              <a:t>данни</a:t>
            </a:r>
          </a:p>
          <a:p>
            <a:pPr lvl="2"/>
            <a:r>
              <a:rPr lang="en-US" sz="2200" b="1" dirty="0"/>
              <a:t>Boolean</a:t>
            </a:r>
            <a:r>
              <a:rPr lang="bg-BG" sz="2200" dirty="0"/>
              <a:t> – представя истинност на някакво твърдение (двете стойности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2200" dirty="0" smtClean="0"/>
              <a:t> </a:t>
            </a:r>
            <a:r>
              <a:rPr lang="en-US" sz="2200" dirty="0"/>
              <a:t>– </a:t>
            </a:r>
            <a:r>
              <a:rPr lang="bg-BG" sz="2200" dirty="0"/>
              <a:t>за „истина“ и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2200" dirty="0" smtClean="0"/>
              <a:t> </a:t>
            </a:r>
            <a:r>
              <a:rPr lang="en-US" sz="2200" dirty="0"/>
              <a:t>– </a:t>
            </a:r>
            <a:r>
              <a:rPr lang="bg-BG" sz="2200" dirty="0"/>
              <a:t>за</a:t>
            </a:r>
            <a:r>
              <a:rPr lang="en-US" sz="2200" dirty="0"/>
              <a:t> </a:t>
            </a:r>
            <a:r>
              <a:rPr lang="bg-BG" sz="2200" dirty="0"/>
              <a:t>„лъжа</a:t>
            </a:r>
            <a:r>
              <a:rPr lang="bg-BG" sz="2200" dirty="0" smtClean="0"/>
              <a:t>“)</a:t>
            </a:r>
            <a:endParaRPr lang="en-US" sz="2200" dirty="0" smtClean="0"/>
          </a:p>
          <a:p>
            <a:pPr lvl="2"/>
            <a:r>
              <a:rPr lang="en-US" sz="2200" b="1" dirty="0" smtClean="0"/>
              <a:t>Number</a:t>
            </a:r>
            <a:r>
              <a:rPr lang="bg-BG" sz="2200" dirty="0" smtClean="0"/>
              <a:t> </a:t>
            </a:r>
            <a:r>
              <a:rPr lang="bg-BG" sz="2200" dirty="0"/>
              <a:t>– цяло или десетично число (вътрешно всички числа се съхраняват като 64-битови десетични числа с двойна точност)</a:t>
            </a:r>
            <a:r>
              <a:rPr lang="en-US" sz="2200" dirty="0"/>
              <a:t>,</a:t>
            </a:r>
            <a:r>
              <a:rPr lang="bg-BG" sz="2200" dirty="0"/>
              <a:t> </a:t>
            </a:r>
            <a:r>
              <a:rPr lang="en-US" sz="2200" b="1" dirty="0" err="1"/>
              <a:t>NaN</a:t>
            </a:r>
            <a:r>
              <a:rPr lang="en-US" sz="2200" dirty="0"/>
              <a:t> (</a:t>
            </a:r>
            <a:r>
              <a:rPr lang="bg-BG" sz="2200" dirty="0"/>
              <a:t>не е число), </a:t>
            </a:r>
            <a:r>
              <a:rPr lang="en-US" sz="2200" b="1" dirty="0" smtClean="0"/>
              <a:t>+∞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bg-BG" sz="2200" dirty="0"/>
              <a:t>безкрайност</a:t>
            </a:r>
            <a:r>
              <a:rPr lang="bg-BG" sz="2200" dirty="0" smtClean="0"/>
              <a:t>), </a:t>
            </a:r>
            <a:r>
              <a:rPr lang="bg-BG" sz="2200" b="1" dirty="0" smtClean="0"/>
              <a:t>-</a:t>
            </a:r>
            <a:r>
              <a:rPr lang="en-US" sz="2200" b="1" dirty="0" smtClean="0"/>
              <a:t>∞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bg-BG" sz="2200" dirty="0"/>
              <a:t>отрицателна безкрайност</a:t>
            </a:r>
            <a:r>
              <a:rPr lang="bg-BG" sz="2200" dirty="0" smtClean="0"/>
              <a:t>)</a:t>
            </a:r>
            <a:r>
              <a:rPr lang="en-US" sz="2200" dirty="0" smtClean="0"/>
              <a:t>, </a:t>
            </a:r>
            <a:r>
              <a:rPr lang="bg-BG" sz="2200" b="1" dirty="0" smtClean="0"/>
              <a:t>+0</a:t>
            </a:r>
            <a:r>
              <a:rPr lang="bg-BG" sz="2200" dirty="0" smtClean="0"/>
              <a:t> (положителна нула) или </a:t>
            </a:r>
            <a:r>
              <a:rPr lang="en-US" sz="2200" b="1" dirty="0" smtClean="0"/>
              <a:t>-0</a:t>
            </a:r>
            <a:r>
              <a:rPr lang="en-US" sz="2200" dirty="0" smtClean="0"/>
              <a:t> </a:t>
            </a:r>
            <a:r>
              <a:rPr lang="bg-BG" sz="2200" dirty="0" smtClean="0"/>
              <a:t>(отрицателна нула) </a:t>
            </a:r>
            <a:endParaRPr lang="en-US" sz="2200" dirty="0" smtClean="0"/>
          </a:p>
          <a:p>
            <a:pPr lvl="2"/>
            <a:r>
              <a:rPr lang="en-US" sz="2200" b="1" dirty="0" smtClean="0"/>
              <a:t>String</a:t>
            </a:r>
            <a:r>
              <a:rPr lang="bg-BG" sz="2200" dirty="0" smtClean="0"/>
              <a:t> – множество от </a:t>
            </a:r>
            <a:r>
              <a:rPr lang="en-US" sz="2200" dirty="0" smtClean="0"/>
              <a:t>Unicode </a:t>
            </a:r>
            <a:r>
              <a:rPr lang="bg-BG" sz="2200" dirty="0" smtClean="0"/>
              <a:t>символи</a:t>
            </a:r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834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данни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600" dirty="0" smtClean="0"/>
              <a:t>Референтни (съставни) типове данни</a:t>
            </a:r>
          </a:p>
          <a:p>
            <a:pPr lvl="1"/>
            <a:r>
              <a:rPr lang="bg-BG" sz="2400" dirty="0" smtClean="0"/>
              <a:t>Стойностите им се предават по референция</a:t>
            </a:r>
          </a:p>
          <a:p>
            <a:pPr lvl="1"/>
            <a:r>
              <a:rPr lang="bg-BG" sz="2400" dirty="0" smtClean="0"/>
              <a:t>Това са типовете данни</a:t>
            </a:r>
            <a:endParaRPr lang="en-US" sz="2400" dirty="0" smtClean="0"/>
          </a:p>
          <a:p>
            <a:pPr lvl="2"/>
            <a:r>
              <a:rPr lang="en-US" sz="2200" b="1" dirty="0"/>
              <a:t>Array</a:t>
            </a:r>
            <a:r>
              <a:rPr lang="bg-BG" sz="2200" dirty="0"/>
              <a:t> – представлява множество от стойности адресирани чрез цифров или низов ключ</a:t>
            </a:r>
          </a:p>
          <a:p>
            <a:pPr lvl="2"/>
            <a:r>
              <a:rPr lang="en-US" sz="2200" b="1" dirty="0" smtClean="0"/>
              <a:t>Object</a:t>
            </a:r>
            <a:r>
              <a:rPr lang="en-US" sz="2200" dirty="0" smtClean="0"/>
              <a:t> – </a:t>
            </a:r>
            <a:r>
              <a:rPr lang="bg-BG" sz="2200" dirty="0" smtClean="0"/>
              <a:t>представлява колекция от свойства (в частност функции)</a:t>
            </a:r>
            <a:endParaRPr lang="en-US" sz="2200" dirty="0" smtClean="0"/>
          </a:p>
          <a:p>
            <a:pPr lvl="1"/>
            <a:r>
              <a:rPr lang="bg-BG" sz="2400" dirty="0" smtClean="0"/>
              <a:t>По-подробно за съставните типове данни ще говорим с напредване на курса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540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данни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600" dirty="0" smtClean="0"/>
              <a:t>Специални типове данни</a:t>
            </a:r>
            <a:endParaRPr lang="en-US" sz="2600" dirty="0" smtClean="0"/>
          </a:p>
          <a:p>
            <a:pPr lvl="1"/>
            <a:r>
              <a:rPr lang="bg-BG" sz="2400" dirty="0" smtClean="0"/>
              <a:t>Типове данни носещи по-специално значение</a:t>
            </a:r>
          </a:p>
          <a:p>
            <a:pPr lvl="1"/>
            <a:r>
              <a:rPr lang="bg-BG" sz="2400" dirty="0" smtClean="0"/>
              <a:t>Това са типовете данни</a:t>
            </a:r>
          </a:p>
          <a:p>
            <a:pPr lvl="2"/>
            <a:r>
              <a:rPr lang="en-US" sz="2200" b="1" dirty="0" smtClean="0"/>
              <a:t>Null</a:t>
            </a:r>
            <a:r>
              <a:rPr lang="en-US" sz="2200" dirty="0" smtClean="0"/>
              <a:t> </a:t>
            </a:r>
            <a:r>
              <a:rPr lang="bg-BG" sz="2200" dirty="0" smtClean="0"/>
              <a:t>– указва липсваща стойност</a:t>
            </a:r>
          </a:p>
          <a:p>
            <a:pPr lvl="2"/>
            <a:r>
              <a:rPr lang="en-US" sz="2200" b="1" dirty="0" smtClean="0"/>
              <a:t>Undefined</a:t>
            </a:r>
            <a:r>
              <a:rPr lang="en-US" sz="2200" dirty="0" smtClean="0"/>
              <a:t> – </a:t>
            </a:r>
            <a:r>
              <a:rPr lang="bg-BG" sz="2200" dirty="0" smtClean="0"/>
              <a:t>указва несъществуваща/</a:t>
            </a:r>
            <a:r>
              <a:rPr lang="bg-BG" sz="2200" dirty="0" err="1" smtClean="0"/>
              <a:t>неинициализирана</a:t>
            </a:r>
            <a:r>
              <a:rPr lang="bg-BG" sz="2200" dirty="0" smtClean="0"/>
              <a:t> променлива/свойство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30882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Литерали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„литерал“?</a:t>
            </a:r>
          </a:p>
          <a:p>
            <a:pPr lvl="1"/>
            <a:r>
              <a:rPr lang="ru-RU" sz="2400" dirty="0"/>
              <a:t>Те представляват стойности на променливи, зададени непосредствено в сорс кода на програмата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lvl="1"/>
            <a:r>
              <a:rPr lang="bg-BG" sz="2400" dirty="0" smtClean="0"/>
              <a:t>Пример : </a:t>
            </a:r>
            <a:r>
              <a:rPr lang="en-US" sz="2400" dirty="0" err="1"/>
              <a:t>bool</a:t>
            </a:r>
            <a:r>
              <a:rPr lang="en-US" sz="2400" dirty="0"/>
              <a:t> result = true</a:t>
            </a:r>
            <a:r>
              <a:rPr lang="en-US" sz="2400" dirty="0" smtClean="0"/>
              <a:t>;</a:t>
            </a:r>
            <a:r>
              <a:rPr lang="bg-BG" sz="2400" dirty="0" smtClean="0"/>
              <a:t> // </a:t>
            </a:r>
            <a:r>
              <a:rPr lang="en-US" sz="2400" dirty="0" smtClean="0"/>
              <a:t>true e </a:t>
            </a:r>
            <a:r>
              <a:rPr lang="bg-BG" sz="2400" dirty="0"/>
              <a:t>литерал</a:t>
            </a:r>
            <a:endParaRPr lang="bg-BG" sz="2400" dirty="0" smtClean="0"/>
          </a:p>
          <a:p>
            <a:r>
              <a:rPr lang="bg-BG" sz="2800" dirty="0" smtClean="0">
                <a:cs typeface="Times New Roman" panose="02020603050405020304" pitchFamily="18" charset="0"/>
              </a:rPr>
              <a:t>Разграничават се литерали от следните типове</a:t>
            </a:r>
          </a:p>
          <a:p>
            <a:pPr lvl="1"/>
            <a:r>
              <a:rPr lang="bg-BG" sz="2400" dirty="0"/>
              <a:t>Числови</a:t>
            </a:r>
          </a:p>
          <a:p>
            <a:pPr lvl="1"/>
            <a:r>
              <a:rPr lang="bg-BG" sz="2400" dirty="0" smtClean="0"/>
              <a:t>Низови</a:t>
            </a:r>
          </a:p>
          <a:p>
            <a:pPr lvl="1"/>
            <a:r>
              <a:rPr lang="bg-BG" sz="2400" dirty="0" smtClean="0">
                <a:cs typeface="Times New Roman" panose="02020603050405020304" pitchFamily="18" charset="0"/>
              </a:rPr>
              <a:t>Булеви (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2400" dirty="0"/>
              <a:t> </a:t>
            </a:r>
            <a:r>
              <a:rPr lang="bg-BG" sz="2400" dirty="0" smtClean="0"/>
              <a:t>или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2400" dirty="0" smtClean="0">
                <a:cs typeface="Times New Roman" panose="02020603050405020304" pitchFamily="18" charset="0"/>
              </a:rPr>
              <a:t>)</a:t>
            </a:r>
            <a:endParaRPr lang="bg-BG" sz="2400" dirty="0" smtClean="0">
              <a:cs typeface="Times New Roman" panose="02020603050405020304" pitchFamily="18" charset="0"/>
            </a:endParaRPr>
          </a:p>
          <a:p>
            <a:pPr lvl="1"/>
            <a:r>
              <a:rPr lang="bg-BG" sz="2400" dirty="0" smtClean="0">
                <a:cs typeface="Times New Roman" panose="02020603050405020304" pitchFamily="18" charset="0"/>
              </a:rPr>
              <a:t>Нулев </a:t>
            </a:r>
            <a:r>
              <a:rPr lang="bg-BG" sz="2400" dirty="0">
                <a:cs typeface="Times New Roman" panose="02020603050405020304" pitchFamily="18" charset="0"/>
              </a:rPr>
              <a:t>литерал </a:t>
            </a:r>
            <a:r>
              <a:rPr lang="en-US" sz="2400" dirty="0" smtClean="0"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400" dirty="0" smtClean="0">
                <a:cs typeface="Times New Roman" panose="02020603050405020304" pitchFamily="18" charset="0"/>
              </a:rPr>
              <a:t>)</a:t>
            </a:r>
            <a:endParaRPr lang="bg-BG" sz="2400" dirty="0" smtClean="0">
              <a:cs typeface="Times New Roman" panose="02020603050405020304" pitchFamily="18" charset="0"/>
            </a:endParaRPr>
          </a:p>
          <a:p>
            <a:pPr lvl="1"/>
            <a:r>
              <a:rPr lang="bg-BG" sz="2400" dirty="0" smtClean="0">
                <a:cs typeface="Times New Roman" panose="02020603050405020304" pitchFamily="18" charset="0"/>
              </a:rPr>
              <a:t>Недефиниран литерал </a:t>
            </a:r>
            <a:r>
              <a:rPr lang="en-US" sz="2400" dirty="0" smtClean="0"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r>
              <a:rPr lang="en-US" sz="2400" dirty="0" smtClean="0">
                <a:cs typeface="Times New Roman" panose="02020603050405020304" pitchFamily="18" charset="0"/>
              </a:rPr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88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Литерали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Булевите литерали са</a:t>
            </a:r>
            <a:r>
              <a:rPr lang="ru-RU" sz="2800" dirty="0" smtClean="0"/>
              <a:t>:    true</a:t>
            </a:r>
            <a:r>
              <a:rPr lang="en-US" sz="2800" dirty="0" smtClean="0"/>
              <a:t>, f</a:t>
            </a:r>
            <a:r>
              <a:rPr lang="ru-RU" sz="2800" dirty="0" smtClean="0"/>
              <a:t>alse</a:t>
            </a:r>
            <a:endParaRPr lang="ru-RU" sz="2800" dirty="0"/>
          </a:p>
          <a:p>
            <a:r>
              <a:rPr lang="ru-RU" sz="2800" dirty="0"/>
              <a:t>Когато присвояваме стойност на променлива от тип bool, можем да използваме единствено някоя от тези две стойности или израз от булев тип (който се изчислява до true или false).</a:t>
            </a:r>
          </a:p>
          <a:p>
            <a:r>
              <a:rPr lang="ru-RU" sz="2800" dirty="0" smtClean="0"/>
              <a:t>Булеви литерали – пример</a:t>
            </a:r>
          </a:p>
          <a:p>
            <a:r>
              <a:rPr lang="ru-RU" sz="2800" dirty="0" smtClean="0"/>
              <a:t>bool </a:t>
            </a:r>
            <a:r>
              <a:rPr lang="ru-RU" sz="2800" dirty="0"/>
              <a:t>result = true;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4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Литерали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Числови литерали</a:t>
            </a:r>
          </a:p>
          <a:p>
            <a:pPr lvl="1"/>
            <a:r>
              <a:rPr lang="bg-BG" sz="2400" dirty="0" smtClean="0"/>
              <a:t>Могат да бъдат положителни или отрицателни числа, нула, </a:t>
            </a:r>
            <a:r>
              <a:rPr lang="en-US" sz="24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NaN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+Infinity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-Infinity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+0</a:t>
            </a:r>
            <a:r>
              <a:rPr lang="en-US" sz="2400" dirty="0" smtClean="0"/>
              <a:t> </a:t>
            </a:r>
            <a:r>
              <a:rPr lang="bg-BG" sz="2400" dirty="0" smtClean="0"/>
              <a:t>или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-0</a:t>
            </a:r>
            <a:endParaRPr lang="bg-BG" sz="24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Целите числа могат да бъдат представени в десетичен, шестнадесетичен (с префикс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0x</a:t>
            </a:r>
            <a:r>
              <a:rPr lang="en-US" sz="2400" dirty="0" smtClean="0"/>
              <a:t>”)</a:t>
            </a:r>
            <a:r>
              <a:rPr lang="bg-BG" sz="2400" dirty="0" smtClean="0"/>
              <a:t> или </a:t>
            </a:r>
            <a:r>
              <a:rPr lang="bg-BG" sz="2400" dirty="0" err="1" smtClean="0"/>
              <a:t>осмичен</a:t>
            </a:r>
            <a:r>
              <a:rPr lang="bg-BG" sz="2400" dirty="0" smtClean="0"/>
              <a:t> (с префикс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400" dirty="0" smtClean="0"/>
              <a:t>”) </a:t>
            </a:r>
            <a:r>
              <a:rPr lang="bg-BG" sz="2400" dirty="0" smtClean="0"/>
              <a:t>вид</a:t>
            </a:r>
            <a:br>
              <a:rPr lang="bg-BG" sz="2400" dirty="0" smtClean="0"/>
            </a:b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010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Десетичните числа съдържат десетична точка и/или са представени в научна нотация (в експоненциален вид)</a:t>
            </a:r>
            <a:r>
              <a:rPr lang="bg-BG" sz="2200" dirty="0" smtClean="0"/>
              <a:t/>
            </a:r>
            <a:br>
              <a:rPr lang="bg-BG" sz="2200" dirty="0" smtClean="0"/>
            </a:b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0.0001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1e-4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1.0e-4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7107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Литерали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Низови литерали</a:t>
            </a:r>
          </a:p>
          <a:p>
            <a:pPr lvl="1"/>
            <a:r>
              <a:rPr lang="bg-BG" sz="2400" dirty="0" smtClean="0"/>
              <a:t>Множество от символи заградено в единични или двойни кавички</a:t>
            </a:r>
          </a:p>
          <a:p>
            <a:pPr lvl="1"/>
            <a:r>
              <a:rPr lang="bg-BG" sz="2400" dirty="0" smtClean="0"/>
              <a:t>Между двойни кавички може да има единични и обратно</a:t>
            </a:r>
            <a:br>
              <a:rPr lang="bg-BG" sz="2400" dirty="0" smtClean="0"/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"Happy 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am I; from care I'm free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'"</a:t>
            </a:r>
            <a:r>
              <a:rPr lang="en-US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Avast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ye lubbers!" roared the technician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.'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"45"</a:t>
            </a:r>
            <a: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'c'</a:t>
            </a:r>
            <a:endParaRPr lang="bg-BG" sz="2000" dirty="0" smtClean="0">
              <a:solidFill>
                <a:srgbClr val="A31515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За използване на специални символи, могат да се използват възможностите за екраниране на низове със символа </a:t>
            </a:r>
            <a:r>
              <a:rPr lang="en-US" sz="2400" dirty="0" smtClean="0"/>
              <a:t>“</a:t>
            </a:r>
            <a:r>
              <a:rPr lang="en-US" sz="2400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  <a:r>
              <a:rPr lang="en-US" sz="2400" dirty="0" smtClean="0"/>
              <a:t>”: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"The image path is \"C:\\webstuff\\mypage\\gifs\\garden.gif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\"."</a:t>
            </a:r>
            <a:b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'The 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caption reads, "After the snow of \'97. Grandma\'s house is covered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."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Okay, here's a new line!\</a:t>
            </a:r>
            <a:r>
              <a:rPr lang="en-US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nLook</a:t>
            </a:r>
            <a:r>
              <a:rPr lang="en-US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at me - I'm on a new line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!"</a:t>
            </a:r>
          </a:p>
        </p:txBody>
      </p:sp>
    </p:spTree>
    <p:extLst>
      <p:ext uri="{BB962C8B-B14F-4D97-AF65-F5344CB8AC3E}">
        <p14:creationId xmlns:p14="http://schemas.microsoft.com/office/powerpoint/2010/main" val="41402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Литерали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Нулев литерал</a:t>
            </a:r>
          </a:p>
          <a:p>
            <a:pPr lvl="1"/>
            <a:r>
              <a:rPr lang="bg-BG" sz="2800" dirty="0" smtClean="0"/>
              <a:t>Има само една стойност </a:t>
            </a:r>
            <a:r>
              <a:rPr lang="bg-BG" sz="2800" dirty="0"/>
              <a:t>– 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800" dirty="0" smtClean="0"/>
              <a:t> </a:t>
            </a:r>
            <a:r>
              <a:rPr lang="bg-BG" sz="2800" dirty="0" smtClean="0"/>
              <a:t>съответстваща на невалидна стойност</a:t>
            </a:r>
            <a:endParaRPr lang="en-US" sz="2800" dirty="0" smtClean="0"/>
          </a:p>
          <a:p>
            <a:r>
              <a:rPr lang="bg-BG" sz="2800" dirty="0" smtClean="0"/>
              <a:t>Недефиниран литерал</a:t>
            </a:r>
          </a:p>
          <a:p>
            <a:pPr lvl="1"/>
            <a:r>
              <a:rPr lang="bg-BG" sz="2600" dirty="0" smtClean="0"/>
              <a:t>Има само една стойност – </a:t>
            </a:r>
            <a:r>
              <a:rPr lang="en-US" sz="26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undefined</a:t>
            </a:r>
            <a:r>
              <a:rPr lang="en-US" sz="2600" b="1" dirty="0" smtClean="0"/>
              <a:t> </a:t>
            </a:r>
            <a:r>
              <a:rPr lang="bg-BG" sz="2600" dirty="0" smtClean="0"/>
              <a:t>съответстваща на недефинирана или </a:t>
            </a:r>
            <a:r>
              <a:rPr lang="bg-BG" sz="2600" dirty="0" err="1" smtClean="0"/>
              <a:t>неинициализирана</a:t>
            </a:r>
            <a:r>
              <a:rPr lang="bg-BG" sz="2600" dirty="0" smtClean="0"/>
              <a:t> променлива (или свойство)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305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Променливи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Какво е „променлива“?</a:t>
            </a:r>
          </a:p>
          <a:p>
            <a:pPr lvl="1"/>
            <a:r>
              <a:rPr lang="bg-BG" sz="2600" dirty="0" smtClean="0"/>
              <a:t>Идентификатор </a:t>
            </a:r>
            <a:r>
              <a:rPr lang="bg-BG" sz="2600" dirty="0"/>
              <a:t>с асоциирана с него стойност от определен тип, която </a:t>
            </a:r>
            <a:r>
              <a:rPr lang="bg-BG" sz="2600" b="1" dirty="0"/>
              <a:t>може да бъде променяна</a:t>
            </a:r>
            <a:r>
              <a:rPr lang="bg-BG" sz="2600" dirty="0"/>
              <a:t> по време на изпълнение на </a:t>
            </a:r>
            <a:r>
              <a:rPr lang="bg-BG" sz="2600" dirty="0" smtClean="0"/>
              <a:t>програмата</a:t>
            </a:r>
          </a:p>
          <a:p>
            <a:r>
              <a:rPr lang="bg-BG" sz="2600" dirty="0" smtClean="0"/>
              <a:t>Характеристики</a:t>
            </a:r>
          </a:p>
          <a:p>
            <a:pPr lvl="1"/>
            <a:r>
              <a:rPr lang="bg-BG" sz="2400" dirty="0" smtClean="0"/>
              <a:t>Наименование (напр.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courseName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pPr lvl="1"/>
            <a:r>
              <a:rPr lang="bg-BG" sz="2400" dirty="0" smtClean="0"/>
              <a:t>Текуща стойност</a:t>
            </a:r>
            <a:r>
              <a:rPr lang="en-US" sz="2400" dirty="0" smtClean="0"/>
              <a:t> (</a:t>
            </a:r>
            <a:r>
              <a:rPr lang="bg-BG" sz="2400" dirty="0" smtClean="0"/>
              <a:t>напр. </a:t>
            </a:r>
            <a:r>
              <a:rPr lang="bg-BG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"Курс по уеб програмиране"</a:t>
            </a:r>
            <a:r>
              <a:rPr lang="en-US" sz="2400" dirty="0" smtClean="0"/>
              <a:t>)</a:t>
            </a:r>
            <a:endParaRPr lang="bg-BG" sz="2400" dirty="0" smtClean="0"/>
          </a:p>
          <a:p>
            <a:pPr lvl="1"/>
            <a:r>
              <a:rPr lang="bg-BG" sz="2400" dirty="0" smtClean="0"/>
              <a:t>Променливите нямат тип</a:t>
            </a:r>
          </a:p>
          <a:p>
            <a:pPr lvl="2"/>
            <a:r>
              <a:rPr lang="bg-BG" sz="2200" dirty="0" smtClean="0"/>
              <a:t>Типът се определя от текущата стойност на променливата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515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Обектно-ориентиран, прототипен, динамичен, функционален език </a:t>
            </a:r>
            <a:r>
              <a:rPr lang="bg-BG" sz="2800" dirty="0"/>
              <a:t>за </a:t>
            </a:r>
            <a:r>
              <a:rPr lang="bg-BG" sz="2800" dirty="0" smtClean="0"/>
              <a:t>програмиране</a:t>
            </a:r>
            <a:endParaRPr lang="en-US" sz="2800" dirty="0"/>
          </a:p>
          <a:p>
            <a:r>
              <a:rPr lang="bg-BG" sz="2800" dirty="0" smtClean="0"/>
              <a:t>Място на</a:t>
            </a:r>
            <a:r>
              <a:rPr lang="en-US" sz="2800" dirty="0" smtClean="0"/>
              <a:t> JavaScript </a:t>
            </a:r>
            <a:r>
              <a:rPr lang="bg-BG" sz="2800" dirty="0" smtClean="0"/>
              <a:t>в </a:t>
            </a:r>
            <a:r>
              <a:rPr lang="en-US" sz="2800" b="1" dirty="0" smtClean="0"/>
              <a:t>W</a:t>
            </a:r>
            <a:r>
              <a:rPr lang="en-US" sz="2800" dirty="0" smtClean="0"/>
              <a:t>orld </a:t>
            </a:r>
            <a:r>
              <a:rPr lang="en-US" sz="2800" b="1" dirty="0" smtClean="0"/>
              <a:t>W</a:t>
            </a:r>
            <a:r>
              <a:rPr lang="en-US" sz="2800" dirty="0" smtClean="0"/>
              <a:t>ide </a:t>
            </a:r>
            <a:r>
              <a:rPr lang="en-US" sz="2800" b="1" dirty="0" smtClean="0"/>
              <a:t>W</a:t>
            </a:r>
            <a:r>
              <a:rPr lang="en-US" sz="2800" dirty="0" smtClean="0"/>
              <a:t>eb</a:t>
            </a:r>
            <a:endParaRPr lang="bg-BG" sz="2800" dirty="0" smtClean="0"/>
          </a:p>
          <a:p>
            <a:pPr lvl="1"/>
            <a:r>
              <a:rPr lang="en-US" sz="2400" dirty="0" smtClean="0"/>
              <a:t>HTML </a:t>
            </a:r>
            <a:r>
              <a:rPr lang="bg-BG" sz="2400" dirty="0" smtClean="0"/>
              <a:t>дава структура и съдържание на страниците</a:t>
            </a:r>
          </a:p>
          <a:p>
            <a:pPr lvl="1"/>
            <a:r>
              <a:rPr lang="en-US" sz="2400" dirty="0" smtClean="0"/>
              <a:t>CSS </a:t>
            </a:r>
            <a:r>
              <a:rPr lang="bg-BG" sz="2400" dirty="0" smtClean="0"/>
              <a:t>дава тяхното оформление, външния вид на страниците</a:t>
            </a:r>
          </a:p>
          <a:p>
            <a:pPr lvl="1"/>
            <a:r>
              <a:rPr lang="en-US" sz="2400" dirty="0" smtClean="0"/>
              <a:t>JavaScript </a:t>
            </a:r>
            <a:r>
              <a:rPr lang="bg-BG" sz="2400" dirty="0" smtClean="0"/>
              <a:t>дава поведението на страниците, взаимодействието с потребителя, с функциите на браузера, с мрежата и т.н.</a:t>
            </a:r>
          </a:p>
          <a:p>
            <a:r>
              <a:rPr lang="bg-BG" sz="2800" dirty="0" smtClean="0"/>
              <a:t>Работи предимно в браузери, но е достъпен и на други платформи</a:t>
            </a:r>
          </a:p>
          <a:p>
            <a:pPr lvl="1"/>
            <a:r>
              <a:rPr lang="en-US" sz="2400" dirty="0" smtClean="0"/>
              <a:t>PDF </a:t>
            </a:r>
            <a:r>
              <a:rPr lang="bg-BG" sz="2400" dirty="0" smtClean="0"/>
              <a:t>документи, специфични браузъри, настолни „джаджи</a:t>
            </a:r>
            <a:r>
              <a:rPr lang="en-US" sz="2400" dirty="0" smtClean="0"/>
              <a:t>”</a:t>
            </a:r>
            <a:r>
              <a:rPr lang="bg-BG" sz="2400" dirty="0" smtClean="0"/>
              <a:t> и др.</a:t>
            </a:r>
            <a:endParaRPr lang="en-US" sz="2400" dirty="0" smtClean="0"/>
          </a:p>
          <a:p>
            <a:pPr lvl="1"/>
            <a:r>
              <a:rPr lang="bg-BG" sz="2400" dirty="0" smtClean="0"/>
              <a:t>Сървърни приложения </a:t>
            </a:r>
            <a:r>
              <a:rPr lang="en-US" sz="2400" dirty="0" smtClean="0"/>
              <a:t>(Node.js)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41206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Променливи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Обявяване/деклариране</a:t>
            </a:r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bg-BG" sz="2400" dirty="0" smtClean="0">
                <a:highlight>
                  <a:srgbClr val="FFFFFF"/>
                </a:highlight>
              </a:rPr>
              <a:t>Пример</a:t>
            </a:r>
            <a:br>
              <a:rPr lang="bg-BG" sz="2400" dirty="0" smtClean="0">
                <a:highlight>
                  <a:srgbClr val="FFFFFF"/>
                </a:highlight>
              </a:rPr>
            </a:b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courseName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6967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Променливи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Присвояване </a:t>
            </a:r>
            <a:r>
              <a:rPr lang="bg-BG" sz="2800" dirty="0"/>
              <a:t>на </a:t>
            </a:r>
            <a:r>
              <a:rPr lang="bg-BG" sz="2800" dirty="0" smtClean="0"/>
              <a:t>стойност</a:t>
            </a:r>
          </a:p>
          <a:p>
            <a:pPr lvl="1"/>
            <a:r>
              <a:rPr lang="bg-BG" sz="2400" dirty="0" smtClean="0"/>
              <a:t>Синтаксис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bg-BG" sz="24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bg-BG" sz="2400" i="1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израз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bg-BG" sz="2400" dirty="0" smtClean="0">
                <a:highlight>
                  <a:srgbClr val="FFFFFF"/>
                </a:highlight>
              </a:rPr>
              <a:t>Пример</a:t>
            </a:r>
            <a:r>
              <a:rPr lang="bg-BG" sz="2400" dirty="0">
                <a:highlight>
                  <a:srgbClr val="FFFFFF"/>
                </a:highlight>
              </a:rPr>
              <a:t/>
            </a:r>
            <a:br>
              <a:rPr lang="bg-BG" sz="2400" dirty="0">
                <a:highlight>
                  <a:srgbClr val="FFFFFF"/>
                </a:highlight>
              </a:rPr>
            </a:b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"Курс по уеб </a:t>
            </a:r>
            <a:r>
              <a:rPr lang="bg-BG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програмиране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bg-BG" sz="2400" dirty="0"/>
          </a:p>
          <a:p>
            <a:r>
              <a:rPr lang="bg-BG" sz="2800" dirty="0" smtClean="0"/>
              <a:t>Използване на стойност</a:t>
            </a:r>
          </a:p>
          <a:p>
            <a:pPr lvl="1"/>
            <a:r>
              <a:rPr lang="bg-BG" sz="2400" dirty="0" smtClean="0"/>
              <a:t>Синтаксис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bg-BG" sz="24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>
                <a:highlight>
                  <a:srgbClr val="FFFFFF"/>
                </a:highlight>
              </a:rPr>
              <a:t>Пример</a:t>
            </a:r>
            <a:br>
              <a:rPr lang="bg-BG" sz="2400" dirty="0" smtClean="0">
                <a:highlight>
                  <a:srgbClr val="FFFFFF"/>
                </a:highlight>
              </a:rPr>
            </a:b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console.log(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courseName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bg-BG" sz="2400" dirty="0" smtClean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0085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Променливи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Инициализация</a:t>
            </a:r>
          </a:p>
          <a:p>
            <a:pPr lvl="1"/>
            <a:r>
              <a:rPr lang="bg-BG" sz="2400" dirty="0" smtClean="0"/>
              <a:t>Първоначално задаване на стойност</a:t>
            </a:r>
          </a:p>
          <a:p>
            <a:pPr lvl="1"/>
            <a:r>
              <a:rPr lang="bg-BG" sz="2400" dirty="0" smtClean="0"/>
              <a:t>Преди инициализация, променливите имат стойност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undefined</a:t>
            </a:r>
            <a:endParaRPr lang="bg-BG" sz="24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bg-BG" sz="2400" i="1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израз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bg-BG" sz="2400" dirty="0" smtClean="0"/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Курс по уеб </a:t>
            </a:r>
            <a:r>
              <a:rPr lang="bg-BG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програмиране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bg-BG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955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Променливи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Деклариране на няколко променливи</a:t>
            </a:r>
            <a:r>
              <a:rPr lang="en-US" sz="2800" dirty="0" smtClean="0"/>
              <a:t> </a:t>
            </a:r>
            <a:r>
              <a:rPr lang="bg-BG" sz="2800" dirty="0" smtClean="0"/>
              <a:t>в едно съждение</a:t>
            </a:r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bg-BG" sz="24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идентификатор1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bg-BG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bg-BG" sz="2400" i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идентификатор2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…]</a:t>
            </a:r>
            <a:r>
              <a:rPr lang="bg-BG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Пример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courseName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lecturerName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bg-BG" sz="24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"Иван Петканов Драганов"</a:t>
            </a:r>
            <a:r>
              <a:rPr lang="bg-BG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studentClass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1883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Променливи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Освобождаване на паметта заемана от променлива</a:t>
            </a:r>
          </a:p>
          <a:p>
            <a:pPr lvl="1"/>
            <a:r>
              <a:rPr lang="bg-BG" sz="2400" dirty="0" smtClean="0"/>
              <a:t>Става с присвояване на стойност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endParaRPr lang="bg-BG" sz="24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/>
              <a:t>По този начин </a:t>
            </a:r>
            <a:r>
              <a:rPr lang="en-US" sz="2400" dirty="0"/>
              <a:t>garbage collector </a:t>
            </a:r>
            <a:r>
              <a:rPr lang="bg-BG" sz="2400" dirty="0"/>
              <a:t>разбира, че данните адресирани от променливата вече не се използват (от нея)</a:t>
            </a:r>
            <a:endParaRPr lang="bg-BG" sz="2400" dirty="0" smtClean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bg-BG" sz="2400" dirty="0" smtClean="0"/>
              <a:t>Синтаксис</a:t>
            </a:r>
            <a:br>
              <a:rPr lang="bg-BG" sz="2400" dirty="0" smtClean="0"/>
            </a:br>
            <a:r>
              <a:rPr lang="bg-BG" sz="2400" i="1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идентификатор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bg-BG" sz="2400" dirty="0" smtClean="0"/>
          </a:p>
          <a:p>
            <a:pPr lvl="1"/>
            <a:r>
              <a:rPr lang="bg-BG" sz="2400" dirty="0" smtClean="0"/>
              <a:t>Пример</a:t>
            </a:r>
            <a:br>
              <a:rPr lang="bg-BG" sz="2400" dirty="0" smtClean="0"/>
            </a:b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bg-BG" sz="2400" dirty="0" smtClean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215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Оператори, изрази и съждения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>
                <a:cs typeface="Times New Roman" panose="02020603050405020304" pitchFamily="18" charset="0"/>
              </a:rPr>
              <a:t>Какво е „оператор</a:t>
            </a:r>
            <a:r>
              <a:rPr lang="en-US" sz="2800" dirty="0" smtClean="0">
                <a:cs typeface="Times New Roman" panose="02020603050405020304" pitchFamily="18" charset="0"/>
              </a:rPr>
              <a:t>?</a:t>
            </a:r>
            <a:endParaRPr lang="bg-BG" sz="2800" dirty="0" smtClean="0">
              <a:cs typeface="Times New Roman" panose="02020603050405020304" pitchFamily="18" charset="0"/>
            </a:endParaRPr>
          </a:p>
          <a:p>
            <a:r>
              <a:rPr lang="ru-RU" sz="2800" dirty="0"/>
              <a:t>Операторите </a:t>
            </a:r>
            <a:r>
              <a:rPr lang="ru-RU" sz="2800" dirty="0" smtClean="0"/>
              <a:t>в </a:t>
            </a:r>
            <a:r>
              <a:rPr lang="en-US" sz="2800" dirty="0" smtClean="0"/>
              <a:t>JS</a:t>
            </a:r>
            <a:r>
              <a:rPr lang="ru-RU" sz="2800" dirty="0" smtClean="0"/>
              <a:t> </a:t>
            </a:r>
            <a:r>
              <a:rPr lang="ru-RU" sz="2800" dirty="0"/>
              <a:t>представляват специални символи (като например </a:t>
            </a:r>
            <a:r>
              <a:rPr lang="ru-RU" sz="2800" dirty="0" smtClean="0"/>
              <a:t>"</a:t>
            </a:r>
            <a:r>
              <a:rPr lang="ru-RU" sz="2800" b="1" dirty="0" smtClean="0"/>
              <a:t>+"</a:t>
            </a:r>
            <a:r>
              <a:rPr lang="ru-RU" sz="2800" dirty="0" smtClean="0"/>
              <a:t>, !=</a:t>
            </a:r>
            <a:r>
              <a:rPr lang="ru-RU" sz="2800" b="1" dirty="0" smtClean="0"/>
              <a:t>"</a:t>
            </a:r>
            <a:r>
              <a:rPr lang="ru-RU" sz="2800" dirty="0" smtClean="0"/>
              <a:t>, ==</a:t>
            </a:r>
            <a:r>
              <a:rPr lang="ru-RU" sz="2800" b="1" dirty="0" smtClean="0"/>
              <a:t>"</a:t>
            </a:r>
            <a:r>
              <a:rPr lang="ru-RU" sz="2800" dirty="0"/>
              <a:t> и други) и извършат специфични преобра­зувания над един, два или три операнда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endParaRPr lang="en-US" sz="2800" dirty="0"/>
          </a:p>
          <a:p>
            <a:r>
              <a:rPr lang="bg-BG" sz="2800" dirty="0" smtClean="0">
                <a:cs typeface="Times New Roman" panose="02020603050405020304" pitchFamily="18" charset="0"/>
              </a:rPr>
              <a:t>Какво </a:t>
            </a:r>
            <a:r>
              <a:rPr lang="bg-BG" sz="2800" dirty="0">
                <a:cs typeface="Times New Roman" panose="02020603050405020304" pitchFamily="18" charset="0"/>
              </a:rPr>
              <a:t>е „операнд</a:t>
            </a:r>
            <a:r>
              <a:rPr lang="bg-BG" sz="2800" dirty="0" smtClean="0">
                <a:cs typeface="Times New Roman" panose="02020603050405020304" pitchFamily="18" charset="0"/>
              </a:rPr>
              <a:t>“?</a:t>
            </a:r>
            <a:endParaRPr lang="en-US" sz="2800" dirty="0" smtClean="0">
              <a:cs typeface="Times New Roman" panose="02020603050405020304" pitchFamily="18" charset="0"/>
            </a:endParaRPr>
          </a:p>
          <a:p>
            <a:r>
              <a:rPr lang="ru-RU" sz="2800" dirty="0"/>
              <a:t>Операндите са стойностите, променливите или параметрите, стоящи от ляво и от дясно на даден оператор. В израза</a:t>
            </a:r>
            <a:br>
              <a:rPr lang="ru-RU" sz="2800" dirty="0"/>
            </a:br>
            <a:r>
              <a:rPr lang="bg-BG" sz="2800" dirty="0" smtClean="0"/>
              <a:t>Пример:</a:t>
            </a:r>
            <a:endParaRPr lang="ru-RU" sz="2800" b="1" dirty="0"/>
          </a:p>
          <a:p>
            <a:r>
              <a:rPr lang="ru-RU" sz="2800" dirty="0"/>
              <a:t>3 + 6</a:t>
            </a: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endParaRPr lang="en-US" sz="2800" dirty="0" smtClean="0"/>
          </a:p>
          <a:p>
            <a:endParaRPr lang="en-US" sz="2800" dirty="0">
              <a:cs typeface="Times New Roman" panose="02020603050405020304" pitchFamily="18" charset="0"/>
            </a:endParaRPr>
          </a:p>
          <a:p>
            <a:endParaRPr lang="bg-BG" sz="2800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33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Оператори, изрази и съждения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>
                <a:cs typeface="Times New Roman" panose="02020603050405020304" pitchFamily="18" charset="0"/>
              </a:rPr>
              <a:t>Видове </a:t>
            </a:r>
            <a:r>
              <a:rPr lang="bg-BG" sz="2800" dirty="0" smtClean="0">
                <a:cs typeface="Times New Roman" panose="02020603050405020304" pitchFamily="18" charset="0"/>
              </a:rPr>
              <a:t>оператори</a:t>
            </a:r>
          </a:p>
          <a:p>
            <a:r>
              <a:rPr lang="ru-RU" dirty="0">
                <a:cs typeface="Times New Roman" panose="02020603050405020304" pitchFamily="18" charset="0"/>
              </a:rPr>
              <a:t>аритметични</a:t>
            </a:r>
          </a:p>
          <a:p>
            <a:r>
              <a:rPr lang="ru-RU" dirty="0">
                <a:cs typeface="Times New Roman" panose="02020603050405020304" pitchFamily="18" charset="0"/>
              </a:rPr>
              <a:t>-, +, *, /, %, ++, --</a:t>
            </a:r>
          </a:p>
          <a:p>
            <a:r>
              <a:rPr lang="ru-RU" dirty="0">
                <a:cs typeface="Times New Roman" panose="02020603050405020304" pitchFamily="18" charset="0"/>
              </a:rPr>
              <a:t>логически</a:t>
            </a:r>
          </a:p>
          <a:p>
            <a:r>
              <a:rPr lang="ru-RU" dirty="0">
                <a:cs typeface="Times New Roman" panose="02020603050405020304" pitchFamily="18" charset="0"/>
              </a:rPr>
              <a:t>&amp;&amp;, ||, !, ^</a:t>
            </a:r>
          </a:p>
          <a:p>
            <a:r>
              <a:rPr lang="ru-RU" dirty="0">
                <a:cs typeface="Times New Roman" panose="02020603050405020304" pitchFamily="18" charset="0"/>
              </a:rPr>
              <a:t>побитови</a:t>
            </a:r>
          </a:p>
          <a:p>
            <a:r>
              <a:rPr lang="ru-RU" dirty="0">
                <a:cs typeface="Times New Roman" panose="02020603050405020304" pitchFamily="18" charset="0"/>
              </a:rPr>
              <a:t>&amp;, |, ^, ~, &lt;&lt;, &gt;&gt;</a:t>
            </a:r>
          </a:p>
          <a:p>
            <a:r>
              <a:rPr lang="ru-RU" dirty="0">
                <a:cs typeface="Times New Roman" panose="02020603050405020304" pitchFamily="18" charset="0"/>
              </a:rPr>
              <a:t>за сравнение</a:t>
            </a:r>
          </a:p>
          <a:p>
            <a:r>
              <a:rPr lang="ru-RU" dirty="0">
                <a:cs typeface="Times New Roman" panose="02020603050405020304" pitchFamily="18" charset="0"/>
              </a:rPr>
              <a:t>==, !=, &gt;, &lt;, &gt;=, &lt;=</a:t>
            </a:r>
          </a:p>
          <a:p>
            <a:r>
              <a:rPr lang="ru-RU" dirty="0">
                <a:cs typeface="Times New Roman" panose="02020603050405020304" pitchFamily="18" charset="0"/>
              </a:rPr>
              <a:t>за присвояване</a:t>
            </a:r>
          </a:p>
          <a:p>
            <a:r>
              <a:rPr lang="ru-RU" dirty="0">
                <a:cs typeface="Times New Roman" panose="02020603050405020304" pitchFamily="18" charset="0"/>
              </a:rPr>
              <a:t>=, +=, -=, *=, /=, %=, &amp;=, |=, ^=, &lt;&lt;=, &gt;&gt;=</a:t>
            </a:r>
          </a:p>
          <a:p>
            <a:r>
              <a:rPr lang="ru-RU" dirty="0">
                <a:cs typeface="Times New Roman" panose="02020603050405020304" pitchFamily="18" charset="0"/>
              </a:rPr>
              <a:t>съединяване на символни низове</a:t>
            </a:r>
          </a:p>
          <a:p>
            <a:r>
              <a:rPr lang="ru-RU" dirty="0">
                <a:cs typeface="Times New Roman" panose="02020603050405020304" pitchFamily="18" charset="0"/>
              </a:rPr>
              <a:t>+</a:t>
            </a:r>
            <a:endParaRPr lang="bg-BG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0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40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Николай Халачев</a:t>
            </a:r>
            <a:endParaRPr lang="bg-BG" sz="2800" dirty="0"/>
          </a:p>
          <a:p>
            <a:pPr lvl="1"/>
            <a:r>
              <a:rPr lang="en-US" sz="2400" dirty="0" smtClean="0">
                <a:hlinkClick r:id="rId2"/>
              </a:rPr>
              <a:t>halachev@david.bg</a:t>
            </a:r>
            <a:endParaRPr lang="en-US" sz="2400" dirty="0"/>
          </a:p>
          <a:p>
            <a:pPr lvl="1"/>
            <a:r>
              <a:rPr lang="en-US" sz="2400" dirty="0" smtClean="0"/>
              <a:t>bgjoin@gmail.com</a:t>
            </a:r>
          </a:p>
          <a:p>
            <a:r>
              <a:rPr lang="bg-BG" sz="2800" dirty="0" smtClean="0"/>
              <a:t>ДАВИД </a:t>
            </a:r>
            <a:r>
              <a:rPr lang="bg-BG" sz="2800" dirty="0"/>
              <a:t>академия</a:t>
            </a:r>
          </a:p>
          <a:p>
            <a:pPr lvl="1"/>
            <a:r>
              <a:rPr lang="en-US" sz="2400" dirty="0">
                <a:hlinkClick r:id="rId3"/>
              </a:rPr>
              <a:t>acad@david.bg</a:t>
            </a:r>
            <a:endParaRPr lang="en-US" sz="2400" dirty="0"/>
          </a:p>
          <a:p>
            <a:pPr lvl="1"/>
            <a:r>
              <a:rPr lang="en-US" sz="2400" dirty="0">
                <a:hlinkClick r:id="rId4"/>
              </a:rPr>
              <a:t>http://acad.david.bg/</a:t>
            </a:r>
            <a:endParaRPr lang="en-US" sz="2400" dirty="0"/>
          </a:p>
          <a:p>
            <a:pPr lvl="1"/>
            <a:r>
              <a:rPr lang="en-US" sz="2400" dirty="0" smtClean="0">
                <a:hlinkClick r:id="rId5"/>
              </a:rPr>
              <a:t>https</a:t>
            </a:r>
            <a:r>
              <a:rPr lang="en-US" sz="2400" dirty="0">
                <a:hlinkClick r:id="rId5"/>
              </a:rPr>
              <a:t>://facebook.com/DavidAcademy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6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Историческа справка</a:t>
            </a:r>
          </a:p>
          <a:p>
            <a:pPr lvl="1"/>
            <a:r>
              <a:rPr lang="bg-BG" sz="2400" dirty="0"/>
              <a:t>Разработен през 1995</a:t>
            </a:r>
            <a:r>
              <a:rPr lang="en-US" sz="2400" dirty="0"/>
              <a:t> Brendan </a:t>
            </a:r>
            <a:r>
              <a:rPr lang="en-US" sz="2400" dirty="0" err="1"/>
              <a:t>Eich</a:t>
            </a:r>
            <a:r>
              <a:rPr lang="bg-BG" sz="2400" dirty="0"/>
              <a:t> от </a:t>
            </a:r>
            <a:r>
              <a:rPr lang="en-US" sz="2400" dirty="0"/>
              <a:t>Netscape</a:t>
            </a:r>
          </a:p>
          <a:p>
            <a:pPr lvl="1"/>
            <a:r>
              <a:rPr lang="bg-BG" sz="2400" dirty="0"/>
              <a:t>През 1995 </a:t>
            </a:r>
            <a:r>
              <a:rPr lang="en-US" sz="2400" dirty="0"/>
              <a:t>Netscape </a:t>
            </a:r>
            <a:r>
              <a:rPr lang="bg-BG" sz="2400" dirty="0"/>
              <a:t>пускат първата версия на </a:t>
            </a:r>
            <a:r>
              <a:rPr lang="en-US" sz="2400" dirty="0"/>
              <a:t>JavaScript </a:t>
            </a:r>
            <a:r>
              <a:rPr lang="bg-BG" sz="2400" dirty="0"/>
              <a:t>в </a:t>
            </a:r>
            <a:r>
              <a:rPr lang="en-US" sz="2400" dirty="0"/>
              <a:t>Netscape Navigator 2.0</a:t>
            </a:r>
          </a:p>
          <a:p>
            <a:pPr lvl="1"/>
            <a:r>
              <a:rPr lang="bg-BG" sz="2400" dirty="0"/>
              <a:t>През 1996 </a:t>
            </a:r>
            <a:r>
              <a:rPr lang="en-US" sz="2400" dirty="0"/>
              <a:t>Microsoft </a:t>
            </a:r>
            <a:r>
              <a:rPr lang="bg-BG" sz="2400" dirty="0"/>
              <a:t>включват поддръжка за </a:t>
            </a:r>
            <a:r>
              <a:rPr lang="en-US" sz="2400" dirty="0"/>
              <a:t>JavaScript </a:t>
            </a:r>
            <a:r>
              <a:rPr lang="bg-BG" sz="2400" dirty="0"/>
              <a:t>в </a:t>
            </a:r>
            <a:r>
              <a:rPr lang="en-US" sz="2400" dirty="0"/>
              <a:t>Internet Explorer 3.0</a:t>
            </a:r>
          </a:p>
          <a:p>
            <a:pPr lvl="1"/>
            <a:r>
              <a:rPr lang="bg-BG" sz="2400" dirty="0"/>
              <a:t>През 1997 езикът е стандартизиран под името</a:t>
            </a:r>
            <a:r>
              <a:rPr lang="en-US" sz="2400" dirty="0"/>
              <a:t> </a:t>
            </a:r>
            <a:r>
              <a:rPr lang="en-US" sz="2400" dirty="0" err="1"/>
              <a:t>ECMAScript</a:t>
            </a:r>
            <a:r>
              <a:rPr lang="en-US" sz="2400" dirty="0"/>
              <a:t> </a:t>
            </a:r>
            <a:r>
              <a:rPr lang="bg-BG" sz="2400" dirty="0"/>
              <a:t>(</a:t>
            </a:r>
            <a:r>
              <a:rPr lang="en-US" sz="2400" dirty="0"/>
              <a:t>ISO/IEC 16262</a:t>
            </a:r>
            <a:r>
              <a:rPr lang="bg-BG" sz="2400" dirty="0"/>
              <a:t>)</a:t>
            </a:r>
          </a:p>
          <a:p>
            <a:pPr lvl="1"/>
            <a:r>
              <a:rPr lang="bg-BG" sz="2400" dirty="0"/>
              <a:t>През 2011 е публикувана последната (засега) редакция 5.1 на </a:t>
            </a:r>
            <a:r>
              <a:rPr lang="bg-BG" sz="2400" dirty="0" smtClean="0"/>
              <a:t>стандарта</a:t>
            </a:r>
            <a:endParaRPr lang="en-US" sz="2400" dirty="0" smtClean="0"/>
          </a:p>
          <a:p>
            <a:r>
              <a:rPr lang="bg-BG" sz="2600" dirty="0" smtClean="0"/>
              <a:t>Различните реализации на </a:t>
            </a:r>
            <a:r>
              <a:rPr lang="en-US" sz="2600" dirty="0" smtClean="0"/>
              <a:t>JavaScript</a:t>
            </a:r>
            <a:r>
              <a:rPr lang="bg-BG" sz="2600" dirty="0" smtClean="0"/>
              <a:t> са диалекти на </a:t>
            </a:r>
            <a:r>
              <a:rPr lang="en-US" sz="2600" dirty="0" err="1" smtClean="0"/>
              <a:t>ECMAScript</a:t>
            </a:r>
            <a:endParaRPr lang="en-US" sz="2600" dirty="0" smtClean="0"/>
          </a:p>
          <a:p>
            <a:pPr lvl="1"/>
            <a:r>
              <a:rPr lang="bg-BG" sz="2400" dirty="0" smtClean="0"/>
              <a:t>Специфики в поведението в различните браузъри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41049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Динамичен и слабо типизиран език </a:t>
            </a:r>
            <a:r>
              <a:rPr lang="bg-BG" sz="2800" dirty="0"/>
              <a:t>за </a:t>
            </a:r>
            <a:r>
              <a:rPr lang="bg-BG" sz="2800" dirty="0" smtClean="0"/>
              <a:t>програмиране</a:t>
            </a:r>
            <a:endParaRPr lang="bg-BG" sz="2800" dirty="0"/>
          </a:p>
          <a:p>
            <a:pPr lvl="1"/>
            <a:r>
              <a:rPr lang="bg-BG" sz="2400" dirty="0"/>
              <a:t>Средата за изпълнение (т.нар. </a:t>
            </a:r>
            <a:r>
              <a:rPr lang="en-US" sz="2400" dirty="0"/>
              <a:t>runtime) </a:t>
            </a:r>
            <a:r>
              <a:rPr lang="bg-BG" sz="2400" dirty="0"/>
              <a:t>иззема редица функции на компилатора</a:t>
            </a:r>
            <a:r>
              <a:rPr lang="en-US" sz="2400" dirty="0"/>
              <a:t>, Just-in-Time </a:t>
            </a:r>
            <a:r>
              <a:rPr lang="bg-BG" sz="2400" dirty="0"/>
              <a:t>компилиране</a:t>
            </a:r>
            <a:r>
              <a:rPr lang="en-US" sz="2400" dirty="0"/>
              <a:t> (</a:t>
            </a:r>
            <a:r>
              <a:rPr lang="bg-BG" sz="2400" dirty="0"/>
              <a:t>динамична транслация)</a:t>
            </a:r>
          </a:p>
          <a:p>
            <a:pPr lvl="1"/>
            <a:r>
              <a:rPr lang="bg-BG" sz="2400" dirty="0"/>
              <a:t>Типовете данни са свързани със стойностите, а не с променливите</a:t>
            </a:r>
          </a:p>
          <a:p>
            <a:pPr lvl="1"/>
            <a:r>
              <a:rPr lang="bg-BG" sz="2400" dirty="0"/>
              <a:t>Към обектите могат да се добавят, променят и премахват свойства по време на </a:t>
            </a:r>
            <a:r>
              <a:rPr lang="bg-BG" sz="2400" dirty="0" smtClean="0"/>
              <a:t>изпълнение</a:t>
            </a:r>
            <a:endParaRPr lang="en-US" sz="2400" dirty="0" smtClean="0"/>
          </a:p>
          <a:p>
            <a:pPr lvl="1"/>
            <a:r>
              <a:rPr lang="ru-RU" sz="2400" dirty="0"/>
              <a:t>Функциите могат да се предават като</a:t>
            </a:r>
            <a:br>
              <a:rPr lang="ru-RU" sz="2400" dirty="0"/>
            </a:br>
            <a:r>
              <a:rPr lang="ru-RU" sz="2400" dirty="0"/>
              <a:t>параметри към други функции</a:t>
            </a:r>
          </a:p>
          <a:p>
            <a:pPr lvl="1"/>
            <a:r>
              <a:rPr lang="ru-RU" sz="2400" dirty="0"/>
              <a:t>Функциите могат да се връщат като резултат от изпълнението на други функции</a:t>
            </a:r>
          </a:p>
          <a:p>
            <a:pPr lvl="1"/>
            <a:r>
              <a:rPr lang="ru-RU" sz="2400" dirty="0"/>
              <a:t>Функциите могат да се съхраняват в променливи и структури</a:t>
            </a:r>
          </a:p>
          <a:p>
            <a:pPr lvl="1"/>
            <a:r>
              <a:rPr lang="ru-RU" sz="2400" dirty="0"/>
              <a:t>JavaScript поддържа анонимни функции</a:t>
            </a:r>
          </a:p>
          <a:p>
            <a:pPr lvl="1"/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7196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Среди за разработка на </a:t>
            </a:r>
            <a:r>
              <a:rPr lang="en-US" sz="2800" dirty="0" smtClean="0"/>
              <a:t>JavaScript</a:t>
            </a:r>
          </a:p>
          <a:p>
            <a:pPr lvl="1"/>
            <a:r>
              <a:rPr lang="bg-BG" sz="2400" dirty="0" smtClean="0"/>
              <a:t>текстов редактор</a:t>
            </a:r>
            <a:endParaRPr lang="en-US" sz="2400" dirty="0" smtClean="0"/>
          </a:p>
          <a:p>
            <a:pPr lvl="2"/>
            <a:r>
              <a:rPr lang="en-US" sz="2000" dirty="0" smtClean="0"/>
              <a:t>Notepad, Notepad++</a:t>
            </a:r>
            <a:endParaRPr lang="bg-BG" sz="2000" dirty="0" smtClean="0"/>
          </a:p>
          <a:p>
            <a:pPr lvl="1"/>
            <a:r>
              <a:rPr lang="bg-BG" sz="2400" dirty="0" smtClean="0"/>
              <a:t>Интегрирани среди за разработка</a:t>
            </a:r>
          </a:p>
          <a:p>
            <a:pPr lvl="2"/>
            <a:r>
              <a:rPr lang="en-US" sz="2000" dirty="0" err="1" smtClean="0"/>
              <a:t>NetBeans</a:t>
            </a:r>
            <a:r>
              <a:rPr lang="en-US" sz="2000" dirty="0" smtClean="0"/>
              <a:t>, Microsoft Visual Studio</a:t>
            </a:r>
            <a:r>
              <a:rPr lang="bg-BG" sz="2000" dirty="0" smtClean="0"/>
              <a:t> и др.</a:t>
            </a:r>
          </a:p>
          <a:p>
            <a:pPr lvl="1"/>
            <a:r>
              <a:rPr lang="bg-BG" sz="2400" dirty="0" smtClean="0"/>
              <a:t>Ние ще използваме </a:t>
            </a:r>
            <a:r>
              <a:rPr lang="en-US" sz="2400" dirty="0" smtClean="0"/>
              <a:t>Microsoft Visual Studio</a:t>
            </a:r>
          </a:p>
          <a:p>
            <a:r>
              <a:rPr lang="bg-BG" sz="2800" dirty="0" smtClean="0"/>
              <a:t>Поддържани браузери</a:t>
            </a:r>
          </a:p>
          <a:p>
            <a:pPr lvl="1"/>
            <a:r>
              <a:rPr lang="en-US" sz="2400" dirty="0" smtClean="0"/>
              <a:t>Internet Explorer, Mozilla Firefox, Google Chrome </a:t>
            </a:r>
            <a:r>
              <a:rPr lang="bg-BG" sz="2400" dirty="0" smtClean="0"/>
              <a:t>и др.</a:t>
            </a:r>
          </a:p>
          <a:p>
            <a:r>
              <a:rPr lang="bg-BG" sz="2800" dirty="0" smtClean="0"/>
              <a:t>Допълнителни инструменти</a:t>
            </a:r>
          </a:p>
          <a:p>
            <a:pPr lvl="1"/>
            <a:r>
              <a:rPr lang="bg-BG" sz="2400" dirty="0" smtClean="0"/>
              <a:t>Инструменти за разработчици на съответния браузер</a:t>
            </a:r>
          </a:p>
          <a:p>
            <a:pPr lvl="1"/>
            <a:r>
              <a:rPr lang="bg-BG" sz="2400" dirty="0" smtClean="0"/>
              <a:t>Самата среда за разработка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17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 включваме </a:t>
            </a:r>
            <a:r>
              <a:rPr lang="en-US" sz="2800" dirty="0" smtClean="0"/>
              <a:t>JavaScript </a:t>
            </a:r>
            <a:r>
              <a:rPr lang="bg-BG" sz="2800" dirty="0" smtClean="0"/>
              <a:t>програмите (скриптовете) в страниците си?</a:t>
            </a:r>
          </a:p>
          <a:p>
            <a:pPr lvl="1"/>
            <a:r>
              <a:rPr lang="bg-BG" sz="2400" dirty="0" smtClean="0"/>
              <a:t>Вграден в </a:t>
            </a:r>
            <a:r>
              <a:rPr lang="en-US" sz="2400" dirty="0" smtClean="0"/>
              <a:t>HTML </a:t>
            </a:r>
            <a:r>
              <a:rPr lang="bg-BG" sz="2400" dirty="0" smtClean="0"/>
              <a:t>в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bg-BG" sz="2400" dirty="0" smtClean="0"/>
              <a:t>таг:</a:t>
            </a:r>
            <a:br>
              <a:rPr lang="bg-BG" sz="24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bg-BG" sz="2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sz="2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alert(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Hello world!"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bg-BG" sz="2000" dirty="0" smtClean="0">
                <a:highlight>
                  <a:srgbClr val="FFFFFF"/>
                </a:highlight>
              </a:rPr>
              <a:t/>
            </a:r>
            <a:br>
              <a:rPr lang="bg-BG" sz="2000" dirty="0" smtClean="0">
                <a:highlight>
                  <a:srgbClr val="FFFFFF"/>
                </a:highlight>
              </a:rPr>
            </a:br>
            <a:r>
              <a:rPr lang="bg-BG" sz="2400" dirty="0" smtClean="0">
                <a:highlight>
                  <a:srgbClr val="FFFFFF"/>
                </a:highlight>
              </a:rPr>
              <a:t/>
            </a:r>
            <a:br>
              <a:rPr lang="bg-BG" sz="2400" dirty="0" smtClean="0">
                <a:highlight>
                  <a:srgbClr val="FFFFFF"/>
                </a:highlight>
              </a:rPr>
            </a:br>
            <a:r>
              <a:rPr lang="en-US" sz="2400" dirty="0" smtClean="0"/>
              <a:t>(</a:t>
            </a:r>
            <a:r>
              <a:rPr lang="bg-BG" sz="2400" dirty="0"/>
              <a:t>атрибутът </a:t>
            </a:r>
            <a:r>
              <a:rPr lang="en-US" sz="24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bg-BG" sz="2400" dirty="0"/>
              <a:t> не е задължителен, стойността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"text/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/>
              <a:t> </a:t>
            </a:r>
            <a:r>
              <a:rPr lang="bg-BG" sz="2400" dirty="0"/>
              <a:t>се подразбира</a:t>
            </a:r>
            <a:r>
              <a:rPr lang="bg-BG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810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 включваме </a:t>
            </a:r>
            <a:r>
              <a:rPr lang="en-US" sz="2800" dirty="0" smtClean="0"/>
              <a:t>JavaScript </a:t>
            </a:r>
            <a:r>
              <a:rPr lang="bg-BG" sz="2800" dirty="0" smtClean="0"/>
              <a:t>програмите (скриптовете) в страниците си?</a:t>
            </a:r>
          </a:p>
          <a:p>
            <a:pPr lvl="1"/>
            <a:r>
              <a:rPr lang="bg-BG" sz="2400" dirty="0" smtClean="0"/>
              <a:t>Вграден в атрибут за хипервръзка</a:t>
            </a:r>
            <a:r>
              <a:rPr lang="en-US" sz="2400" dirty="0" smtClean="0"/>
              <a:t> </a:t>
            </a:r>
            <a:r>
              <a:rPr lang="bg-BG" sz="2400" dirty="0" smtClean="0"/>
              <a:t>на </a:t>
            </a:r>
            <a:r>
              <a:rPr lang="en-US" sz="2400" dirty="0" smtClean="0"/>
              <a:t>HTML </a:t>
            </a:r>
            <a:r>
              <a:rPr lang="bg-BG" sz="2400" dirty="0" smtClean="0"/>
              <a:t>елемент:</a:t>
            </a:r>
            <a:br>
              <a:rPr lang="bg-BG" sz="2400" dirty="0" smtClean="0"/>
            </a:br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href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2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javascript:alert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Good boy!')"&gt;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Click me!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2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bg-BG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endParaRPr lang="en-US" sz="2000" dirty="0" smtClean="0"/>
          </a:p>
          <a:p>
            <a:pPr lvl="1"/>
            <a:r>
              <a:rPr lang="bg-BG" sz="2400" dirty="0" smtClean="0"/>
              <a:t>Вграден в атрибут на събитие на </a:t>
            </a:r>
            <a:r>
              <a:rPr lang="en-US" sz="2400" dirty="0" smtClean="0"/>
              <a:t>HTML </a:t>
            </a:r>
            <a:r>
              <a:rPr lang="bg-BG" sz="2400" dirty="0" smtClean="0"/>
              <a:t>елемент:</a:t>
            </a:r>
            <a:br>
              <a:rPr lang="bg-BG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="button"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="Click me!"</a:t>
            </a:r>
            <a:b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sz="28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onclick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2800" dirty="0" err="1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javascript:alert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2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</a:t>
            </a:r>
            <a:r>
              <a:rPr lang="en-US" sz="2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Good girl!'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/&gt;</a:t>
            </a:r>
            <a:r>
              <a:rPr lang="en-US" sz="2400" dirty="0">
                <a:highlight>
                  <a:srgbClr val="FFFFFF"/>
                </a:highlight>
              </a:rPr>
              <a:t/>
            </a:r>
            <a:br>
              <a:rPr lang="en-US" sz="2400" dirty="0">
                <a:highlight>
                  <a:srgbClr val="FFFFFF"/>
                </a:highlight>
              </a:rPr>
            </a:br>
            <a:r>
              <a:rPr lang="bg-BG" sz="2400" dirty="0" smtClean="0">
                <a:highlight>
                  <a:srgbClr val="FFFFFF"/>
                </a:highlight>
              </a:rPr>
              <a:t/>
            </a:r>
            <a:br>
              <a:rPr lang="bg-BG" sz="2400" dirty="0" smtClean="0">
                <a:highlight>
                  <a:srgbClr val="FFFFFF"/>
                </a:highlight>
              </a:rPr>
            </a:br>
            <a:r>
              <a:rPr lang="en-US" sz="2400" dirty="0" smtClean="0"/>
              <a:t>(</a:t>
            </a:r>
            <a:r>
              <a:rPr lang="bg-BG" sz="2400" dirty="0" smtClean="0"/>
              <a:t>префиксът „</a:t>
            </a:r>
            <a:r>
              <a:rPr lang="en-US" sz="2400" dirty="0" err="1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2400" dirty="0" smtClean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smtClean="0"/>
              <a:t>”</a:t>
            </a:r>
            <a:r>
              <a:rPr lang="bg-BG" sz="2400" dirty="0" smtClean="0"/>
              <a:t> не е задължителен и се подразбира)</a:t>
            </a:r>
          </a:p>
        </p:txBody>
      </p:sp>
    </p:spTree>
    <p:extLst>
      <p:ext uri="{BB962C8B-B14F-4D97-AF65-F5344CB8AC3E}">
        <p14:creationId xmlns:p14="http://schemas.microsoft.com/office/powerpoint/2010/main" val="21345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Как включваме </a:t>
            </a:r>
            <a:r>
              <a:rPr lang="en-US" sz="2800" dirty="0" smtClean="0"/>
              <a:t>JavaScript </a:t>
            </a:r>
            <a:r>
              <a:rPr lang="bg-BG" sz="2800" dirty="0" smtClean="0"/>
              <a:t>програмите (скриптовете) в страниците си?</a:t>
            </a:r>
          </a:p>
          <a:p>
            <a:pPr lvl="1"/>
            <a:r>
              <a:rPr lang="bg-BG" sz="2400" dirty="0" smtClean="0"/>
              <a:t>Като външен файл (с разширение </a:t>
            </a:r>
            <a:r>
              <a:rPr lang="en-US" sz="2400" dirty="0" smtClean="0"/>
              <a:t>“.</a:t>
            </a:r>
            <a:r>
              <a:rPr lang="en-US" sz="2400" dirty="0" err="1" smtClean="0"/>
              <a:t>js</a:t>
            </a:r>
            <a:r>
              <a:rPr lang="en-US" sz="2400" dirty="0" smtClean="0"/>
              <a:t>”)</a:t>
            </a:r>
            <a:r>
              <a:rPr lang="bg-BG" sz="2400" dirty="0" smtClean="0"/>
              <a:t> описан </a:t>
            </a:r>
            <a:r>
              <a:rPr lang="bg-BG" sz="2400" dirty="0"/>
              <a:t>в 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bg-BG" sz="2400" dirty="0" smtClean="0"/>
              <a:t>таг:</a:t>
            </a:r>
            <a:br>
              <a:rPr lang="bg-BG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sz="2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src</a:t>
            </a:r>
            <a:r>
              <a:rPr lang="en-US" sz="2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="site.js"&gt;&lt;/</a:t>
            </a:r>
            <a:r>
              <a:rPr lang="en-US" sz="2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bg-BG" sz="3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bg-BG" sz="3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2400" dirty="0" smtClean="0"/>
              <a:t>(</a:t>
            </a:r>
            <a:r>
              <a:rPr lang="bg-BG" sz="2400" dirty="0" smtClean="0"/>
              <a:t>атрибутът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bg-BG" sz="2400" dirty="0"/>
              <a:t> </a:t>
            </a:r>
            <a:r>
              <a:rPr lang="bg-BG" sz="2400" dirty="0" smtClean="0"/>
              <a:t>не е задължителен, стойността </a:t>
            </a:r>
            <a:r>
              <a:rPr lang="en-US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text/</a:t>
            </a:r>
            <a:r>
              <a:rPr lang="en-US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2400" dirty="0" smtClean="0"/>
              <a:t> </a:t>
            </a:r>
            <a:r>
              <a:rPr lang="bg-BG" sz="2400" dirty="0" smtClean="0"/>
              <a:t>се подразбира)</a:t>
            </a:r>
          </a:p>
        </p:txBody>
      </p:sp>
    </p:spTree>
    <p:extLst>
      <p:ext uri="{BB962C8B-B14F-4D97-AF65-F5344CB8AC3E}">
        <p14:creationId xmlns:p14="http://schemas.microsoft.com/office/powerpoint/2010/main" val="148918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ДАВИД академия - Примерна презентация.pptx" id="{23DCDE6A-5958-49E8-8217-5BF567850D9F}" vid="{683FA731-7B0E-4E5A-BA82-DE0B28A95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3432</TotalTime>
  <Words>1682</Words>
  <Application>Microsoft Office PowerPoint</Application>
  <PresentationFormat>Custom</PresentationFormat>
  <Paragraphs>285</Paragraphs>
  <Slides>38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ДАВИД академия 2014</vt:lpstr>
      <vt:lpstr>Курс по уеб програмиране</vt:lpstr>
      <vt:lpstr>Съдържание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</vt:lpstr>
      <vt:lpstr>Въведение в JavaScript - упражнение</vt:lpstr>
      <vt:lpstr>Коментари</vt:lpstr>
      <vt:lpstr>Коментари</vt:lpstr>
      <vt:lpstr>Запазени думи</vt:lpstr>
      <vt:lpstr>Идентификатори</vt:lpstr>
      <vt:lpstr>Идентификатори</vt:lpstr>
      <vt:lpstr>Типове данни</vt:lpstr>
      <vt:lpstr>Типове данни</vt:lpstr>
      <vt:lpstr>Типове данни</vt:lpstr>
      <vt:lpstr>Типове данни</vt:lpstr>
      <vt:lpstr>Литерали</vt:lpstr>
      <vt:lpstr>Литерали</vt:lpstr>
      <vt:lpstr>Литерали</vt:lpstr>
      <vt:lpstr>Литерали</vt:lpstr>
      <vt:lpstr>Литерали</vt:lpstr>
      <vt:lpstr>Променливи</vt:lpstr>
      <vt:lpstr>Променливи</vt:lpstr>
      <vt:lpstr>Променливи</vt:lpstr>
      <vt:lpstr>Променливи</vt:lpstr>
      <vt:lpstr>Променливи</vt:lpstr>
      <vt:lpstr>Променливи</vt:lpstr>
      <vt:lpstr>Оператори, изрази и съждения</vt:lpstr>
      <vt:lpstr>Оператори, изрази и съждения</vt:lpstr>
      <vt:lpstr>Въпроси?</vt:lpstr>
      <vt:lpstr>Благодаря!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Valery Dachev</dc:creator>
  <cp:lastModifiedBy>Nikolai Halachev</cp:lastModifiedBy>
  <cp:revision>705</cp:revision>
  <dcterms:created xsi:type="dcterms:W3CDTF">2014-04-11T09:43:14Z</dcterms:created>
  <dcterms:modified xsi:type="dcterms:W3CDTF">2015-12-18T13:15:06Z</dcterms:modified>
</cp:coreProperties>
</file>