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7"/>
  </p:notesMasterIdLst>
  <p:sldIdLst>
    <p:sldId id="293" r:id="rId2"/>
    <p:sldId id="299" r:id="rId3"/>
    <p:sldId id="300" r:id="rId4"/>
    <p:sldId id="294" r:id="rId5"/>
    <p:sldId id="304" r:id="rId6"/>
    <p:sldId id="306" r:id="rId7"/>
    <p:sldId id="331" r:id="rId8"/>
    <p:sldId id="303" r:id="rId9"/>
    <p:sldId id="295" r:id="rId10"/>
    <p:sldId id="310" r:id="rId11"/>
    <p:sldId id="296" r:id="rId12"/>
    <p:sldId id="307" r:id="rId13"/>
    <p:sldId id="323" r:id="rId14"/>
    <p:sldId id="308" r:id="rId15"/>
    <p:sldId id="320" r:id="rId16"/>
    <p:sldId id="321" r:id="rId17"/>
    <p:sldId id="260" r:id="rId18"/>
    <p:sldId id="263" r:id="rId19"/>
    <p:sldId id="261" r:id="rId20"/>
    <p:sldId id="264" r:id="rId21"/>
    <p:sldId id="267" r:id="rId22"/>
    <p:sldId id="329" r:id="rId23"/>
    <p:sldId id="330" r:id="rId24"/>
    <p:sldId id="265" r:id="rId25"/>
    <p:sldId id="314" r:id="rId26"/>
    <p:sldId id="266" r:id="rId27"/>
    <p:sldId id="316" r:id="rId28"/>
    <p:sldId id="269" r:id="rId29"/>
    <p:sldId id="317" r:id="rId30"/>
    <p:sldId id="270" r:id="rId31"/>
    <p:sldId id="313" r:id="rId32"/>
    <p:sldId id="312" r:id="rId33"/>
    <p:sldId id="318" r:id="rId34"/>
    <p:sldId id="275" r:id="rId35"/>
    <p:sldId id="276" r:id="rId36"/>
    <p:sldId id="277" r:id="rId37"/>
    <p:sldId id="319" r:id="rId38"/>
    <p:sldId id="278" r:id="rId39"/>
    <p:sldId id="279" r:id="rId40"/>
    <p:sldId id="324" r:id="rId41"/>
    <p:sldId id="268" r:id="rId42"/>
    <p:sldId id="280" r:id="rId43"/>
    <p:sldId id="325" r:id="rId44"/>
    <p:sldId id="326" r:id="rId45"/>
    <p:sldId id="322" r:id="rId46"/>
    <p:sldId id="285" r:id="rId47"/>
    <p:sldId id="286" r:id="rId48"/>
    <p:sldId id="287" r:id="rId49"/>
    <p:sldId id="327" r:id="rId50"/>
    <p:sldId id="288" r:id="rId51"/>
    <p:sldId id="289" r:id="rId52"/>
    <p:sldId id="290" r:id="rId53"/>
    <p:sldId id="328" r:id="rId54"/>
    <p:sldId id="297" r:id="rId55"/>
    <p:sldId id="301" r:id="rId56"/>
  </p:sldIdLst>
  <p:sldSz cx="12192000" cy="6858000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A04141"/>
    <a:srgbClr val="0066CC"/>
    <a:srgbClr val="990055"/>
    <a:srgbClr val="009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78953" autoAdjust="0"/>
  </p:normalViewPr>
  <p:slideViewPr>
    <p:cSldViewPr>
      <p:cViewPr varScale="1">
        <p:scale>
          <a:sx n="89" d="100"/>
          <a:sy n="89" d="100"/>
        </p:scale>
        <p:origin x="90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5C531-C11A-475E-AD20-78EA6033DA84}" type="datetimeFigureOut">
              <a:rPr lang="bg-BG" smtClean="0"/>
              <a:t>13.8.2015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C30C7-E97C-4EED-8A36-1901512FE6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9052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</a:t>
            </a:r>
            <a:r>
              <a:rPr lang="bg-BG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всяко нещо, което може да бъде прочетено (литературно произведение, заглавие на вестник, визитка, уличен знак, визитка, съдържание на вафла, характеристики на телефон и т.н. </a:t>
            </a:r>
            <a:r>
              <a:rPr lang="bg-BG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(текст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Notepad)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Hypertext/</a:t>
            </a:r>
            <a:r>
              <a:rPr lang="bg-BG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Хипертекст</a:t>
            </a:r>
            <a:r>
              <a:rPr lang="bg-BG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гръцки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“ὑπ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ερ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-" 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„над“ или „отвъд“) – текст, който не е ограничен само до това, да бъде линеен, а може да съдържа (</a:t>
            </a:r>
            <a:r>
              <a:rPr lang="bg-BG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хипер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)връзки към друг текст (текст в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препратка към сайт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Hypermedia/</a:t>
            </a:r>
            <a:r>
              <a:rPr lang="bg-BG" sz="1200" b="1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Хипермедия</a:t>
            </a:r>
            <a:r>
              <a:rPr lang="bg-BG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хипертекст, който не е ограничен само до това, да бъде текст, а може да включва изображения, видео, звук и т.н. (картинка в текста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Word)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bg-BG" b="1" dirty="0" smtClean="0"/>
              <a:t>Семантика</a:t>
            </a:r>
            <a:r>
              <a:rPr lang="bg-BG" dirty="0" smtClean="0"/>
              <a:t> (от старогръцки „</a:t>
            </a:r>
            <a:r>
              <a:rPr lang="el-GR" dirty="0" smtClean="0"/>
              <a:t>σημαντικός</a:t>
            </a:r>
            <a:r>
              <a:rPr lang="bg-BG" dirty="0" smtClean="0"/>
              <a:t>“ – „значим“) – изучава </a:t>
            </a:r>
            <a:r>
              <a:rPr lang="ru-RU" dirty="0" smtClean="0"/>
              <a:t>значението на информацията;</a:t>
            </a:r>
          </a:p>
          <a:p>
            <a:r>
              <a:rPr lang="ru-RU" b="1" dirty="0" smtClean="0"/>
              <a:t>Презентация</a:t>
            </a:r>
            <a:r>
              <a:rPr lang="en-US" b="1" baseline="0" dirty="0" smtClean="0"/>
              <a:t> </a:t>
            </a:r>
            <a:r>
              <a:rPr lang="en-US" baseline="0" dirty="0" smtClean="0"/>
              <a:t>–</a:t>
            </a:r>
            <a:r>
              <a:rPr lang="bg-BG" baseline="0" dirty="0" smtClean="0"/>
              <a:t> начинът на представяне на информацията;</a:t>
            </a:r>
          </a:p>
          <a:p>
            <a:r>
              <a:rPr lang="bg-BG" b="1" baseline="0" dirty="0" smtClean="0"/>
              <a:t>Поведение </a:t>
            </a:r>
            <a:r>
              <a:rPr lang="bg-BG" baseline="0" dirty="0" smtClean="0"/>
              <a:t>– изменението на информацията във времето и/или като реакция на определени събития.</a:t>
            </a:r>
            <a:endParaRPr lang="bg-B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27511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Изображение от файловата система</a:t>
            </a:r>
          </a:p>
          <a:p>
            <a:pPr marL="171450" indent="-171450">
              <a:buFontTx/>
              <a:buChar char="-"/>
            </a:pPr>
            <a:r>
              <a:rPr lang="bg-BG" dirty="0" smtClean="0"/>
              <a:t>Изображение от Интернет</a:t>
            </a:r>
          </a:p>
          <a:p>
            <a:pPr marL="171450" indent="-171450">
              <a:buFontTx/>
              <a:buChar char="-"/>
            </a:pPr>
            <a:r>
              <a:rPr lang="bg-BG" dirty="0" smtClean="0"/>
              <a:t>Промяна</a:t>
            </a:r>
            <a:r>
              <a:rPr lang="bg-BG" baseline="0" dirty="0" smtClean="0"/>
              <a:t> на размера на изображение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29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5117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baseline="0" dirty="0" smtClean="0"/>
              <a:t>Обикновени таблици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Таблица с надпис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Таблица със заглавна, основна и опашна част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Сливане на клетки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Таблица с дефиниция на колони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33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3515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baseline="0" dirty="0" smtClean="0"/>
              <a:t>Неподредени списъци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Подредени списъци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Дефиниращи списъци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Влагане на списъци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37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7222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Произходът на израза „радио бутон“ е от старите радио приемници,</a:t>
            </a:r>
            <a:r>
              <a:rPr lang="bg-BG" baseline="0" dirty="0" smtClean="0"/>
              <a:t> където зад всеки бутон е стоял предварително зададена радио станция (радиочестота)</a:t>
            </a:r>
          </a:p>
          <a:p>
            <a:pPr marL="171450" indent="-171450">
              <a:buFontTx/>
              <a:buChar char="-"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40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4912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Анкета</a:t>
            </a:r>
            <a:r>
              <a:rPr lang="bg-BG" baseline="0" dirty="0" smtClean="0"/>
              <a:t> за участие в курс по програмиране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44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8300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="1" dirty="0" smtClean="0"/>
              <a:t>&lt;section</a:t>
            </a:r>
            <a:r>
              <a:rPr lang="bg-BG" b="1" dirty="0" smtClean="0"/>
              <a:t>&gt;</a:t>
            </a:r>
            <a:r>
              <a:rPr lang="en-US" dirty="0" smtClean="0"/>
              <a:t> (</a:t>
            </a:r>
            <a:r>
              <a:rPr lang="bg-BG" dirty="0" smtClean="0"/>
              <a:t>секция)</a:t>
            </a:r>
            <a:r>
              <a:rPr lang="bg-BG" baseline="0" dirty="0" smtClean="0"/>
              <a:t> – тематична група от съдържание, обикновено със заглавие;</a:t>
            </a:r>
          </a:p>
          <a:p>
            <a:pPr marL="171450" indent="-171450">
              <a:buFontTx/>
              <a:buChar char="-"/>
            </a:pPr>
            <a:r>
              <a:rPr lang="en-US" b="1" dirty="0" smtClean="0"/>
              <a:t>&lt;article</a:t>
            </a:r>
            <a:r>
              <a:rPr lang="bg-BG" b="1" dirty="0" smtClean="0"/>
              <a:t>&gt;</a:t>
            </a:r>
            <a:r>
              <a:rPr lang="en-US" baseline="0" dirty="0" smtClean="0"/>
              <a:t> (</a:t>
            </a:r>
            <a:r>
              <a:rPr lang="bg-BG" baseline="0" dirty="0" smtClean="0"/>
              <a:t>публикация) – независимо, самостоятелно съдържание (напр. публикация във форум, блог или вестник);</a:t>
            </a:r>
          </a:p>
          <a:p>
            <a:pPr marL="171450" indent="-171450">
              <a:buFontTx/>
              <a:buChar char="-"/>
            </a:pPr>
            <a:r>
              <a:rPr lang="en-US" b="1" baseline="0" dirty="0" smtClean="0"/>
              <a:t>&lt;header</a:t>
            </a:r>
            <a:r>
              <a:rPr lang="bg-BG" b="1" baseline="0" dirty="0" smtClean="0"/>
              <a:t>&gt;</a:t>
            </a:r>
            <a:r>
              <a:rPr lang="bg-BG" baseline="0" dirty="0" smtClean="0"/>
              <a:t> </a:t>
            </a:r>
            <a:r>
              <a:rPr lang="en-US" baseline="0" dirty="0" smtClean="0"/>
              <a:t>(</a:t>
            </a:r>
            <a:r>
              <a:rPr lang="bg-BG" baseline="0" dirty="0" smtClean="0"/>
              <a:t>заглавна част) – използва се за въвеждаща част в съдържанието (документ или секция);</a:t>
            </a:r>
          </a:p>
          <a:p>
            <a:pPr marL="171450" indent="-171450">
              <a:buFontTx/>
              <a:buChar char="-"/>
            </a:pPr>
            <a:r>
              <a:rPr lang="en-US" b="1" baseline="0" dirty="0" smtClean="0"/>
              <a:t>&lt;footer</a:t>
            </a:r>
            <a:r>
              <a:rPr lang="bg-BG" b="1" baseline="0" dirty="0" smtClean="0"/>
              <a:t>&gt;</a:t>
            </a:r>
            <a:r>
              <a:rPr lang="en-US" baseline="0" dirty="0" smtClean="0"/>
              <a:t> </a:t>
            </a:r>
            <a:r>
              <a:rPr lang="bg-BG" baseline="0" dirty="0" smtClean="0"/>
              <a:t>(опашна част) – използва се за информация за съдържащия я елемент (документ или секция). Може да включва информация за автора, правата, информация за контакт и т.н.;</a:t>
            </a:r>
          </a:p>
          <a:p>
            <a:pPr marL="171450" indent="-171450">
              <a:buFontTx/>
              <a:buChar char="-"/>
            </a:pPr>
            <a:r>
              <a:rPr lang="en-US" b="1" baseline="0" dirty="0" smtClean="0"/>
              <a:t>&lt;</a:t>
            </a:r>
            <a:r>
              <a:rPr lang="en-US" b="1" baseline="0" dirty="0" err="1" smtClean="0"/>
              <a:t>nav</a:t>
            </a:r>
            <a:r>
              <a:rPr lang="bg-BG" b="1" baseline="0" dirty="0" smtClean="0"/>
              <a:t>&gt;</a:t>
            </a:r>
            <a:r>
              <a:rPr lang="en-US" baseline="0" dirty="0" smtClean="0"/>
              <a:t> (</a:t>
            </a:r>
            <a:r>
              <a:rPr lang="bg-BG" baseline="0" dirty="0" smtClean="0"/>
              <a:t>навигация) – използва се за зони от връзки за навигация към друго съдържание;</a:t>
            </a:r>
          </a:p>
          <a:p>
            <a:pPr marL="171450" indent="-171450">
              <a:buFontTx/>
              <a:buChar char="-"/>
            </a:pPr>
            <a:r>
              <a:rPr lang="en-US" b="1" dirty="0" smtClean="0"/>
              <a:t>&lt;aside&gt;</a:t>
            </a:r>
            <a:r>
              <a:rPr lang="bg-BG" dirty="0" smtClean="0"/>
              <a:t> (странична колона)</a:t>
            </a:r>
            <a:r>
              <a:rPr lang="en-US" baseline="0" dirty="0" smtClean="0"/>
              <a:t> </a:t>
            </a:r>
            <a:r>
              <a:rPr lang="bg-BG" baseline="0" dirty="0" smtClean="0"/>
              <a:t>– съдържание отстрани;</a:t>
            </a:r>
          </a:p>
          <a:p>
            <a:pPr marL="171450" indent="-171450">
              <a:buFontTx/>
              <a:buChar char="-"/>
            </a:pPr>
            <a:r>
              <a:rPr lang="en-US" b="1" dirty="0" smtClean="0"/>
              <a:t>&lt;figure&gt; </a:t>
            </a:r>
            <a:r>
              <a:rPr lang="bg-BG" b="0" dirty="0" smtClean="0"/>
              <a:t>и </a:t>
            </a:r>
            <a:r>
              <a:rPr lang="ru-RU" b="1" dirty="0" smtClean="0"/>
              <a:t>&lt;</a:t>
            </a:r>
            <a:r>
              <a:rPr lang="en-US" b="1" dirty="0" err="1" smtClean="0"/>
              <a:t>figcaption</a:t>
            </a:r>
            <a:r>
              <a:rPr lang="en-US" b="1" dirty="0" smtClean="0"/>
              <a:t>&gt;</a:t>
            </a:r>
            <a:r>
              <a:rPr lang="bg-BG" b="1" dirty="0" smtClean="0"/>
              <a:t> </a:t>
            </a:r>
            <a:r>
              <a:rPr lang="bg-BG" baseline="0" dirty="0" smtClean="0"/>
              <a:t>– обединява изображение с негов пояснителен текст;</a:t>
            </a: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&lt;canvas&gt; </a:t>
            </a:r>
            <a:r>
              <a:rPr lang="bg-BG" b="0" dirty="0" smtClean="0"/>
              <a:t>и </a:t>
            </a:r>
            <a:r>
              <a:rPr lang="ru-RU" b="1" dirty="0" smtClean="0"/>
              <a:t>&lt;</a:t>
            </a:r>
            <a:r>
              <a:rPr lang="en-US" b="1" dirty="0" err="1" smtClean="0"/>
              <a:t>svg</a:t>
            </a:r>
            <a:r>
              <a:rPr lang="en-US" b="1" dirty="0" smtClean="0"/>
              <a:t>&gt;</a:t>
            </a:r>
            <a:r>
              <a:rPr lang="bg-BG" b="1" dirty="0" smtClean="0"/>
              <a:t> </a:t>
            </a:r>
            <a:r>
              <a:rPr lang="en-US" b="0" dirty="0" smtClean="0"/>
              <a:t>(Scalable</a:t>
            </a:r>
            <a:r>
              <a:rPr lang="en-US" b="0" baseline="0" dirty="0" smtClean="0"/>
              <a:t> Vector Graphics) </a:t>
            </a:r>
            <a:r>
              <a:rPr lang="bg-BG" baseline="0" dirty="0" smtClean="0"/>
              <a:t>– елементи за растерна и векторна графика;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45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2045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- Защо семантиката е важна?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49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8794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Анкета</a:t>
            </a:r>
            <a:r>
              <a:rPr lang="bg-BG" baseline="0" dirty="0" smtClean="0"/>
              <a:t> за участие в курс по програмиране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53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732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Markup/</a:t>
            </a:r>
            <a:r>
              <a:rPr lang="bg-BG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Маркиране 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произлиза от „маркерите“ (бележките), които редакторите слагат върху оригиналния текст на автора, при преглед на публикациите;</a:t>
            </a: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Language/</a:t>
            </a:r>
            <a:r>
              <a:rPr lang="bg-BG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Език 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система от знаци използвана за обмен на информация. Компютърните езици са изкуствено за обмен на информация (в т.ч. инструкции) с машини;</a:t>
            </a:r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SGML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стандарт (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 8879:1986</a:t>
            </a: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използван за дефиниране на маркиращи езици за документи:</a:t>
            </a:r>
          </a:p>
          <a:p>
            <a:pPr marL="228600" indent="-228600">
              <a:buAutoNum type="arabicPeriod"/>
            </a:pP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Декларативен (описва структурата и атрибутите на документа, а не обработката му);</a:t>
            </a:r>
          </a:p>
          <a:p>
            <a:pPr marL="228600" indent="-228600">
              <a:buAutoNum type="arabicPeriod"/>
            </a:pPr>
            <a:r>
              <a:rPr lang="bg-BG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Ясен и стриктен.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872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8685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6095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34811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 dirty="0" smtClean="0"/>
              <a:t>Метаданни </a:t>
            </a:r>
            <a:r>
              <a:rPr lang="bg-BG" dirty="0" smtClean="0"/>
              <a:t>– информация за други данни, дефиниция или описание.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1651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4429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Структуриране на обикновен текст от Интернет</a:t>
            </a:r>
          </a:p>
          <a:p>
            <a:pPr marL="171450" indent="-171450">
              <a:buFontTx/>
              <a:buChar char="-"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25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8114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- Хипревръзки към страници</a:t>
            </a:r>
            <a:r>
              <a:rPr lang="bg-BG" baseline="0" dirty="0" smtClean="0"/>
              <a:t> в Интернет</a:t>
            </a:r>
            <a:endParaRPr lang="bg-BG" dirty="0" smtClean="0"/>
          </a:p>
          <a:p>
            <a:r>
              <a:rPr lang="bg-BG" dirty="0" smtClean="0"/>
              <a:t>- Хипервръзки между </a:t>
            </a:r>
            <a:r>
              <a:rPr lang="en-US" dirty="0" smtClean="0"/>
              <a:t>HTML</a:t>
            </a:r>
            <a:r>
              <a:rPr lang="en-US" baseline="0" dirty="0" smtClean="0"/>
              <a:t> </a:t>
            </a:r>
            <a:r>
              <a:rPr lang="bg-BG" baseline="0" dirty="0" smtClean="0"/>
              <a:t>документи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27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417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404813"/>
            <a:ext cx="93646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4"/>
          <p:cNvCxnSpPr/>
          <p:nvPr/>
        </p:nvCxnSpPr>
        <p:spPr>
          <a:xfrm>
            <a:off x="685800" y="1341438"/>
            <a:ext cx="10656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rallelogram 10"/>
          <p:cNvSpPr/>
          <p:nvPr/>
        </p:nvSpPr>
        <p:spPr>
          <a:xfrm rot="664887">
            <a:off x="8769350" y="5172075"/>
            <a:ext cx="3570288" cy="192087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84" tIns="43992" rIns="87984" bIns="4399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353"/>
          </a:p>
        </p:txBody>
      </p:sp>
      <p:sp>
        <p:nvSpPr>
          <p:cNvPr id="8" name="TextBox 11"/>
          <p:cNvSpPr txBox="1"/>
          <p:nvPr/>
        </p:nvSpPr>
        <p:spPr>
          <a:xfrm>
            <a:off x="8983663" y="5464175"/>
            <a:ext cx="3143250" cy="1104900"/>
          </a:xfrm>
          <a:prstGeom prst="rect">
            <a:avLst/>
          </a:prstGeom>
          <a:noFill/>
        </p:spPr>
        <p:txBody>
          <a:bodyPr lIns="87984" tIns="43992" rIns="87984" bIns="4399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6600" dirty="0" smtClean="0">
                <a:solidFill>
                  <a:srgbClr val="0093D9"/>
                </a:solidFill>
                <a:latin typeface="Segoe WP Black" pitchFamily="34" charset="0"/>
              </a:rPr>
              <a:t>2015</a:t>
            </a:r>
            <a:endParaRPr lang="bg-BG" sz="48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9" name="TextBox 9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49683" y="2349132"/>
            <a:ext cx="11506956" cy="1528035"/>
          </a:xfrm>
          <a:prstGeom prst="rect">
            <a:avLst/>
          </a:prstGeom>
        </p:spPr>
        <p:txBody>
          <a:bodyPr lIns="117098" tIns="58549" rIns="117098" bIns="58549" anchor="ctr"/>
          <a:lstStyle>
            <a:lvl1pPr>
              <a:defRPr sz="480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683" y="3932939"/>
            <a:ext cx="11506956" cy="914400"/>
          </a:xfrm>
          <a:prstGeom prst="rect">
            <a:avLst/>
          </a:prstGeom>
        </p:spPr>
        <p:txBody>
          <a:bodyPr lIns="117098" tIns="58549" rIns="117098" bIns="58549" anchor="b"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1"/>
            <a:ext cx="11558837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837" cy="52293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168355" y="6450382"/>
            <a:ext cx="2726483" cy="218979"/>
          </a:xfrm>
          <a:prstGeom prst="rect">
            <a:avLst/>
          </a:prstGeom>
        </p:spPr>
      </p:pic>
      <p:sp>
        <p:nvSpPr>
          <p:cNvPr id="7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rgbClr val="0066CC">
                  <a:alpha val="61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99" y="180001"/>
            <a:ext cx="11558831" cy="700977"/>
          </a:xfrm>
          <a:prstGeom prst="rect">
            <a:avLst/>
          </a:prstGeom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400" cy="52308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" y="1080000"/>
            <a:ext cx="12191999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9685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24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1" y="1080001"/>
            <a:ext cx="6096000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15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342900" indent="0">
              <a:buNone/>
              <a:defRPr sz="13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0287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3716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" y="1080000"/>
            <a:ext cx="6096001" cy="5230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1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5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html5doctor.com/demos/forms/forms-example.html" TargetMode="Externa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facebook.com/DavidAcademy" TargetMode="External"/><Relationship Id="rId3" Type="http://schemas.openxmlformats.org/officeDocument/2006/relationships/hyperlink" Target="https://twitter.com/vdachev" TargetMode="External"/><Relationship Id="rId7" Type="http://schemas.openxmlformats.org/officeDocument/2006/relationships/hyperlink" Target="https://twitter.com/david_academy" TargetMode="External"/><Relationship Id="rId2" Type="http://schemas.openxmlformats.org/officeDocument/2006/relationships/hyperlink" Target="mailto:valery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cad.david.bg/" TargetMode="External"/><Relationship Id="rId5" Type="http://schemas.openxmlformats.org/officeDocument/2006/relationships/hyperlink" Target="mailto:acad@david.bg" TargetMode="External"/><Relationship Id="rId4" Type="http://schemas.openxmlformats.org/officeDocument/2006/relationships/hyperlink" Target="https://facebook.com/vdachev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validator.w3.org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</a:t>
            </a:r>
            <a:r>
              <a:rPr lang="bg-BG" dirty="0" smtClean="0"/>
              <a:t>уеб </a:t>
            </a:r>
            <a:r>
              <a:rPr lang="ru-RU" dirty="0" smtClean="0"/>
              <a:t>програмиране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Занятие №1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HTML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283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Елементи и тагове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HTML </a:t>
            </a:r>
            <a:r>
              <a:rPr lang="bg-BG" sz="2800" dirty="0" smtClean="0"/>
              <a:t>документите представляват йерархична структура от вложени </a:t>
            </a:r>
            <a:r>
              <a:rPr lang="en-US" sz="2800" dirty="0" smtClean="0"/>
              <a:t>HTML </a:t>
            </a:r>
            <a:r>
              <a:rPr lang="bg-BG" sz="2800" dirty="0" smtClean="0"/>
              <a:t>елементи</a:t>
            </a:r>
            <a:endParaRPr lang="en-US" sz="2800" dirty="0" smtClean="0"/>
          </a:p>
          <a:p>
            <a:r>
              <a:rPr lang="bg-BG" sz="2800" dirty="0" smtClean="0"/>
              <a:t>Непразен елемент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bg-BG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етикет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атрибут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съдържание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bg-BG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етикет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tag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attribute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="value"&gt;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tag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bg-BG" sz="2400" dirty="0" smtClean="0"/>
          </a:p>
          <a:p>
            <a:pPr lvl="1"/>
            <a:endParaRPr lang="bg-BG" sz="2400" dirty="0"/>
          </a:p>
          <a:p>
            <a:pPr lvl="1"/>
            <a:endParaRPr lang="bg-BG" sz="2400" dirty="0" smtClean="0"/>
          </a:p>
          <a:p>
            <a:pPr lvl="1"/>
            <a:r>
              <a:rPr lang="bg-BG" sz="2400" dirty="0" smtClean="0"/>
              <a:t>Пример: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rows=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"4"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cols=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"50"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Имало едно време…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4100" name="HTML Element Anatomy" descr="https://mdn.mozillademos.org/files/8573/anatomy-of-an-html-ele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836" y="3284984"/>
            <a:ext cx="5150328" cy="1530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82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Елементи и тагове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Празен елемент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bg-BG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етикет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атрибут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/>
              <a:t> </a:t>
            </a:r>
            <a:r>
              <a:rPr lang="ru-RU" sz="2000" dirty="0" smtClean="0"/>
              <a:t>и</a:t>
            </a:r>
            <a:r>
              <a:rPr lang="bg-BG" sz="2000" dirty="0" smtClean="0"/>
              <a:t>ли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bg-BG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етикет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атрибут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стойност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tag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attribute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="value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/>
              <a:t> </a:t>
            </a:r>
            <a:r>
              <a:rPr lang="ru-RU" sz="2000" dirty="0"/>
              <a:t>и</a:t>
            </a:r>
            <a:r>
              <a:rPr lang="bg-BG" sz="2000" dirty="0"/>
              <a:t>ли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tag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attribute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bg-BG" sz="2400" dirty="0" smtClean="0"/>
          </a:p>
          <a:p>
            <a:pPr lvl="1"/>
            <a:endParaRPr lang="bg-BG" sz="2400" dirty="0"/>
          </a:p>
          <a:p>
            <a:pPr lvl="1"/>
            <a:endParaRPr lang="bg-BG" sz="2400" dirty="0" smtClean="0"/>
          </a:p>
          <a:p>
            <a:pPr lvl="1"/>
            <a:r>
              <a:rPr lang="bg-BG" sz="2400" dirty="0" smtClean="0"/>
              <a:t>Пример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="win.png"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="Win!"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/>
          </a:p>
        </p:txBody>
      </p:sp>
      <p:pic>
        <p:nvPicPr>
          <p:cNvPr id="4098" name="Win!" descr="http://cdn.meme.am/images/14809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516" y="4113076"/>
            <a:ext cx="3329884" cy="219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Empty HTML Element Anatomy" descr="http://urlnextdoor.com/content-include-images/web2/html-empty-elem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513" y="2335340"/>
            <a:ext cx="430537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29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Елементи и тагове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Строга </a:t>
            </a:r>
            <a:r>
              <a:rPr lang="bg-BG" sz="2800" dirty="0" err="1" smtClean="0"/>
              <a:t>вложеност</a:t>
            </a:r>
            <a:r>
              <a:rPr lang="bg-BG" sz="2800" dirty="0" smtClean="0"/>
              <a:t> на таговете</a:t>
            </a:r>
            <a:r>
              <a:rPr lang="en-US" sz="2800" dirty="0" smtClean="0"/>
              <a:t>!</a:t>
            </a:r>
          </a:p>
          <a:p>
            <a:pPr lvl="1"/>
            <a:r>
              <a:rPr lang="en-US" sz="2400" dirty="0" smtClean="0"/>
              <a:t>HTML </a:t>
            </a:r>
            <a:r>
              <a:rPr lang="bg-BG" sz="2400" dirty="0" smtClean="0"/>
              <a:t>има йерархична структура</a:t>
            </a:r>
          </a:p>
          <a:p>
            <a:pPr lvl="1"/>
            <a:r>
              <a:rPr lang="bg-BG" sz="2400" dirty="0" smtClean="0"/>
              <a:t>Всеки елемент трябва да е изцяло</a:t>
            </a:r>
            <a:br>
              <a:rPr lang="bg-BG" sz="2400" dirty="0" smtClean="0"/>
            </a:br>
            <a:r>
              <a:rPr lang="bg-BG" sz="2400" dirty="0" smtClean="0"/>
              <a:t>разположен в съдържащия го елемент</a:t>
            </a:r>
          </a:p>
          <a:p>
            <a:r>
              <a:rPr lang="bg-BG" sz="2800" dirty="0" smtClean="0"/>
              <a:t>Примери</a:t>
            </a:r>
          </a:p>
          <a:p>
            <a:pPr lvl="1"/>
            <a:r>
              <a:rPr lang="bg-BG" sz="2400" dirty="0" smtClean="0"/>
              <a:t>Така </a:t>
            </a:r>
            <a:r>
              <a:rPr lang="bg-BG" sz="2400" dirty="0" smtClean="0">
                <a:solidFill>
                  <a:srgbClr val="00B050"/>
                </a:solidFill>
              </a:rPr>
              <a:t>МОЖЕ</a:t>
            </a:r>
            <a:r>
              <a:rPr lang="bg-BG" sz="2400" dirty="0" smtClean="0"/>
              <a:t>: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Пич, 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подай матрьошката там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600" dirty="0" smtClean="0"/>
              <a:t>Така </a:t>
            </a:r>
            <a:r>
              <a:rPr lang="bg-BG" sz="2600" dirty="0" smtClean="0">
                <a:solidFill>
                  <a:srgbClr val="FF0000"/>
                </a:solidFill>
              </a:rPr>
              <a:t>НЕ МОЖЕ</a:t>
            </a:r>
            <a:r>
              <a:rPr lang="bg-BG" sz="2600" dirty="0" smtClean="0"/>
              <a:t>: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Здравейте,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подай матрьошката там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5122" name="Matryoshka" descr="http://nhsdesigns.com/images/headstarthtml/html1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977" y="2204864"/>
            <a:ext cx="3251887" cy="275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13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Елементи и тагове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Глобални атрибути</a:t>
            </a:r>
            <a:endParaRPr lang="en-US" sz="2800" dirty="0" smtClean="0"/>
          </a:p>
          <a:p>
            <a:pPr lvl="1"/>
            <a:r>
              <a:rPr lang="bg-BG" sz="2600" dirty="0"/>
              <a:t>Валидни са за абсолютно всички </a:t>
            </a:r>
            <a:r>
              <a:rPr lang="en-US" sz="2600" dirty="0"/>
              <a:t>HTML </a:t>
            </a:r>
            <a:r>
              <a:rPr lang="bg-BG" sz="2600" dirty="0"/>
              <a:t>елементи</a:t>
            </a:r>
          </a:p>
          <a:p>
            <a:pPr lvl="1"/>
            <a:r>
              <a:rPr lang="bg-BG" sz="2600" dirty="0" smtClean="0"/>
              <a:t>Дават на елементите значение и контекст</a:t>
            </a:r>
          </a:p>
          <a:p>
            <a:r>
              <a:rPr lang="bg-BG" sz="2800" dirty="0" smtClean="0"/>
              <a:t>Глобални атрибути в </a:t>
            </a:r>
            <a:r>
              <a:rPr lang="en-US" sz="2800" dirty="0" smtClean="0"/>
              <a:t>HTML 5</a:t>
            </a:r>
            <a:endParaRPr lang="bg-BG" sz="2800" dirty="0" smtClean="0"/>
          </a:p>
          <a:p>
            <a:pPr marL="457200" lvl="1" indent="0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accesskey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contenteditable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contextmenu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data-*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draggable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dropzone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hidden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lang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spellcheck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style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tabindex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translate</a:t>
            </a:r>
            <a:endParaRPr lang="bg-BG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68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Елементи и тагове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HTML </a:t>
            </a:r>
            <a:r>
              <a:rPr lang="bg-BG" sz="2800" dirty="0" smtClean="0"/>
              <a:t>документите се описват с точно един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</a:t>
            </a:r>
          </a:p>
          <a:p>
            <a:r>
              <a:rPr lang="bg-BG" sz="2800" dirty="0" smtClean="0"/>
              <a:t>Елементът </a:t>
            </a:r>
            <a:r>
              <a:rPr lang="bg-BG" sz="2800" b="1" dirty="0" smtClean="0"/>
              <a:t>може</a:t>
            </a:r>
            <a:r>
              <a:rPr lang="bg-BG" sz="2800" dirty="0" smtClean="0"/>
              <a:t> да има атрибути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lang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Елементът </a:t>
            </a:r>
            <a:r>
              <a:rPr lang="bg-BG" sz="2800" b="1" dirty="0" smtClean="0"/>
              <a:t>трябва</a:t>
            </a:r>
            <a:r>
              <a:rPr lang="bg-BG" sz="2800" dirty="0" smtClean="0"/>
              <a:t> да съдържа</a:t>
            </a:r>
            <a:r>
              <a:rPr lang="en-US" sz="2800" dirty="0"/>
              <a:t> </a:t>
            </a:r>
            <a:r>
              <a:rPr lang="bg-BG" sz="2800" dirty="0"/>
              <a:t>като първи елемент</a:t>
            </a:r>
            <a:r>
              <a:rPr lang="bg-BG" sz="2800" dirty="0" smtClean="0"/>
              <a:t> точно един </a:t>
            </a:r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 за заглавна част</a:t>
            </a:r>
          </a:p>
          <a:p>
            <a:pPr lvl="1"/>
            <a:r>
              <a:rPr lang="bg-BG" sz="2400" dirty="0" smtClean="0"/>
              <a:t>Съдържа метаданни. Какво са „метаданни“?</a:t>
            </a:r>
          </a:p>
          <a:p>
            <a:pPr lvl="1"/>
            <a:r>
              <a:rPr lang="bg-BG" sz="2400" dirty="0" smtClean="0"/>
              <a:t>Заглавие на документа, кодировка, автор, свързани файлове и др.</a:t>
            </a:r>
          </a:p>
          <a:p>
            <a:pPr lvl="1"/>
            <a:r>
              <a:rPr lang="bg-BG" sz="2400" dirty="0" smtClean="0"/>
              <a:t>Не се визуализира от браузера (освен заглавието на страницата)</a:t>
            </a:r>
          </a:p>
          <a:p>
            <a:r>
              <a:rPr lang="bg-BG" sz="2800" dirty="0" smtClean="0"/>
              <a:t>Елементът </a:t>
            </a:r>
            <a:r>
              <a:rPr lang="bg-BG" sz="2800" b="1" dirty="0" smtClean="0"/>
              <a:t>трябва</a:t>
            </a:r>
            <a:r>
              <a:rPr lang="bg-BG" sz="2800" dirty="0" smtClean="0"/>
              <a:t> да съдържа</a:t>
            </a:r>
            <a:r>
              <a:rPr lang="bg-BG" sz="2800" dirty="0"/>
              <a:t> като втори елемент</a:t>
            </a:r>
            <a:r>
              <a:rPr lang="bg-BG" sz="2800" dirty="0" smtClean="0"/>
              <a:t> точно един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/>
              <a:t>елемент за </a:t>
            </a:r>
            <a:r>
              <a:rPr lang="bg-BG" sz="2800" dirty="0" smtClean="0"/>
              <a:t>тяло</a:t>
            </a:r>
          </a:p>
          <a:p>
            <a:pPr lvl="1"/>
            <a:r>
              <a:rPr lang="bg-BG" sz="2400" dirty="0" smtClean="0"/>
              <a:t>Съдържа същинската информацията от браузера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3684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Елементи и тагове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Според форматирането, елементите от съдържанието биват</a:t>
            </a:r>
          </a:p>
          <a:p>
            <a:pPr lvl="1"/>
            <a:r>
              <a:rPr lang="bg-BG" sz="2400" dirty="0" smtClean="0"/>
              <a:t>Блокови (</a:t>
            </a:r>
            <a:r>
              <a:rPr lang="en-US" sz="2400" dirty="0" smtClean="0"/>
              <a:t>block-level)</a:t>
            </a:r>
            <a:r>
              <a:rPr lang="bg-BG" sz="2400" dirty="0" smtClean="0"/>
              <a:t> елементи</a:t>
            </a:r>
          </a:p>
          <a:p>
            <a:pPr lvl="2"/>
            <a:r>
              <a:rPr lang="bg-BG" sz="2000" dirty="0" smtClean="0"/>
              <a:t>Винаги </a:t>
            </a:r>
            <a:r>
              <a:rPr lang="bg-BG" sz="2000" dirty="0"/>
              <a:t>започват на нов ред</a:t>
            </a:r>
          </a:p>
          <a:p>
            <a:pPr lvl="2"/>
            <a:r>
              <a:rPr lang="bg-BG" sz="2000" dirty="0"/>
              <a:t>Заемат пълната широчина (имат определена височина и широчина</a:t>
            </a:r>
            <a:r>
              <a:rPr lang="bg-BG" sz="2000" dirty="0" smtClean="0"/>
              <a:t>)</a:t>
            </a:r>
            <a:endParaRPr lang="en-US" sz="2000" dirty="0" smtClean="0"/>
          </a:p>
          <a:p>
            <a:pPr lvl="2"/>
            <a:r>
              <a:rPr lang="bg-BG" sz="2000" dirty="0" smtClean="0"/>
              <a:t>Такива елементи са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bg-BG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hr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bg-BG" sz="2000" dirty="0">
                <a:cs typeface="Consolas" panose="020B0609020204030204" pitchFamily="49" charset="0"/>
              </a:rPr>
              <a:t>и др.</a:t>
            </a:r>
            <a:endParaRPr lang="bg-BG" sz="2000" dirty="0"/>
          </a:p>
          <a:p>
            <a:pPr lvl="1"/>
            <a:r>
              <a:rPr lang="bg-BG" sz="2400" dirty="0"/>
              <a:t>Вътрешноредови</a:t>
            </a:r>
            <a:r>
              <a:rPr lang="en-US" sz="2400" dirty="0"/>
              <a:t> (inline)</a:t>
            </a:r>
            <a:r>
              <a:rPr lang="bg-BG" sz="2400" dirty="0"/>
              <a:t> </a:t>
            </a:r>
            <a:r>
              <a:rPr lang="bg-BG" sz="2400" dirty="0" smtClean="0"/>
              <a:t>елементи</a:t>
            </a:r>
            <a:endParaRPr lang="bg-BG" sz="2400" dirty="0">
              <a:cs typeface="Consolas" panose="020B0609020204030204" pitchFamily="49" charset="0"/>
            </a:endParaRPr>
          </a:p>
          <a:p>
            <a:pPr lvl="2"/>
            <a:r>
              <a:rPr lang="bg-BG" sz="2000" dirty="0" smtClean="0"/>
              <a:t>Не </a:t>
            </a:r>
            <a:r>
              <a:rPr lang="bg-BG" sz="2000" dirty="0"/>
              <a:t>е задължително да започнат на нов ред, вписват се в текста около тях</a:t>
            </a:r>
          </a:p>
          <a:p>
            <a:pPr lvl="2"/>
            <a:r>
              <a:rPr lang="bg-BG" sz="2000" dirty="0"/>
              <a:t>Заемат толкова пространство, колкото е необходимо</a:t>
            </a:r>
            <a:r>
              <a:rPr lang="en-US" sz="2000" dirty="0"/>
              <a:t> (</a:t>
            </a:r>
            <a:r>
              <a:rPr lang="bg-BG" sz="2000" dirty="0"/>
              <a:t>нямат определена височина и широчина</a:t>
            </a:r>
            <a:r>
              <a:rPr lang="bg-BG" sz="2000" dirty="0" smtClean="0"/>
              <a:t>)</a:t>
            </a:r>
          </a:p>
          <a:p>
            <a:pPr lvl="2"/>
            <a:r>
              <a:rPr lang="bg-BG" sz="2000" dirty="0" smtClean="0"/>
              <a:t>Такива елементи са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strong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small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code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span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cs typeface="Consolas" panose="020B0609020204030204" pitchFamily="49" charset="0"/>
              </a:rPr>
              <a:t> </a:t>
            </a:r>
            <a:r>
              <a:rPr lang="bg-BG" sz="2000" dirty="0">
                <a:cs typeface="Consolas" panose="020B0609020204030204" pitchFamily="49" charset="0"/>
              </a:rPr>
              <a:t>и др.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5098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Елементи и тагове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Елементът 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1"/>
            <a:r>
              <a:rPr lang="bg-BG" sz="2400" dirty="0" smtClean="0"/>
              <a:t>Блоков</a:t>
            </a:r>
            <a:r>
              <a:rPr lang="en-US" sz="2400" dirty="0" smtClean="0"/>
              <a:t> </a:t>
            </a:r>
            <a:r>
              <a:rPr lang="bg-BG" sz="2400" dirty="0" smtClean="0"/>
              <a:t>елемент</a:t>
            </a:r>
            <a:endParaRPr lang="bg-BG" sz="2400" dirty="0"/>
          </a:p>
          <a:p>
            <a:pPr lvl="1"/>
            <a:r>
              <a:rPr lang="bg-BG" sz="2400" dirty="0"/>
              <a:t>Групира </a:t>
            </a:r>
            <a:r>
              <a:rPr lang="bg-BG" sz="2400" dirty="0" smtClean="0"/>
              <a:t>съдържащите се блокови </a:t>
            </a:r>
            <a:r>
              <a:rPr lang="bg-BG" sz="2400"/>
              <a:t>елементи </a:t>
            </a:r>
            <a:r>
              <a:rPr lang="bg-BG" sz="2400" smtClean="0"/>
              <a:t>в един блоков </a:t>
            </a:r>
            <a:r>
              <a:rPr lang="bg-BG" sz="2400" dirty="0" smtClean="0"/>
              <a:t>елемент</a:t>
            </a:r>
            <a:endParaRPr lang="bg-BG" sz="2400" dirty="0"/>
          </a:p>
          <a:p>
            <a:r>
              <a:rPr lang="bg-BG" sz="2800" dirty="0" smtClean="0"/>
              <a:t>Елементът 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span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800" dirty="0" smtClean="0"/>
          </a:p>
          <a:p>
            <a:pPr lvl="1"/>
            <a:r>
              <a:rPr lang="bg-BG" sz="2400" dirty="0" smtClean="0"/>
              <a:t>Вътрешноредов</a:t>
            </a:r>
            <a:r>
              <a:rPr lang="en-US" sz="2400" dirty="0" smtClean="0"/>
              <a:t> </a:t>
            </a:r>
            <a:r>
              <a:rPr lang="bg-BG" sz="2400" dirty="0" smtClean="0"/>
              <a:t>елемент</a:t>
            </a:r>
          </a:p>
          <a:p>
            <a:pPr lvl="1"/>
            <a:r>
              <a:rPr lang="bg-BG" sz="2400" dirty="0"/>
              <a:t>Групира </a:t>
            </a:r>
            <a:r>
              <a:rPr lang="bg-BG" sz="2400" dirty="0" smtClean="0"/>
              <a:t>съдържащите се вътрешноредови</a:t>
            </a:r>
            <a:r>
              <a:rPr lang="en-US" sz="2400" dirty="0" smtClean="0"/>
              <a:t> </a:t>
            </a:r>
            <a:r>
              <a:rPr lang="bg-BG" sz="2400" dirty="0"/>
              <a:t>елементи от </a:t>
            </a:r>
            <a:r>
              <a:rPr lang="bg-BG" sz="2400" dirty="0" smtClean="0"/>
              <a:t>в един елемент</a:t>
            </a:r>
          </a:p>
          <a:p>
            <a:r>
              <a:rPr lang="bg-BG" sz="2800" dirty="0" smtClean="0"/>
              <a:t>Елементите 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800" dirty="0"/>
              <a:t> </a:t>
            </a:r>
            <a:r>
              <a:rPr lang="bg-BG" sz="2800" dirty="0" smtClean="0"/>
              <a:t>и 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span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800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Дефинират идентифицируеми части от документа, когато друг елемент не е подходящ</a:t>
            </a:r>
          </a:p>
          <a:p>
            <a:pPr lvl="1"/>
            <a:r>
              <a:rPr lang="bg-BG" sz="2400" dirty="0" smtClean="0"/>
              <a:t>Нямат конкретна семантична стойност</a:t>
            </a:r>
          </a:p>
          <a:p>
            <a:pPr lvl="1"/>
            <a:r>
              <a:rPr lang="bg-BG" sz="2400" dirty="0" smtClean="0"/>
              <a:t>Подпомагат семантиката, визуализацията и поведението</a:t>
            </a:r>
          </a:p>
        </p:txBody>
      </p:sp>
    </p:spTree>
    <p:extLst>
      <p:ext uri="{BB962C8B-B14F-4D97-AF65-F5344CB8AC3E}">
        <p14:creationId xmlns:p14="http://schemas.microsoft.com/office/powerpoint/2010/main" val="22442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Елементи и тагове – пример</a:t>
            </a:r>
            <a:endParaRPr lang="en-US" dirty="0" smtClean="0"/>
          </a:p>
        </p:txBody>
      </p:sp>
      <p:sp>
        <p:nvSpPr>
          <p:cNvPr id="1229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</a:t>
            </a:r>
            <a:r>
              <a:rPr lang="en-US" sz="16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DOCTYPE</a:t>
            </a:r>
            <a:r>
              <a:rPr lang="bg-BG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bg-BG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lang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="en"&gt;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TOMUMMY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6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6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I’m writing [this] letter --&gt;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iyaMriTingletter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whilst tidying up. --&gt;</a:t>
            </a:r>
          </a:p>
          <a:p>
            <a:pPr marL="914400" lvl="2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WiLLSDTiddiiNUP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Lots of love, Zach. --&gt;</a:t>
            </a:r>
          </a:p>
          <a:p>
            <a:pPr marL="914400" lvl="2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lOSOVlUVZACH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figure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="mummy.jpg"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alt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="MUMMY"</a:t>
            </a:r>
            <a:r>
              <a:rPr lang="bg-BG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figcaption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MUMMY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figcaption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figure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6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6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" name="Letter to Mumm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789" y="1104546"/>
            <a:ext cx="5618827" cy="3764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2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29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29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29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229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229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29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29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29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29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Мета съдържание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/>
            <a:r>
              <a:rPr lang="bg-BG" sz="2800" dirty="0" smtClean="0"/>
              <a:t>Какво е мета съдържание?</a:t>
            </a:r>
          </a:p>
          <a:p>
            <a:pPr marL="857250" lvl="1"/>
            <a:r>
              <a:rPr lang="bg-BG" sz="2400" dirty="0" smtClean="0"/>
              <a:t>Данни описващи съдържанието на документа</a:t>
            </a:r>
          </a:p>
          <a:p>
            <a:pPr marL="857250" lvl="1"/>
            <a:r>
              <a:rPr lang="bg-BG" sz="2400" dirty="0" smtClean="0"/>
              <a:t>Не се визуализират като част от основното съдържание в браузера</a:t>
            </a:r>
          </a:p>
          <a:p>
            <a:pPr marL="857250" lvl="1"/>
            <a:r>
              <a:rPr lang="bg-BG" sz="2400" dirty="0" smtClean="0"/>
              <a:t>Могат да повлияят на визуализацията на съдържанието</a:t>
            </a:r>
          </a:p>
          <a:p>
            <a:pPr marL="457200"/>
            <a:r>
              <a:rPr lang="bg-BG" sz="2600" dirty="0" smtClean="0"/>
              <a:t>Приложения</a:t>
            </a:r>
          </a:p>
          <a:p>
            <a:pPr marL="857250" lvl="1"/>
            <a:r>
              <a:rPr lang="bg-BG" sz="2400" dirty="0" smtClean="0"/>
              <a:t>Заглавие, ключови думи, икона, кодиране на съдържанието на страницата, информация за визуализацията и поведението на съдържанието</a:t>
            </a:r>
          </a:p>
          <a:p>
            <a:pPr marL="857250" lvl="1"/>
            <a:r>
              <a:rPr lang="bg-BG" sz="2400" dirty="0" smtClean="0"/>
              <a:t>Период на автоматично презареждане на страницата или препращане на друга страница</a:t>
            </a:r>
          </a:p>
          <a:p>
            <a:pPr marL="857250" lvl="1"/>
            <a:r>
              <a:rPr lang="bg-BG" sz="2400" dirty="0" smtClean="0"/>
              <a:t>Предоставяне на обработваема информация за търсачки, социални мрежи и други автоматични инструменти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Мета</a:t>
            </a:r>
            <a:r>
              <a:rPr lang="en-US" smtClean="0"/>
              <a:t> </a:t>
            </a:r>
            <a:r>
              <a:rPr lang="bg-BG" smtClean="0"/>
              <a:t>съдържание</a:t>
            </a:r>
            <a:r>
              <a:rPr lang="en-US" smtClean="0"/>
              <a:t> – </a:t>
            </a:r>
            <a:r>
              <a:rPr lang="bg-BG" smtClean="0"/>
              <a:t>пример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lang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charset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="utf-8"&gt;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ДАВИД академия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="keywords"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ДАВИД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академия,курсове,програмиране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="description"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Сайт на ДАВИД академия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="author"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ДАВИД Холдинг АД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http-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equiv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="refresh"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="30"&gt;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link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rel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="shortcut icon"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="favicon.ico"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Favicon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Facebook Open Graph --&gt;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property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og:title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Добре дошли в ДАВИД академия!"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property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og:description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Академична програма за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ИТ 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ентусиасти!"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property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og:site_name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ДАВИД академия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/&gt;</a:t>
            </a:r>
            <a:b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Facebook App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meta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property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fb:app_id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214961898620927" /&gt;</a:t>
            </a:r>
          </a:p>
          <a:p>
            <a:pPr marL="5715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 1/2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Въведение в </a:t>
            </a:r>
            <a:r>
              <a:rPr lang="en-US" sz="2800" dirty="0" smtClean="0"/>
              <a:t>HTML</a:t>
            </a:r>
          </a:p>
          <a:p>
            <a:r>
              <a:rPr lang="bg-BG" sz="2800" dirty="0" smtClean="0"/>
              <a:t>Елементи и тагове</a:t>
            </a:r>
          </a:p>
          <a:p>
            <a:r>
              <a:rPr lang="bg-BG" sz="2800" dirty="0" smtClean="0"/>
              <a:t>Мета</a:t>
            </a:r>
            <a:r>
              <a:rPr lang="en-US" sz="2800" dirty="0" smtClean="0"/>
              <a:t> </a:t>
            </a:r>
            <a:r>
              <a:rPr lang="bg-BG" sz="2800" dirty="0" smtClean="0"/>
              <a:t>съдържание</a:t>
            </a:r>
          </a:p>
          <a:p>
            <a:r>
              <a:rPr lang="bg-BG" sz="2800" dirty="0" smtClean="0"/>
              <a:t>Структуриране на текст</a:t>
            </a:r>
          </a:p>
          <a:p>
            <a:r>
              <a:rPr lang="bg-BG" sz="2800" dirty="0" smtClean="0"/>
              <a:t>Хипервръзки</a:t>
            </a:r>
          </a:p>
          <a:p>
            <a:r>
              <a:rPr lang="bg-BG" sz="2800" dirty="0" smtClean="0"/>
              <a:t>Изображения</a:t>
            </a:r>
          </a:p>
          <a:p>
            <a:r>
              <a:rPr lang="bg-BG" sz="2800" dirty="0" smtClean="0"/>
              <a:t>Таблици</a:t>
            </a:r>
          </a:p>
          <a:p>
            <a:r>
              <a:rPr lang="bg-BG" sz="2800" dirty="0" smtClean="0"/>
              <a:t>Списъци</a:t>
            </a:r>
          </a:p>
          <a:p>
            <a:r>
              <a:rPr lang="bg-BG" sz="2800" dirty="0" smtClean="0"/>
              <a:t>Форматиране на таблици</a:t>
            </a:r>
          </a:p>
          <a:p>
            <a:r>
              <a:rPr lang="bg-BG" sz="2800" dirty="0" smtClean="0"/>
              <a:t>Форми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25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Заглавие </a:t>
            </a:r>
            <a:r>
              <a:rPr lang="bg-BG" sz="2800" dirty="0"/>
              <a:t>в </a:t>
            </a:r>
            <a:r>
              <a:rPr lang="en-US" sz="2800" dirty="0" smtClean="0"/>
              <a:t>HTML</a:t>
            </a:r>
            <a:endParaRPr lang="bg-BG" sz="2800" dirty="0" smtClean="0"/>
          </a:p>
          <a:p>
            <a:pPr lvl="1"/>
            <a:r>
              <a:rPr lang="bg-BG" sz="2400" dirty="0" smtClean="0"/>
              <a:t>Вътрешно заглавие в документа</a:t>
            </a:r>
          </a:p>
          <a:p>
            <a:pPr lvl="1"/>
            <a:r>
              <a:rPr lang="bg-BG" sz="2400" dirty="0"/>
              <a:t>Декларира се с таговете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bg-BG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/>
              <a:t> </a:t>
            </a:r>
            <a:r>
              <a:rPr lang="bg-BG" sz="2400" dirty="0"/>
              <a:t>до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h6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Примери</a:t>
            </a:r>
            <a:endParaRPr lang="bg-BG" sz="2800" dirty="0"/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h2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h2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h3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h3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16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h4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h4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1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h5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1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2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h5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12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h6</a:t>
            </a:r>
            <a:r>
              <a:rPr lang="en-US" sz="1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1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h6</a:t>
            </a:r>
            <a:r>
              <a:rPr lang="en-US" sz="1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0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400" dirty="0" smtClean="0"/>
              <a:t>Най-голямото заглавие е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, а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h6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 smtClean="0"/>
              <a:t> </a:t>
            </a:r>
            <a:r>
              <a:rPr lang="bg-BG" sz="2400" dirty="0"/>
              <a:t>–</a:t>
            </a:r>
            <a:r>
              <a:rPr lang="bg-BG" sz="2400" dirty="0" smtClean="0"/>
              <a:t> най-малкото</a:t>
            </a:r>
          </a:p>
          <a:p>
            <a:r>
              <a:rPr lang="bg-BG" sz="2400" b="1" dirty="0" smtClean="0"/>
              <a:t>Не използвайте заглавните тагове, само за да направите текста голям!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/>
              <a:t>Параграф в </a:t>
            </a:r>
            <a:r>
              <a:rPr lang="en-US" sz="2800" dirty="0" smtClean="0"/>
              <a:t>HTML</a:t>
            </a:r>
            <a:endParaRPr lang="bg-BG" sz="2800" dirty="0" smtClean="0"/>
          </a:p>
          <a:p>
            <a:pPr lvl="1"/>
            <a:r>
              <a:rPr lang="bg-BG" sz="2400" dirty="0" smtClean="0"/>
              <a:t>Отделя съдържанието в отделен абзац, параграф от текста</a:t>
            </a:r>
          </a:p>
          <a:p>
            <a:pPr lvl="1"/>
            <a:r>
              <a:rPr lang="bg-BG" sz="2400" dirty="0"/>
              <a:t>Декларира се </a:t>
            </a:r>
            <a:r>
              <a:rPr lang="bg-BG" sz="2400" dirty="0" smtClean="0"/>
              <a:t>с тага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bg-BG" sz="2800" dirty="0" smtClean="0"/>
              <a:t>Пример</a:t>
            </a:r>
            <a:endParaRPr lang="bg-BG" sz="2800" dirty="0"/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Това </a:t>
            </a:r>
            <a:r>
              <a:rPr lang="ru-RU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 един 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параграф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Я! Втори параграф! Сигурно съдържа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strong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нещо важно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strong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Нов ред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en-US" sz="2800" dirty="0" smtClean="0"/>
              <a:t>HTML</a:t>
            </a:r>
            <a:endParaRPr lang="bg-BG" sz="2800" dirty="0" smtClean="0"/>
          </a:p>
          <a:p>
            <a:pPr lvl="1"/>
            <a:r>
              <a:rPr lang="bg-BG" sz="2400" dirty="0" smtClean="0"/>
              <a:t>Пренася съдържанието на нов ред</a:t>
            </a:r>
          </a:p>
          <a:p>
            <a:pPr lvl="1"/>
            <a:r>
              <a:rPr lang="bg-BG" sz="2400" dirty="0"/>
              <a:t>Декларира се </a:t>
            </a:r>
            <a:r>
              <a:rPr lang="bg-BG" sz="2400" dirty="0" smtClean="0"/>
              <a:t>с единичния таг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В противен случай (освен ако не е указано друго) текстът продължава, независимо от поставените в </a:t>
            </a:r>
            <a:r>
              <a:rPr lang="en-US" sz="2400" dirty="0" smtClean="0"/>
              <a:t>HTML </a:t>
            </a:r>
            <a:r>
              <a:rPr lang="bg-BG" sz="2400" dirty="0" smtClean="0"/>
              <a:t>файла знаци за нов ред и/или интервали</a:t>
            </a:r>
            <a:endParaRPr lang="ru-RU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Пример</a:t>
            </a:r>
            <a:endParaRPr lang="bg-BG" sz="2800" dirty="0"/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Не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противо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конституцион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ствувателствувай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те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endParaRPr lang="ru-RU" sz="20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56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Тематичен край на съдържанието </a:t>
            </a:r>
            <a:r>
              <a:rPr lang="ru-RU" sz="2800" dirty="0" smtClean="0"/>
              <a:t>в </a:t>
            </a:r>
            <a:r>
              <a:rPr lang="en-US" sz="2800" dirty="0"/>
              <a:t>HTML</a:t>
            </a:r>
            <a:endParaRPr lang="bg-BG" sz="2800" dirty="0"/>
          </a:p>
          <a:p>
            <a:pPr lvl="1"/>
            <a:r>
              <a:rPr lang="bg-BG" sz="2400" dirty="0" smtClean="0"/>
              <a:t>Разделя съдържанието на тематични части</a:t>
            </a:r>
            <a:endParaRPr lang="bg-BG" sz="2400" dirty="0"/>
          </a:p>
          <a:p>
            <a:pPr lvl="1"/>
            <a:r>
              <a:rPr lang="bg-BG" sz="2400" dirty="0"/>
              <a:t>Декларира се с единичния таг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1"/>
            <a:r>
              <a:rPr lang="bg-BG" sz="2400" dirty="0" smtClean="0"/>
              <a:t>Обикновено се визуализира с дълга, хоризонтална линия</a:t>
            </a:r>
            <a:endParaRPr lang="ru-RU" sz="24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Пример</a:t>
            </a:r>
            <a:endParaRPr lang="bg-BG" sz="2800" dirty="0"/>
          </a:p>
          <a:p>
            <a:pPr marL="457200" lvl="1" indent="0">
              <a:buNone/>
            </a:pP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 Все едно Симеон да мъмри, 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разбираш </a:t>
            </a: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ли, войниците, кога са се били на Шипка… горе, на Клокотница.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</a:t>
            </a:r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Аз Сапун колко пъти съм му казвал. Викам, ти дай, викам, две кила моркови, пък после, викам, мини в Сърбия и ми се обади по телефона, щото казва жена ми… </a:t>
            </a:r>
            <a:r>
              <a:rPr lang="bg-BG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еми</a:t>
            </a: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няма салфетки. Ми, няма. Няма. </a:t>
            </a:r>
            <a:r>
              <a:rPr lang="bg-BG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Щот</a:t>
            </a: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 то едното не може да се съизмери с другото… </a:t>
            </a:r>
            <a:r>
              <a:rPr lang="bg-BG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камионче</a:t>
            </a: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на детето,… което му купих на за Нова година.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</a:t>
            </a:r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вчера ми се 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обаждат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че Майкъл 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Джексън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защо не съм му бил уважил на рождения 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ден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 дъщеря 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ми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Димитричка. Да сме се събрали в Брацигово, разбираш, на хижите, разбираш, да ходиме 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нагоре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да копаеме картофите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7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Други основни тагове за форматиране на текста:</a:t>
            </a:r>
          </a:p>
          <a:p>
            <a:pPr fontAlgn="auto">
              <a:spcAft>
                <a:spcPts val="0"/>
              </a:spcAft>
              <a:defRPr/>
            </a:pPr>
            <a:endParaRPr lang="bg-BG" sz="2800" dirty="0" smtClean="0"/>
          </a:p>
          <a:p>
            <a:pPr fontAlgn="auto">
              <a:spcAft>
                <a:spcPts val="0"/>
              </a:spcAft>
              <a:defRPr/>
            </a:pPr>
            <a:endParaRPr lang="bg-BG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В </a:t>
            </a:r>
            <a:r>
              <a:rPr lang="en-US" sz="2800" dirty="0" smtClean="0"/>
              <a:t>HTML 5 </a:t>
            </a:r>
            <a:r>
              <a:rPr lang="bg-BG" sz="2800" dirty="0" smtClean="0"/>
              <a:t>за отхвърлени (</a:t>
            </a:r>
            <a:r>
              <a:rPr lang="en-US" sz="2800" dirty="0"/>
              <a:t>deprecated</a:t>
            </a:r>
            <a:r>
              <a:rPr lang="en-US" sz="2800" dirty="0" smtClean="0"/>
              <a:t>)</a:t>
            </a:r>
            <a:r>
              <a:rPr lang="bg-BG" sz="2800" dirty="0" smtClean="0"/>
              <a:t> множество тагове описващи представянето, а не семантиката</a:t>
            </a:r>
            <a:endParaRPr lang="bg-BG" sz="2800" dirty="0"/>
          </a:p>
        </p:txBody>
      </p:sp>
      <p:graphicFrame>
        <p:nvGraphicFramePr>
          <p:cNvPr id="2" name="Основни форматиращи тагове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33066"/>
              </p:ext>
            </p:extLst>
          </p:nvPr>
        </p:nvGraphicFramePr>
        <p:xfrm>
          <a:off x="767408" y="1556792"/>
          <a:ext cx="1112699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139"/>
                <a:gridCol w="8490853"/>
              </a:tblGrid>
              <a:tr h="360040">
                <a:tc>
                  <a:txBody>
                    <a:bodyPr/>
                    <a:lstStyle/>
                    <a:p>
                      <a:r>
                        <a:rPr lang="bg-BG" dirty="0" smtClean="0"/>
                        <a:t>Етикет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Предназначение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em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текст, на който се набляга, който с</a:t>
                      </a:r>
                      <a:r>
                        <a:rPr lang="bg-BG" baseline="0" dirty="0" smtClean="0"/>
                        <a:t>е подчертава (не буквално)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small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малък текст, странична бележка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strong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важен текст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и 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sup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съответно</a:t>
                      </a:r>
                      <a:r>
                        <a:rPr lang="bg-BG" baseline="0" dirty="0" smtClean="0"/>
                        <a:t> </a:t>
                      </a:r>
                      <a:r>
                        <a:rPr lang="bg-BG" dirty="0" smtClean="0"/>
                        <a:t>горен</a:t>
                      </a:r>
                      <a:r>
                        <a:rPr lang="bg-BG" baseline="0" dirty="0" smtClean="0"/>
                        <a:t> и </a:t>
                      </a:r>
                      <a:r>
                        <a:rPr lang="bg-BG" dirty="0" smtClean="0"/>
                        <a:t>долен индекс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ins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и 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del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съответно вмъкнат и изтрит текст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mark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маркиран текст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code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текст представляващ компютърен текст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blockquote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цитат</a:t>
                      </a:r>
                      <a:r>
                        <a:rPr lang="bg-BG" baseline="0" dirty="0" smtClean="0"/>
                        <a:t> от друг източник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cite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заглавие</a:t>
                      </a:r>
                      <a:r>
                        <a:rPr lang="bg-BG" baseline="0" dirty="0" smtClean="0"/>
                        <a:t> на произведение (книга, филм, картина и др.)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</a:t>
            </a:r>
            <a:r>
              <a:rPr lang="bg-BG" b="1" dirty="0">
                <a:solidFill>
                  <a:schemeClr val="accent3"/>
                </a:solidFill>
              </a:rPr>
              <a:t>ДЕМОНСТРАЦИЯ </a:t>
            </a:r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Хипервръзки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4125" y="1124744"/>
            <a:ext cx="11558400" cy="5230800"/>
          </a:xfrm>
        </p:spPr>
        <p:txBody>
          <a:bodyPr/>
          <a:lstStyle/>
          <a:p>
            <a:r>
              <a:rPr lang="bg-BG" sz="2800" dirty="0" smtClean="0"/>
              <a:t>Хипервръзка</a:t>
            </a:r>
          </a:p>
          <a:p>
            <a:pPr lvl="1"/>
            <a:r>
              <a:rPr lang="bg-BG" sz="2400" dirty="0" smtClean="0"/>
              <a:t>Препратка към друг документ или конкретна част от настоящия</a:t>
            </a:r>
          </a:p>
          <a:p>
            <a:pPr lvl="1"/>
            <a:r>
              <a:rPr lang="bg-BG" sz="2400" dirty="0" smtClean="0"/>
              <a:t>Декларира </a:t>
            </a:r>
            <a:r>
              <a:rPr lang="bg-BG" sz="2400" dirty="0"/>
              <a:t>се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/>
          </a:p>
          <a:p>
            <a:r>
              <a:rPr lang="ru-RU" sz="2800" dirty="0" smtClean="0"/>
              <a:t>Примери</a:t>
            </a:r>
            <a:endParaRPr lang="en-US" sz="20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http://www.google.bg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latin typeface="Consolas" panose="020B0609020204030204" pitchFamily="49" charset="0"/>
                <a:cs typeface="Consolas" panose="020B0609020204030204" pitchFamily="49" charset="0"/>
              </a:rPr>
              <a:t>отиди в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Google</a:t>
            </a:r>
            <a:r>
              <a:rPr lang="bg-BG" sz="20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bg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="http://www.david.bg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target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="_blank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отвори нова страница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относителен път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../../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относителен път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относителен път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една важна страница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важна страница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#block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линк към част от същата страница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13800856" y="306896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Хипервръзки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</a:t>
            </a:r>
            <a:r>
              <a:rPr lang="bg-BG" b="1" dirty="0">
                <a:solidFill>
                  <a:schemeClr val="accent3"/>
                </a:solidFill>
              </a:rPr>
              <a:t>ДЕМОНСТРАЦИЯ </a:t>
            </a:r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Изображения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Изображение</a:t>
            </a:r>
          </a:p>
          <a:p>
            <a:pPr lvl="1"/>
            <a:r>
              <a:rPr lang="bg-BG" sz="2400" dirty="0" smtClean="0"/>
              <a:t>Визуазлизирана картинка</a:t>
            </a:r>
          </a:p>
          <a:p>
            <a:pPr lvl="1"/>
            <a:r>
              <a:rPr lang="bg-BG" sz="2400" dirty="0" smtClean="0"/>
              <a:t>Декларира се 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1"/>
            <a:r>
              <a:rPr lang="bg-BG" sz="2400" dirty="0" smtClean="0"/>
              <a:t>Задължително има атрибутите </a:t>
            </a:r>
            <a:r>
              <a:rPr lang="en-US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bg-BG" sz="2400" dirty="0"/>
              <a:t> </a:t>
            </a:r>
            <a:r>
              <a:rPr lang="bg-BG" sz="2400" dirty="0" smtClean="0"/>
              <a:t>и 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alt</a:t>
            </a:r>
            <a:endParaRPr lang="bg-BG" sz="2400" dirty="0" smtClean="0"/>
          </a:p>
          <a:p>
            <a:r>
              <a:rPr lang="bg-BG" sz="2800" dirty="0" smtClean="0"/>
              <a:t>Пример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kartinka.jpg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картинка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50px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50px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ru-RU" sz="2800" dirty="0" smtClean="0"/>
              <a:t>Поддържани атрибути </a:t>
            </a:r>
            <a:r>
              <a:rPr lang="bg-BG" sz="2800" dirty="0" smtClean="0"/>
              <a:t>в </a:t>
            </a:r>
            <a:r>
              <a:rPr lang="en-US" sz="2800" dirty="0" smtClean="0"/>
              <a:t>HTML 5</a:t>
            </a:r>
          </a:p>
          <a:p>
            <a:pPr marL="442913" indent="0">
              <a:buNone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usemap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ismap</a:t>
            </a:r>
            <a:endParaRPr lang="bg-BG" dirty="0" smtClean="0"/>
          </a:p>
          <a:p>
            <a:r>
              <a:rPr lang="bg-BG" sz="2800" dirty="0"/>
              <a:t>Отхвърлени (</a:t>
            </a:r>
            <a:r>
              <a:rPr lang="en-US" sz="2800" dirty="0"/>
              <a:t>deprecated) </a:t>
            </a:r>
            <a:r>
              <a:rPr lang="bg-BG" sz="2800" dirty="0" smtClean="0"/>
              <a:t>атрибути </a:t>
            </a:r>
            <a:r>
              <a:rPr lang="bg-BG" sz="2800" dirty="0"/>
              <a:t>в </a:t>
            </a:r>
            <a:r>
              <a:rPr lang="en-US" sz="2800" dirty="0"/>
              <a:t>HTML 5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align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hspace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vspace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longdesc</a:t>
            </a:r>
            <a:endParaRPr lang="en-US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Изображения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</a:t>
            </a:r>
            <a:r>
              <a:rPr lang="bg-BG" b="1" dirty="0">
                <a:solidFill>
                  <a:schemeClr val="accent3"/>
                </a:solidFill>
              </a:rPr>
              <a:t>ДЕМОНСТРАЦИЯ </a:t>
            </a:r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 2/2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Въведение в </a:t>
            </a:r>
            <a:r>
              <a:rPr lang="en-US" sz="2800" dirty="0" smtClean="0"/>
              <a:t>HTML</a:t>
            </a:r>
            <a:r>
              <a:rPr lang="bg-BG" sz="2800" dirty="0" smtClean="0"/>
              <a:t> 5</a:t>
            </a:r>
          </a:p>
          <a:p>
            <a:r>
              <a:rPr lang="bg-BG" sz="2800" dirty="0" smtClean="0"/>
              <a:t>Структуриране на страница</a:t>
            </a:r>
          </a:p>
          <a:p>
            <a:r>
              <a:rPr lang="bg-BG" sz="2800" dirty="0" smtClean="0"/>
              <a:t>Форми и валидиране</a:t>
            </a:r>
          </a:p>
          <a:p>
            <a:r>
              <a:rPr lang="bg-BG" sz="2800" dirty="0" smtClean="0"/>
              <a:t>Аудио и видео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614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Таблици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Таблица</a:t>
            </a:r>
            <a:endParaRPr lang="bg-BG" sz="2800" dirty="0"/>
          </a:p>
          <a:p>
            <a:pPr lvl="1"/>
            <a:r>
              <a:rPr lang="bg-BG" sz="2400" dirty="0" smtClean="0"/>
              <a:t>Данни представени в табличен вид</a:t>
            </a:r>
            <a:endParaRPr lang="bg-BG" sz="2400" dirty="0"/>
          </a:p>
          <a:p>
            <a:pPr lvl="1"/>
            <a:r>
              <a:rPr lang="bg-BG" sz="2400" dirty="0"/>
              <a:t>Декларира се </a:t>
            </a:r>
            <a:r>
              <a:rPr lang="bg-BG" sz="2400" dirty="0" smtClean="0"/>
              <a:t>с </a:t>
            </a:r>
            <a:r>
              <a:rPr lang="bg-BG" sz="2400" dirty="0"/>
              <a:t>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/>
              <a:t> </a:t>
            </a:r>
            <a:r>
              <a:rPr lang="bg-BG" sz="2400" dirty="0" smtClean="0"/>
              <a:t>и съставните му елементи</a:t>
            </a:r>
          </a:p>
          <a:p>
            <a:r>
              <a:rPr lang="bg-BG" sz="2800" dirty="0"/>
              <a:t>Пример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Имена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Имейл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Телефон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Иван Драганов Петканов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ivan@mail.me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1-800-DONT-CALL-ME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ru-RU" sz="32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Таблици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ru-RU" sz="2800" dirty="0"/>
              <a:t>Поддържани атрибути </a:t>
            </a:r>
            <a:r>
              <a:rPr lang="bg-BG" sz="2800" dirty="0"/>
              <a:t>в </a:t>
            </a:r>
            <a:r>
              <a:rPr lang="en-US" sz="2800" dirty="0" smtClean="0"/>
              <a:t>HTML 5</a:t>
            </a:r>
            <a:endParaRPr lang="bg-BG" sz="2800" dirty="0"/>
          </a:p>
          <a:p>
            <a:pPr marL="0" lvl="1" indent="0">
              <a:buNone/>
            </a:pPr>
            <a:r>
              <a:rPr lang="bg-BG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sortable</a:t>
            </a:r>
            <a:endParaRPr lang="en-US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/>
              <a:t>Отхвърлени (</a:t>
            </a:r>
            <a:r>
              <a:rPr lang="en-US" sz="2800" dirty="0"/>
              <a:t>deprecated) </a:t>
            </a:r>
            <a:r>
              <a:rPr lang="bg-BG" sz="2800" dirty="0"/>
              <a:t>атрибути</a:t>
            </a:r>
            <a:r>
              <a:rPr lang="en-US" sz="2800" dirty="0"/>
              <a:t> </a:t>
            </a:r>
            <a:r>
              <a:rPr lang="bg-BG" sz="2800" dirty="0"/>
              <a:t>в </a:t>
            </a:r>
            <a:r>
              <a:rPr lang="en-US" sz="2800" dirty="0"/>
              <a:t>HTML </a:t>
            </a:r>
            <a:r>
              <a:rPr lang="en-US" sz="2800" dirty="0" smtClean="0"/>
              <a:t>5</a:t>
            </a:r>
            <a:endParaRPr lang="bg-BG" sz="2800" dirty="0" smtClean="0"/>
          </a:p>
          <a:p>
            <a:pPr marL="0" indent="0">
              <a:buNone/>
            </a:pPr>
            <a:r>
              <a:rPr lang="bg-BG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bgcolor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cellpadding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cellspacing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rules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summary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endParaRPr lang="bg-BG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ru-RU" sz="2800" dirty="0"/>
              <a:t>Поддържани атрибути </a:t>
            </a:r>
            <a:r>
              <a:rPr lang="bg-BG" sz="2800" dirty="0" smtClean="0"/>
              <a:t>на 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елемента в </a:t>
            </a:r>
            <a:r>
              <a:rPr lang="en-US" sz="2800" dirty="0" smtClean="0"/>
              <a:t>HTML 5 </a:t>
            </a:r>
            <a:r>
              <a:rPr lang="bg-BG" sz="2800" dirty="0" smtClean="0"/>
              <a:t>няма</a:t>
            </a:r>
            <a:endParaRPr lang="en-US" sz="2800" dirty="0" smtClean="0"/>
          </a:p>
          <a:p>
            <a:r>
              <a:rPr lang="ru-RU" sz="2800" dirty="0"/>
              <a:t>Поддържани атрибути </a:t>
            </a:r>
            <a:r>
              <a:rPr lang="bg-BG" sz="2800" dirty="0"/>
              <a:t>на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/>
              <a:t>елемента </a:t>
            </a:r>
            <a:r>
              <a:rPr lang="bg-BG" sz="2800" dirty="0" smtClean="0"/>
              <a:t>в </a:t>
            </a:r>
            <a:r>
              <a:rPr lang="en-US" sz="2800" dirty="0"/>
              <a:t>HTML 5</a:t>
            </a:r>
            <a:endParaRPr lang="bg-BG" sz="2800" dirty="0"/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colspan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headers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rowspan</a:t>
            </a:r>
            <a:endParaRPr lang="bg-BG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Сливане на клетки с атрибутите </a:t>
            </a:r>
            <a:r>
              <a:rPr lang="en-US" sz="2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colspan</a:t>
            </a:r>
            <a:r>
              <a:rPr lang="ru-RU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и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rowspan</a:t>
            </a:r>
            <a:endParaRPr lang="bg-BG" sz="28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79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Таблици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 дефинирането на таблица могат да участват и ред други елементи</a:t>
            </a:r>
            <a:endParaRPr lang="ru-RU" sz="24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2" name="Table Eleme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911440"/>
              </p:ext>
            </p:extLst>
          </p:nvPr>
        </p:nvGraphicFramePr>
        <p:xfrm>
          <a:off x="767408" y="1985510"/>
          <a:ext cx="11126992" cy="4325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985"/>
                <a:gridCol w="9465007"/>
              </a:tblGrid>
              <a:tr h="39290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Елемент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Предназна</a:t>
                      </a:r>
                      <a:r>
                        <a:rPr lang="bg-BG" sz="2000" dirty="0" smtClean="0"/>
                        <a:t>чение</a:t>
                      </a:r>
                      <a:endParaRPr lang="bg-BG" sz="20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table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таблица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th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заглавна клетка от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tr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ред от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td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клетка от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caption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надпис/заглавие</a:t>
                      </a:r>
                      <a:r>
                        <a:rPr lang="bg-BG" sz="1800" baseline="0" dirty="0" smtClean="0"/>
                        <a:t> </a:t>
                      </a:r>
                      <a:r>
                        <a:rPr lang="bg-BG" sz="1800" baseline="0" dirty="0" smtClean="0"/>
                        <a:t>на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colgroup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група </a:t>
                      </a:r>
                      <a:r>
                        <a:rPr lang="bg-BG" sz="1800" dirty="0" smtClean="0"/>
                        <a:t>от една или повече колони на таблицата за форматиране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col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 smtClean="0"/>
                        <a:t>свойства </a:t>
                      </a:r>
                      <a:r>
                        <a:rPr lang="bg-BG" sz="1800" dirty="0" smtClean="0"/>
                        <a:t>на колона</a:t>
                      </a:r>
                      <a:r>
                        <a:rPr lang="bg-BG" sz="1800" baseline="0" dirty="0" smtClean="0"/>
                        <a:t> от 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colgroup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r>
                        <a:rPr lang="bg-BG" sz="1800" baseline="0" dirty="0" smtClean="0"/>
                        <a:t> елемент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thead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baseline="0" dirty="0" smtClean="0"/>
                        <a:t>заглавна </a:t>
                      </a:r>
                      <a:r>
                        <a:rPr lang="bg-BG" sz="1800" baseline="0" dirty="0" smtClean="0"/>
                        <a:t>част на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tbody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тяло </a:t>
                      </a:r>
                      <a:r>
                        <a:rPr lang="bg-BG" sz="1800" dirty="0" smtClean="0"/>
                        <a:t>на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tfoot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smtClean="0"/>
                        <a:t>опашна</a:t>
                      </a:r>
                      <a:r>
                        <a:rPr lang="bg-BG" sz="1800" baseline="0" smtClean="0"/>
                        <a:t> </a:t>
                      </a:r>
                      <a:r>
                        <a:rPr lang="bg-BG" sz="1800" baseline="0" dirty="0" smtClean="0"/>
                        <a:t>част на таблицата</a:t>
                      </a:r>
                      <a:endParaRPr lang="bg-BG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4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Таблици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ДЕМОНСТРАЦИЯ 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1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Неподреден списък (</a:t>
            </a:r>
            <a:r>
              <a:rPr lang="en-US" sz="2800" b="1" dirty="0" smtClean="0"/>
              <a:t>u</a:t>
            </a:r>
            <a:r>
              <a:rPr lang="en-US" sz="2800" dirty="0" smtClean="0"/>
              <a:t>nordered </a:t>
            </a:r>
            <a:r>
              <a:rPr lang="en-US" sz="2800" b="1" dirty="0" smtClean="0"/>
              <a:t>l</a:t>
            </a:r>
            <a:r>
              <a:rPr lang="en-US" sz="2800" dirty="0" smtClean="0"/>
              <a:t>ist)</a:t>
            </a:r>
          </a:p>
          <a:p>
            <a:pPr lvl="1"/>
            <a:r>
              <a:rPr lang="bg-BG" sz="2400" b="1" dirty="0" smtClean="0"/>
              <a:t>Неномериран</a:t>
            </a:r>
            <a:r>
              <a:rPr lang="bg-BG" sz="2400" dirty="0" smtClean="0"/>
              <a:t> списък от елементи</a:t>
            </a:r>
            <a:endParaRPr lang="bg-BG" sz="2400" dirty="0"/>
          </a:p>
          <a:p>
            <a:pPr lvl="1"/>
            <a:r>
              <a:rPr lang="bg-BG" sz="2400" dirty="0"/>
              <a:t>Декларира се </a:t>
            </a:r>
            <a:r>
              <a:rPr lang="bg-BG" sz="2400" dirty="0" smtClean="0"/>
              <a:t>с </a:t>
            </a:r>
            <a:r>
              <a:rPr lang="bg-BG" sz="2400" dirty="0"/>
              <a:t>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</a:t>
            </a:r>
            <a:r>
              <a:rPr lang="bg-BG" sz="2400" dirty="0"/>
              <a:t>и съставните </a:t>
            </a:r>
            <a:r>
              <a:rPr lang="bg-BG" sz="2400" dirty="0" smtClean="0"/>
              <a:t>му</a:t>
            </a:r>
            <a:r>
              <a:rPr lang="bg-BG" sz="2400" dirty="0"/>
              <a:t>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</a:t>
            </a:r>
            <a:r>
              <a:rPr lang="bg-BG" sz="2400" dirty="0"/>
              <a:t>елементи</a:t>
            </a:r>
          </a:p>
          <a:p>
            <a:r>
              <a:rPr lang="bg-BG" sz="2800" dirty="0" smtClean="0"/>
              <a:t>Пример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брашно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яйца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мая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20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Поддържани атрибути </a:t>
            </a:r>
            <a:r>
              <a:rPr lang="bg-BG" sz="2800" dirty="0"/>
              <a:t>в </a:t>
            </a:r>
            <a:r>
              <a:rPr lang="en-US" sz="2800" dirty="0"/>
              <a:t>HTML 5</a:t>
            </a:r>
            <a:r>
              <a:rPr lang="bg-BG" sz="2800" dirty="0"/>
              <a:t> няма</a:t>
            </a:r>
          </a:p>
          <a:p>
            <a:r>
              <a:rPr lang="ru-RU" sz="2800" dirty="0"/>
              <a:t>Поддържани атрибути </a:t>
            </a:r>
            <a:r>
              <a:rPr lang="bg-BG" sz="2800" dirty="0"/>
              <a:t>на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/>
              <a:t> </a:t>
            </a:r>
            <a:r>
              <a:rPr lang="bg-BG" sz="2800" dirty="0"/>
              <a:t>елемента в </a:t>
            </a:r>
            <a:r>
              <a:rPr lang="en-US" sz="2800" dirty="0"/>
              <a:t>HTML </a:t>
            </a:r>
            <a:r>
              <a:rPr lang="en-US" sz="2800" dirty="0" smtClean="0"/>
              <a:t>5 </a:t>
            </a:r>
            <a:r>
              <a:rPr lang="bg-BG" sz="2800" dirty="0" smtClean="0"/>
              <a:t>няма</a:t>
            </a:r>
            <a:endParaRPr lang="bg-BG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Подреден списък</a:t>
            </a:r>
            <a:r>
              <a:rPr lang="en-US" sz="2800" dirty="0" smtClean="0"/>
              <a:t> (</a:t>
            </a:r>
            <a:r>
              <a:rPr lang="en-US" sz="2800" b="1" dirty="0" smtClean="0"/>
              <a:t>o</a:t>
            </a:r>
            <a:r>
              <a:rPr lang="en-US" sz="2800" dirty="0" smtClean="0"/>
              <a:t>rdered </a:t>
            </a:r>
            <a:r>
              <a:rPr lang="en-US" sz="2800" b="1" dirty="0" smtClean="0"/>
              <a:t>l</a:t>
            </a:r>
            <a:r>
              <a:rPr lang="en-US" sz="2800" dirty="0" smtClean="0"/>
              <a:t>ist)</a:t>
            </a:r>
            <a:endParaRPr lang="bg-BG" sz="2800" dirty="0" smtClean="0"/>
          </a:p>
          <a:p>
            <a:pPr lvl="1"/>
            <a:r>
              <a:rPr lang="bg-BG" sz="2400" b="1" dirty="0" smtClean="0"/>
              <a:t>Номериран</a:t>
            </a:r>
            <a:r>
              <a:rPr lang="bg-BG" sz="2400" dirty="0" smtClean="0"/>
              <a:t> </a:t>
            </a:r>
            <a:r>
              <a:rPr lang="bg-BG" sz="2400" dirty="0"/>
              <a:t>списък от елементи</a:t>
            </a:r>
          </a:p>
          <a:p>
            <a:pPr lvl="1"/>
            <a:r>
              <a:rPr lang="bg-BG" sz="2400" dirty="0"/>
              <a:t>Декларира се </a:t>
            </a:r>
            <a:r>
              <a:rPr lang="bg-BG" sz="2400" dirty="0" smtClean="0"/>
              <a:t>с </a:t>
            </a:r>
            <a:r>
              <a:rPr lang="bg-BG" sz="2400" dirty="0"/>
              <a:t>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</a:t>
            </a:r>
            <a:r>
              <a:rPr lang="bg-BG" sz="2400" dirty="0"/>
              <a:t>и съставните му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елементи</a:t>
            </a:r>
            <a:endParaRPr lang="bg-BG" sz="2400" dirty="0"/>
          </a:p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ol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месим и оформяме тестото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печем на бавен огън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оставяме на стегне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ol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20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Поддържани атрибути </a:t>
            </a:r>
            <a:r>
              <a:rPr lang="bg-BG" sz="2800" dirty="0" smtClean="0"/>
              <a:t>в </a:t>
            </a:r>
            <a:r>
              <a:rPr lang="en-US" sz="2800" dirty="0"/>
              <a:t>HTML </a:t>
            </a:r>
            <a:r>
              <a:rPr lang="en-US" sz="2800" dirty="0" smtClean="0"/>
              <a:t>5</a:t>
            </a:r>
            <a:r>
              <a:rPr lang="bg-BG" sz="2800" dirty="0" smtClean="0"/>
              <a:t> няма</a:t>
            </a:r>
          </a:p>
          <a:p>
            <a:r>
              <a:rPr lang="ru-RU" sz="2800" dirty="0"/>
              <a:t>Поддържани атрибути </a:t>
            </a:r>
            <a:r>
              <a:rPr lang="bg-BG" sz="2800" dirty="0"/>
              <a:t>на 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/>
              <a:t>елемента в </a:t>
            </a:r>
            <a:r>
              <a:rPr lang="en-US" sz="2800" dirty="0"/>
              <a:t>HTML </a:t>
            </a:r>
            <a:r>
              <a:rPr lang="en-US" sz="2800" dirty="0" smtClean="0"/>
              <a:t>5</a:t>
            </a:r>
            <a:endParaRPr lang="bg-BG" sz="2800" dirty="0"/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endParaRPr lang="bg-BG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Дефиниращ списък (</a:t>
            </a:r>
            <a:r>
              <a:rPr lang="en-US" sz="2800" b="1" dirty="0" smtClean="0"/>
              <a:t>d</a:t>
            </a:r>
            <a:r>
              <a:rPr lang="en-US" sz="2800" dirty="0" smtClean="0"/>
              <a:t>efinition </a:t>
            </a:r>
            <a:r>
              <a:rPr lang="en-US" sz="2800" b="1" dirty="0" smtClean="0"/>
              <a:t>l</a:t>
            </a:r>
            <a:r>
              <a:rPr lang="en-US" sz="2800" dirty="0" smtClean="0"/>
              <a:t>ist)</a:t>
            </a:r>
            <a:endParaRPr lang="bg-BG" sz="2800" dirty="0" smtClean="0"/>
          </a:p>
          <a:p>
            <a:pPr lvl="1"/>
            <a:r>
              <a:rPr lang="bg-BG" sz="2400" dirty="0" smtClean="0"/>
              <a:t>Неномериран </a:t>
            </a:r>
            <a:r>
              <a:rPr lang="bg-BG" sz="2400" dirty="0"/>
              <a:t>списък от </a:t>
            </a:r>
            <a:r>
              <a:rPr lang="bg-BG" sz="2400" dirty="0" smtClean="0"/>
              <a:t>двойки термин/описание</a:t>
            </a:r>
            <a:r>
              <a:rPr lang="en-US" sz="2400" dirty="0" smtClean="0"/>
              <a:t> (</a:t>
            </a:r>
            <a:r>
              <a:rPr lang="bg-BG" sz="2400" dirty="0" smtClean="0"/>
              <a:t>речник)</a:t>
            </a:r>
            <a:endParaRPr lang="bg-BG" sz="2400" dirty="0"/>
          </a:p>
          <a:p>
            <a:pPr lvl="1"/>
            <a:r>
              <a:rPr lang="bg-BG" sz="2400" dirty="0"/>
              <a:t>Декларира се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dl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/>
              <a:t> и съставните му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и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елементи</a:t>
            </a:r>
            <a:endParaRPr lang="en-US" sz="2400" dirty="0"/>
          </a:p>
          <a:p>
            <a:pPr lvl="1"/>
            <a:r>
              <a:rPr lang="bg-BG" sz="2400" dirty="0" smtClean="0"/>
              <a:t>Термин </a:t>
            </a:r>
            <a:r>
              <a:rPr lang="ru-RU" sz="2400" dirty="0" smtClean="0"/>
              <a:t>(</a:t>
            </a:r>
            <a:r>
              <a:rPr lang="en-US" sz="2400" b="1" dirty="0" smtClean="0"/>
              <a:t>d</a:t>
            </a:r>
            <a:r>
              <a:rPr lang="en-US" sz="2400" dirty="0" smtClean="0"/>
              <a:t>efinition </a:t>
            </a:r>
            <a:r>
              <a:rPr lang="en-US" sz="2400" b="1" dirty="0" smtClean="0"/>
              <a:t>t</a:t>
            </a:r>
            <a:r>
              <a:rPr lang="en-US" sz="2400" dirty="0" smtClean="0"/>
              <a:t>erm) </a:t>
            </a:r>
            <a:r>
              <a:rPr lang="bg-BG" sz="2400" dirty="0" smtClean="0"/>
              <a:t>се дефинира с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елемент</a:t>
            </a:r>
            <a:endParaRPr lang="en-US" sz="2400" dirty="0" smtClean="0"/>
          </a:p>
          <a:p>
            <a:pPr lvl="1"/>
            <a:r>
              <a:rPr lang="bg-BG" sz="2400" dirty="0" smtClean="0"/>
              <a:t>Описание (</a:t>
            </a:r>
            <a:r>
              <a:rPr lang="en-US" sz="2400" b="1" dirty="0" smtClean="0"/>
              <a:t>d</a:t>
            </a:r>
            <a:r>
              <a:rPr lang="en-US" sz="2400" dirty="0" smtClean="0"/>
              <a:t>efinition </a:t>
            </a:r>
            <a:r>
              <a:rPr lang="en-US" sz="2400" b="1" dirty="0" smtClean="0"/>
              <a:t>d</a:t>
            </a:r>
            <a:r>
              <a:rPr lang="en-US" sz="2400" dirty="0" smtClean="0"/>
              <a:t>escription) </a:t>
            </a:r>
            <a:r>
              <a:rPr lang="bg-BG" sz="2400" dirty="0"/>
              <a:t>се </a:t>
            </a:r>
            <a:r>
              <a:rPr lang="bg-BG" sz="2400" dirty="0" smtClean="0"/>
              <a:t>дефинира </a:t>
            </a:r>
            <a:r>
              <a:rPr lang="bg-BG" sz="2400" dirty="0"/>
              <a:t>с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елемент</a:t>
            </a:r>
            <a:endParaRPr lang="bg-BG" sz="2400" dirty="0"/>
          </a:p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SGML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Standard Generalized Markup Language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HyperText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Markup Language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ДЕМОНСТРАЦИЯ 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Форма</a:t>
            </a:r>
          </a:p>
          <a:p>
            <a:pPr lvl="1"/>
            <a:r>
              <a:rPr lang="bg-BG" sz="2400" dirty="0" smtClean="0"/>
              <a:t>Част от документа свързана със събирането на вход от потребителя</a:t>
            </a:r>
          </a:p>
          <a:p>
            <a:pPr lvl="1"/>
            <a:r>
              <a:rPr lang="bg-BG" sz="2400" dirty="0"/>
              <a:t>Декларира се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</a:t>
            </a:r>
            <a:r>
              <a:rPr lang="bg-BG" sz="2400" dirty="0"/>
              <a:t>и съставните му </a:t>
            </a:r>
            <a:r>
              <a:rPr lang="bg-BG" sz="2400" dirty="0" smtClean="0"/>
              <a:t>елементи</a:t>
            </a:r>
            <a:endParaRPr lang="en-US" sz="2400" dirty="0" smtClean="0"/>
          </a:p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page.php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="post"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enctype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="multipart/form-data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&lt;!--</a:t>
            </a:r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елементи 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на </a:t>
            </a:r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формата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--&gt;</a:t>
            </a:r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ru-RU" sz="2800" dirty="0"/>
              <a:t>Поддържани атрибути </a:t>
            </a:r>
            <a:r>
              <a:rPr lang="bg-BG" sz="2800" dirty="0"/>
              <a:t>в </a:t>
            </a:r>
            <a:r>
              <a:rPr lang="en-US" sz="2800" dirty="0"/>
              <a:t>HTML 5</a:t>
            </a:r>
          </a:p>
          <a:p>
            <a:pPr marL="442913" indent="0">
              <a:buNone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accept-type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autocomplete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enctype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novalidate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target</a:t>
            </a:r>
            <a:endParaRPr lang="bg-BG" dirty="0"/>
          </a:p>
          <a:p>
            <a:r>
              <a:rPr lang="bg-BG" sz="2800" dirty="0"/>
              <a:t>Отхвърлени (</a:t>
            </a:r>
            <a:r>
              <a:rPr lang="en-US" sz="2800" dirty="0"/>
              <a:t>deprecated) </a:t>
            </a:r>
            <a:r>
              <a:rPr lang="bg-BG" sz="2800" dirty="0"/>
              <a:t>атрибути в </a:t>
            </a:r>
            <a:r>
              <a:rPr lang="en-US" sz="2800" dirty="0"/>
              <a:t>HTML 5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accept</a:t>
            </a:r>
            <a:endParaRPr lang="en-US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O</a:t>
            </a:r>
            <a:r>
              <a:rPr lang="bg-BG" sz="2800" dirty="0" smtClean="0"/>
              <a:t>сновни атрибути</a:t>
            </a:r>
            <a:r>
              <a:rPr lang="en-US" sz="2800" dirty="0" smtClean="0"/>
              <a:t> </a:t>
            </a:r>
            <a:r>
              <a:rPr lang="bg-BG" sz="2800" dirty="0" smtClean="0"/>
              <a:t>на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800" dirty="0"/>
              <a:t> </a:t>
            </a:r>
            <a:r>
              <a:rPr lang="bg-BG" sz="2800" dirty="0" smtClean="0"/>
              <a:t>елемента</a:t>
            </a:r>
            <a:endParaRPr lang="bg-BG" sz="2800" dirty="0"/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 </a:t>
            </a:r>
            <a:r>
              <a:rPr lang="en-US" sz="2400" dirty="0" smtClean="0"/>
              <a:t>– </a:t>
            </a:r>
            <a:r>
              <a:rPr lang="bg-BG" sz="2400" dirty="0"/>
              <a:t>указва къде да се изпратят данните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method </a:t>
            </a:r>
            <a:r>
              <a:rPr lang="en-US" sz="2400" dirty="0" smtClean="0"/>
              <a:t>– </a:t>
            </a:r>
            <a:r>
              <a:rPr lang="bg-BG" sz="2400" dirty="0"/>
              <a:t>указва какъв метода за изпращане на данните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enctype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/>
              <a:t>– </a:t>
            </a:r>
            <a:r>
              <a:rPr lang="bg-BG" sz="2400" dirty="0"/>
              <a:t>как данните да се кодират (само при метод</a:t>
            </a:r>
            <a:r>
              <a:rPr lang="en-US" sz="2400" dirty="0"/>
              <a:t> “post”</a:t>
            </a:r>
            <a:r>
              <a:rPr lang="bg-BG" sz="2400" dirty="0"/>
              <a:t>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ru-RU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/>
              <a:t>– </a:t>
            </a:r>
            <a:r>
              <a:rPr lang="bg-BG" sz="2400" dirty="0"/>
              <a:t>наименование на </a:t>
            </a:r>
            <a:r>
              <a:rPr lang="bg-BG" sz="2400" dirty="0" smtClean="0"/>
              <a:t>формата</a:t>
            </a:r>
            <a:endParaRPr lang="en-US" sz="2400" dirty="0"/>
          </a:p>
          <a:p>
            <a:r>
              <a:rPr lang="bg-BG" sz="2800" dirty="0" smtClean="0"/>
              <a:t>Формите използват следните елементи</a:t>
            </a:r>
          </a:p>
          <a:p>
            <a:pPr lvl="1"/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 единичен елемент представляващ поле за вход от вид, зависещ от стойността на неговия 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bg-BG" sz="2400" dirty="0" smtClean="0"/>
              <a:t> атрибут</a:t>
            </a:r>
            <a:endParaRPr lang="ru-RU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описва поле за въвеждане на многоредов текст</a:t>
            </a:r>
            <a:endParaRPr lang="ru-RU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/>
              <a:t> </a:t>
            </a:r>
            <a:r>
              <a:rPr lang="bg-BG" sz="2400" dirty="0" smtClean="0"/>
              <a:t>описва падащо меню</a:t>
            </a:r>
            <a:endParaRPr lang="bg-BG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Малко терминология</a:t>
            </a:r>
          </a:p>
          <a:p>
            <a:pPr lvl="1"/>
            <a:r>
              <a:rPr lang="bg-BG" sz="2400" dirty="0" smtClean="0"/>
              <a:t>Какво е „текст“?</a:t>
            </a:r>
          </a:p>
          <a:p>
            <a:pPr lvl="1"/>
            <a:r>
              <a:rPr lang="bg-BG" sz="2400" dirty="0" smtClean="0"/>
              <a:t>Какво е „хипертекст“?</a:t>
            </a:r>
          </a:p>
          <a:p>
            <a:pPr lvl="1"/>
            <a:r>
              <a:rPr lang="ru-RU" sz="2400" dirty="0" smtClean="0"/>
              <a:t>Какво е </a:t>
            </a:r>
            <a:r>
              <a:rPr lang="bg-BG" sz="2400" dirty="0" smtClean="0"/>
              <a:t>„</a:t>
            </a:r>
            <a:r>
              <a:rPr lang="bg-BG" sz="2400" dirty="0" err="1" smtClean="0"/>
              <a:t>хипермедия</a:t>
            </a:r>
            <a:r>
              <a:rPr lang="bg-BG" sz="2400" dirty="0" smtClean="0"/>
              <a:t>“?</a:t>
            </a:r>
          </a:p>
          <a:p>
            <a:pPr lvl="1"/>
            <a:r>
              <a:rPr lang="bg-BG" sz="2400" dirty="0">
                <a:sym typeface="Wingdings" panose="05000000000000000000" pitchFamily="2" charset="2"/>
              </a:rPr>
              <a:t>Какво е „семантика“?</a:t>
            </a:r>
          </a:p>
          <a:p>
            <a:pPr lvl="1"/>
            <a:r>
              <a:rPr lang="bg-BG" sz="2400" dirty="0">
                <a:sym typeface="Wingdings" panose="05000000000000000000" pitchFamily="2" charset="2"/>
              </a:rPr>
              <a:t>Какво е „презентация“?</a:t>
            </a:r>
          </a:p>
          <a:p>
            <a:pPr lvl="1"/>
            <a:r>
              <a:rPr lang="bg-BG" sz="2400" dirty="0">
                <a:sym typeface="Wingdings" panose="05000000000000000000" pitchFamily="2" charset="2"/>
              </a:rPr>
              <a:t>Какво е „поведение“?</a:t>
            </a:r>
          </a:p>
          <a:p>
            <a:pPr lvl="1"/>
            <a:r>
              <a:rPr lang="bg-BG" sz="2400" dirty="0" smtClean="0"/>
              <a:t>Какво наричаме „маркиране“?</a:t>
            </a:r>
          </a:p>
        </p:txBody>
      </p:sp>
      <p:pic>
        <p:nvPicPr>
          <p:cNvPr id="1028" name="It's simple!" descr="https://lesiuk-biology.wikispaces.com/file/view/medical%20terms.jpg/448892580/medical%20ter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2124018"/>
            <a:ext cx="5582376" cy="418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53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Широко използвани полета за вход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</a:t>
            </a:r>
            <a:r>
              <a:rPr lang="en-US" sz="2400" dirty="0" smtClean="0"/>
              <a:t> –</a:t>
            </a:r>
            <a:r>
              <a:rPr lang="bg-BG" sz="2400" dirty="0" smtClean="0"/>
              <a:t> </a:t>
            </a:r>
            <a:r>
              <a:rPr lang="en-US" sz="2400" dirty="0" smtClean="0"/>
              <a:t>(</a:t>
            </a:r>
            <a:r>
              <a:rPr lang="bg-BG" sz="2400" dirty="0" smtClean="0"/>
              <a:t>по подразбиране) поле за въвеждане на едноредов текст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password</a:t>
            </a:r>
            <a:r>
              <a:rPr lang="en-US" sz="2400" dirty="0"/>
              <a:t> – </a:t>
            </a:r>
            <a:r>
              <a:rPr lang="bg-BG" sz="2400" dirty="0"/>
              <a:t>поле за въвеждане на парола (маскиран текст)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bg-BG" sz="2400" dirty="0" smtClean="0"/>
              <a:t>поле за избор на файл от компютъра, който да бъде прикачен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radio</a:t>
            </a:r>
            <a:r>
              <a:rPr lang="en-US" sz="2400" dirty="0"/>
              <a:t> – </a:t>
            </a:r>
            <a:r>
              <a:rPr lang="bg-BG" sz="2400" dirty="0" smtClean="0"/>
              <a:t>радио (</a:t>
            </a:r>
            <a:r>
              <a:rPr lang="bg-BG" sz="2400" dirty="0" err="1" smtClean="0"/>
              <a:t>опционен</a:t>
            </a:r>
            <a:r>
              <a:rPr lang="bg-BG" sz="2400" dirty="0" smtClean="0"/>
              <a:t>) бутон, за избор на една опция от предефинирано множество опции 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checkbox</a:t>
            </a:r>
            <a:r>
              <a:rPr lang="en-US" sz="2400" dirty="0"/>
              <a:t> – </a:t>
            </a:r>
            <a:r>
              <a:rPr lang="bg-BG" sz="2400" dirty="0" smtClean="0"/>
              <a:t>поле за отметка, за избор на бинарна възможност („да“ или „не“)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reset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bg-BG" sz="2400" dirty="0" smtClean="0"/>
              <a:t>бутон за възстановяване на полетата за вход във формата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submit</a:t>
            </a:r>
            <a:r>
              <a:rPr lang="en-US" sz="2400" dirty="0"/>
              <a:t> – </a:t>
            </a:r>
            <a:r>
              <a:rPr lang="bg-BG" sz="2400" dirty="0" smtClean="0"/>
              <a:t>бутон за изпращане на въведените във формата данни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button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bg-BG" sz="2400" dirty="0" smtClean="0"/>
              <a:t>бутон за натискане, за свързване с </a:t>
            </a:r>
            <a:r>
              <a:rPr lang="en-US" sz="2400" dirty="0" smtClean="0"/>
              <a:t>JavaScript </a:t>
            </a:r>
            <a:r>
              <a:rPr lang="bg-BG" sz="2400" dirty="0" smtClean="0"/>
              <a:t>действие</a:t>
            </a:r>
          </a:p>
        </p:txBody>
      </p:sp>
    </p:spTree>
    <p:extLst>
      <p:ext uri="{BB962C8B-B14F-4D97-AF65-F5344CB8AC3E}">
        <p14:creationId xmlns:p14="http://schemas.microsoft.com/office/powerpoint/2010/main" val="363259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myform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="form.html"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="text"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Mickey Mouse"&gt;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Имейл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="email"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="mickey@mouse.com"&gt;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Пол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="Gender"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="gender"&gt;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="male"&gt;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мъж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="female"&gt;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жена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="description" 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rows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="5"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cols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="30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Кажи ми,</a:t>
            </a:r>
            <a:b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шубе ли те е, бе, мишок?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="submit"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Изпрати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Етикет към поле за вход</a:t>
            </a:r>
          </a:p>
          <a:p>
            <a:pPr lvl="1"/>
            <a:r>
              <a:rPr lang="bg-BG" sz="2400" dirty="0" smtClean="0"/>
              <a:t>Пояснява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 smtClean="0"/>
              <a:t>,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или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елемент</a:t>
            </a:r>
          </a:p>
          <a:p>
            <a:pPr lvl="1"/>
            <a:r>
              <a:rPr lang="bg-BG" sz="2400" dirty="0" smtClean="0"/>
              <a:t>При натискане върху етикета, курсорът се фокусира върху съответното поле за вход</a:t>
            </a:r>
          </a:p>
          <a:p>
            <a:pPr lvl="1"/>
            <a:r>
              <a:rPr lang="bg-BG" sz="2400" dirty="0" smtClean="0"/>
              <a:t>Декларира </a:t>
            </a:r>
            <a:r>
              <a:rPr lang="bg-BG" sz="2400" dirty="0"/>
              <a:t>се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/>
              <a:t> </a:t>
            </a:r>
            <a:r>
              <a:rPr lang="bg-BG" sz="2400" dirty="0" smtClean="0"/>
              <a:t>и неговия 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bg-BG" sz="2400" dirty="0" smtClean="0"/>
              <a:t> атрибут</a:t>
            </a:r>
            <a:endParaRPr lang="en-US" sz="2400" dirty="0"/>
          </a:p>
          <a:p>
            <a:r>
              <a:rPr lang="bg-BG" sz="2800" dirty="0" smtClean="0"/>
              <a:t>Групиране на елементи от форма</a:t>
            </a:r>
          </a:p>
          <a:p>
            <a:pPr lvl="1"/>
            <a:r>
              <a:rPr lang="bg-BG" sz="2400" dirty="0" smtClean="0"/>
              <a:t>Образува група от свързани с формата елементи</a:t>
            </a:r>
          </a:p>
          <a:p>
            <a:pPr lvl="1"/>
            <a:r>
              <a:rPr lang="bg-BG" sz="2400" dirty="0" smtClean="0"/>
              <a:t>Декларира се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fieldset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и вложения таг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legend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myform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="form.html"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b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fieldset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legend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зпращане на съобщение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legend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="name"&gt;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="Name"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="name"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="Mickey Mouse"&gt;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="email"&gt;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Имейл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="email"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="email"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="mickey@mouse.com"&gt;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="gender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Пол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="Gender"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="gender"&gt;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="male"&gt;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мъж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="female"&gt;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жена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desc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="description"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desc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rows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="5"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="30"&gt;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Кажи ми,</a:t>
            </a:r>
            <a:b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шубе ли те е, бе, мишок?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="submit"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Изпрати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fieldset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59107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ДЕМОНСТРАЦИЯ 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HTML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Нови семантични (с определено значение) тагове</a:t>
            </a:r>
            <a:endParaRPr lang="en-US" sz="2800" dirty="0" smtClean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article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aside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details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figcaption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figure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footer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header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mark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nav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section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summary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Локално хранилище за настолни и мобилни приложения</a:t>
            </a:r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Поддръжка на аудио и видео директно в </a:t>
            </a:r>
            <a:r>
              <a:rPr lang="en-US" sz="2800" dirty="0" smtClean="0"/>
              <a:t>HTML</a:t>
            </a:r>
            <a:endParaRPr lang="bg-BG" sz="2800" dirty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Поддържка на </a:t>
            </a:r>
            <a:r>
              <a:rPr lang="en-US" sz="2800" dirty="0" smtClean="0"/>
              <a:t>drag-and-drop</a:t>
            </a:r>
            <a:r>
              <a:rPr lang="bg-BG" sz="2800" dirty="0" smtClean="0"/>
              <a:t> на файлове</a:t>
            </a:r>
            <a:r>
              <a:rPr lang="ru-RU" sz="2800" dirty="0" smtClean="0"/>
              <a:t>	</a:t>
            </a:r>
            <a:endParaRPr lang="bg-BG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Поддържка 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canvas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и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svg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елементи</a:t>
            </a: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Поддръжка на </a:t>
            </a:r>
            <a:r>
              <a:rPr lang="en-US" sz="2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contenteditable</a:t>
            </a:r>
            <a:r>
              <a:rPr lang="en-US" sz="2800" dirty="0" smtClean="0"/>
              <a:t> </a:t>
            </a:r>
            <a:r>
              <a:rPr lang="bg-BG" sz="2800" dirty="0" smtClean="0"/>
              <a:t>атрибут</a:t>
            </a:r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Поддръжка на географска локация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Премахнати са редица стари елементи и атрибути</a:t>
            </a:r>
            <a:endParaRPr lang="en-US" sz="2800" dirty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Минимален </a:t>
            </a:r>
            <a:r>
              <a:rPr lang="en-US" sz="2800" dirty="0" smtClean="0"/>
              <a:t>HTML </a:t>
            </a:r>
            <a:r>
              <a:rPr lang="bg-BG" sz="2800" dirty="0" smtClean="0"/>
              <a:t>документ</a:t>
            </a:r>
          </a:p>
        </p:txBody>
      </p:sp>
    </p:spTree>
    <p:extLst>
      <p:ext uri="{BB962C8B-B14F-4D97-AF65-F5344CB8AC3E}">
        <p14:creationId xmlns:p14="http://schemas.microsoft.com/office/powerpoint/2010/main" val="364381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страница</a:t>
            </a:r>
            <a:endParaRPr lang="en-US" dirty="0" smtClean="0"/>
          </a:p>
        </p:txBody>
      </p:sp>
      <p:sp>
        <p:nvSpPr>
          <p:cNvPr id="3686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2800" dirty="0" smtClean="0"/>
          </a:p>
        </p:txBody>
      </p:sp>
      <p:pic>
        <p:nvPicPr>
          <p:cNvPr id="3686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0559" y="1078100"/>
            <a:ext cx="4824412" cy="523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408" y="1630850"/>
            <a:ext cx="46799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страница</a:t>
            </a:r>
            <a:endParaRPr lang="en-US" dirty="0" smtClean="0"/>
          </a:p>
        </p:txBody>
      </p:sp>
      <p:sp>
        <p:nvSpPr>
          <p:cNvPr id="3789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2800" dirty="0" smtClean="0"/>
          </a:p>
        </p:txBody>
      </p:sp>
      <p:pic>
        <p:nvPicPr>
          <p:cNvPr id="3789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313" y="1747838"/>
            <a:ext cx="7343775" cy="4246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 и валидиране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Нови елементи свързани с формите</a:t>
            </a:r>
            <a:endParaRPr lang="en-US" sz="2800" dirty="0" smtClean="0"/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datalist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keygen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Нови атрибути на 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елемента</a:t>
            </a:r>
          </a:p>
          <a:p>
            <a:pPr marL="457200" lvl="1" indent="0">
              <a:buNone/>
            </a:pPr>
            <a:r>
              <a:rPr lang="bg-BG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utocomplete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novalidate</a:t>
            </a:r>
            <a:endParaRPr lang="en-US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/>
              <a:t>Нови видове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/>
              <a:t> </a:t>
            </a:r>
            <a:r>
              <a:rPr lang="bg-BG" sz="2800" dirty="0"/>
              <a:t>елементи (следват</a:t>
            </a:r>
            <a:r>
              <a:rPr lang="en-US" sz="2800" dirty="0"/>
              <a:t>)</a:t>
            </a:r>
            <a:endParaRPr lang="bg-BG" sz="2800" dirty="0"/>
          </a:p>
          <a:p>
            <a:r>
              <a:rPr lang="bg-BG" sz="2800" dirty="0" smtClean="0"/>
              <a:t>Нови атрибути на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елемента</a:t>
            </a:r>
            <a:endParaRPr lang="bg-BG" sz="2800" dirty="0"/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autocomplete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autofocus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formaction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formenctype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formmethod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formnovalidate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formtarget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multiple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pattern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placeholder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step</a:t>
            </a:r>
            <a:endParaRPr lang="bg-BG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Не всички нововъведения се поддържат от всички браузери!</a:t>
            </a:r>
            <a:endParaRPr lang="en-US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r>
              <a:rPr lang="en-US" dirty="0" smtClean="0"/>
              <a:t> </a:t>
            </a:r>
            <a:r>
              <a:rPr lang="bg-BG" dirty="0" smtClean="0"/>
              <a:t>и валидиране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HTML </a:t>
            </a:r>
            <a:r>
              <a:rPr lang="bg-BG" sz="2800" dirty="0"/>
              <a:t>5 разширява множеството различни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bg-BG" sz="2800" dirty="0" smtClean="0"/>
              <a:t>елементи</a:t>
            </a:r>
            <a:endParaRPr lang="bg-BG" sz="28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400" dirty="0" smtClean="0"/>
              <a:t> – </a:t>
            </a:r>
            <a:r>
              <a:rPr lang="bg-BG" sz="2400" dirty="0" smtClean="0"/>
              <a:t>за </a:t>
            </a:r>
            <a:r>
              <a:rPr lang="bg-BG" sz="2400" dirty="0"/>
              <a:t>избор на </a:t>
            </a:r>
            <a:r>
              <a:rPr lang="bg-BG" sz="2400" dirty="0" smtClean="0"/>
              <a:t>цвят</a:t>
            </a:r>
            <a:endParaRPr lang="bg-BG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-local</a:t>
            </a:r>
            <a:r>
              <a:rPr lang="en-US" sz="2400" dirty="0" smtClean="0"/>
              <a:t> –</a:t>
            </a:r>
            <a:r>
              <a:rPr lang="bg-BG" sz="2400" dirty="0" smtClean="0"/>
              <a:t> за избор на дата</a:t>
            </a:r>
            <a:r>
              <a:rPr lang="en-US" sz="2400" dirty="0" smtClean="0"/>
              <a:t> </a:t>
            </a:r>
            <a:r>
              <a:rPr lang="bg-BG" sz="2400" dirty="0" smtClean="0"/>
              <a:t>и/или час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sz="2400" dirty="0" smtClean="0"/>
              <a:t> – </a:t>
            </a:r>
            <a:r>
              <a:rPr lang="bg-BG" sz="2400" dirty="0" smtClean="0"/>
              <a:t>за въвеждане на имейл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month</a:t>
            </a:r>
            <a:r>
              <a:rPr lang="en-US" sz="2400" dirty="0" smtClean="0"/>
              <a:t> –</a:t>
            </a:r>
            <a:r>
              <a:rPr lang="bg-BG" sz="2400" dirty="0" smtClean="0"/>
              <a:t> за избор на месец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lang="en-US" sz="2400" dirty="0"/>
              <a:t> </a:t>
            </a:r>
            <a:r>
              <a:rPr lang="en-US" sz="2400" dirty="0" smtClean="0"/>
              <a:t>–</a:t>
            </a:r>
            <a:r>
              <a:rPr lang="bg-BG" sz="2400" dirty="0" smtClean="0"/>
              <a:t> за </a:t>
            </a:r>
            <a:r>
              <a:rPr lang="bg-BG" sz="2400" dirty="0"/>
              <a:t>въвеждане на число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sz="2400" dirty="0" smtClean="0"/>
              <a:t> </a:t>
            </a:r>
            <a:r>
              <a:rPr lang="en-US" sz="2400" dirty="0"/>
              <a:t>–</a:t>
            </a:r>
            <a:r>
              <a:rPr lang="bg-BG" sz="2400" dirty="0"/>
              <a:t> </a:t>
            </a:r>
            <a:r>
              <a:rPr lang="bg-BG" sz="2400" dirty="0" smtClean="0"/>
              <a:t>за въвеждане на число от определен диапазон</a:t>
            </a:r>
            <a:r>
              <a:rPr lang="en-US" sz="2400" dirty="0" smtClean="0"/>
              <a:t> (</a:t>
            </a:r>
            <a:r>
              <a:rPr lang="bg-BG" sz="2400" dirty="0" err="1" smtClean="0"/>
              <a:t>слайдер</a:t>
            </a:r>
            <a:r>
              <a:rPr lang="bg-BG" sz="2400" dirty="0" smtClean="0"/>
              <a:t>)</a:t>
            </a:r>
            <a:endParaRPr lang="bg-BG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search</a:t>
            </a:r>
            <a:r>
              <a:rPr lang="en-US" sz="2400" dirty="0" smtClean="0"/>
              <a:t> </a:t>
            </a:r>
            <a:r>
              <a:rPr lang="en-US" sz="2400" dirty="0"/>
              <a:t>–</a:t>
            </a:r>
            <a:r>
              <a:rPr lang="bg-BG" sz="2400" dirty="0"/>
              <a:t> за </a:t>
            </a:r>
            <a:r>
              <a:rPr lang="bg-BG" sz="2400" dirty="0" smtClean="0"/>
              <a:t>търсене</a:t>
            </a:r>
            <a:endParaRPr lang="bg-BG" sz="2400" dirty="0"/>
          </a:p>
          <a:p>
            <a:pPr lvl="1"/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tel</a:t>
            </a:r>
            <a:r>
              <a:rPr lang="en-US" sz="2400" dirty="0" smtClean="0"/>
              <a:t> </a:t>
            </a:r>
            <a:r>
              <a:rPr lang="en-US" sz="2400" dirty="0"/>
              <a:t>–</a:t>
            </a:r>
            <a:r>
              <a:rPr lang="bg-BG" sz="2400" dirty="0"/>
              <a:t> за </a:t>
            </a:r>
            <a:r>
              <a:rPr lang="bg-BG" sz="2400" dirty="0" smtClean="0"/>
              <a:t>телефонен номер</a:t>
            </a:r>
          </a:p>
          <a:p>
            <a:pPr lvl="1"/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2400" dirty="0"/>
              <a:t> –</a:t>
            </a:r>
            <a:r>
              <a:rPr lang="bg-BG" sz="2400" dirty="0"/>
              <a:t> за </a:t>
            </a:r>
            <a:r>
              <a:rPr lang="bg-BG" sz="2400" dirty="0" smtClean="0"/>
              <a:t>адрес на страница (грубо казано)</a:t>
            </a:r>
            <a:endParaRPr lang="bg-BG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week</a:t>
            </a:r>
            <a:r>
              <a:rPr lang="en-US" sz="2400" dirty="0" smtClean="0"/>
              <a:t> </a:t>
            </a:r>
            <a:r>
              <a:rPr lang="en-US" sz="2400" dirty="0"/>
              <a:t>–</a:t>
            </a:r>
            <a:r>
              <a:rPr lang="bg-BG" sz="2400" dirty="0"/>
              <a:t> за </a:t>
            </a:r>
            <a:r>
              <a:rPr lang="bg-BG" sz="2400" dirty="0" smtClean="0"/>
              <a:t>избор на седмица и година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85351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/>
              <a:t>Какво е </a:t>
            </a:r>
            <a:r>
              <a:rPr lang="ru-RU" sz="2800" dirty="0" smtClean="0"/>
              <a:t>HTM</a:t>
            </a:r>
            <a:r>
              <a:rPr lang="en-US" sz="2800" dirty="0" smtClean="0"/>
              <a:t>L?</a:t>
            </a:r>
            <a:endParaRPr lang="ru-RU" sz="2800" dirty="0"/>
          </a:p>
          <a:p>
            <a:pPr lvl="1"/>
            <a:r>
              <a:rPr lang="ru-RU" sz="2400" b="1" dirty="0" smtClean="0"/>
              <a:t>H</a:t>
            </a:r>
            <a:r>
              <a:rPr lang="ru-RU" sz="2400" dirty="0" smtClean="0"/>
              <a:t>yper</a:t>
            </a:r>
            <a:r>
              <a:rPr lang="ru-RU" sz="2400" b="1" dirty="0" smtClean="0"/>
              <a:t>T</a:t>
            </a:r>
            <a:r>
              <a:rPr lang="ru-RU" sz="2400" dirty="0" smtClean="0"/>
              <a:t>ext </a:t>
            </a:r>
            <a:r>
              <a:rPr lang="ru-RU" sz="2400" b="1" dirty="0" smtClean="0"/>
              <a:t>M</a:t>
            </a:r>
            <a:r>
              <a:rPr lang="ru-RU" sz="2400" dirty="0" smtClean="0"/>
              <a:t>arkup </a:t>
            </a:r>
            <a:r>
              <a:rPr lang="ru-RU" sz="2400" b="1" dirty="0" smtClean="0"/>
              <a:t>L</a:t>
            </a:r>
            <a:r>
              <a:rPr lang="ru-RU" sz="2400" dirty="0" smtClean="0"/>
              <a:t>anguage</a:t>
            </a:r>
            <a:endParaRPr lang="bg-BG" sz="2400" dirty="0" smtClean="0"/>
          </a:p>
          <a:p>
            <a:pPr lvl="1"/>
            <a:r>
              <a:rPr lang="bg-BG" sz="2400" dirty="0" smtClean="0"/>
              <a:t>Какво е </a:t>
            </a:r>
            <a:r>
              <a:rPr lang="en-US" sz="2400" dirty="0" smtClean="0"/>
              <a:t>“markup”?</a:t>
            </a:r>
            <a:endParaRPr lang="bg-BG" sz="2400" dirty="0" smtClean="0"/>
          </a:p>
          <a:p>
            <a:pPr lvl="1"/>
            <a:r>
              <a:rPr lang="bg-BG" sz="2400" dirty="0" smtClean="0"/>
              <a:t>Защо </a:t>
            </a:r>
            <a:r>
              <a:rPr lang="en-US" sz="2400" dirty="0" smtClean="0"/>
              <a:t>“language”?</a:t>
            </a:r>
            <a:endParaRPr lang="bg-BG" sz="2400" dirty="0" smtClean="0"/>
          </a:p>
          <a:p>
            <a:pPr lvl="1"/>
            <a:r>
              <a:rPr lang="bg-BG" sz="2400" dirty="0" smtClean="0"/>
              <a:t>Език </a:t>
            </a:r>
            <a:r>
              <a:rPr lang="bg-BG" sz="2400" dirty="0"/>
              <a:t>за описване на </a:t>
            </a:r>
            <a:r>
              <a:rPr lang="bg-BG" sz="2400" dirty="0" err="1"/>
              <a:t>хипертекстови</a:t>
            </a:r>
            <a:r>
              <a:rPr lang="bg-BG" sz="2400" dirty="0"/>
              <a:t> документи в </a:t>
            </a:r>
            <a:r>
              <a:rPr lang="bg-BG" sz="2400" dirty="0" smtClean="0"/>
              <a:t>Интернет</a:t>
            </a:r>
            <a:endParaRPr lang="en-US" sz="2400" dirty="0" smtClean="0"/>
          </a:p>
          <a:p>
            <a:pPr lvl="1"/>
            <a:r>
              <a:rPr lang="bg-BG" sz="2400" dirty="0" smtClean="0"/>
              <a:t>Базиран на </a:t>
            </a:r>
            <a:r>
              <a:rPr lang="en-US" sz="2400" dirty="0" smtClean="0"/>
              <a:t>SGML (</a:t>
            </a:r>
            <a:r>
              <a:rPr lang="en-US" sz="2400" b="1" dirty="0" smtClean="0"/>
              <a:t>S</a:t>
            </a:r>
            <a:r>
              <a:rPr lang="en-US" sz="2400" dirty="0" smtClean="0"/>
              <a:t>tandard </a:t>
            </a:r>
            <a:r>
              <a:rPr lang="en-US" sz="2400" b="1" dirty="0" smtClean="0"/>
              <a:t>G</a:t>
            </a:r>
            <a:r>
              <a:rPr lang="en-US" sz="2400" dirty="0" smtClean="0"/>
              <a:t>eneralized </a:t>
            </a:r>
            <a:r>
              <a:rPr lang="en-US" sz="2400" b="1" dirty="0" smtClean="0"/>
              <a:t>M</a:t>
            </a:r>
            <a:r>
              <a:rPr lang="en-US" sz="2400" dirty="0" smtClean="0"/>
              <a:t>arkup </a:t>
            </a:r>
            <a:r>
              <a:rPr lang="en-US" sz="2400" b="1" dirty="0" smtClean="0"/>
              <a:t>L</a:t>
            </a:r>
            <a:r>
              <a:rPr lang="en-US" sz="2400" dirty="0" smtClean="0"/>
              <a:t>anguage)</a:t>
            </a:r>
            <a:endParaRPr lang="bg-BG" sz="2400" dirty="0" smtClean="0"/>
          </a:p>
          <a:p>
            <a:pPr lvl="1"/>
            <a:r>
              <a:rPr lang="bg-BG" sz="2400" dirty="0" smtClean="0"/>
              <a:t>Маркира съдържанието на документите с етикети (</a:t>
            </a:r>
            <a:r>
              <a:rPr lang="en-US" sz="2400" dirty="0" smtClean="0"/>
              <a:t>tags</a:t>
            </a:r>
            <a:r>
              <a:rPr lang="bg-BG" sz="2400" dirty="0" smtClean="0"/>
              <a:t>)</a:t>
            </a:r>
            <a:endParaRPr lang="en-US" sz="2400" dirty="0" smtClean="0"/>
          </a:p>
          <a:p>
            <a:pPr lvl="1"/>
            <a:r>
              <a:rPr lang="bg-BG" sz="2400" dirty="0" smtClean="0"/>
              <a:t>В първите си версии включва семантични и презентационни етикети</a:t>
            </a:r>
          </a:p>
          <a:p>
            <a:pPr lvl="1"/>
            <a:r>
              <a:rPr lang="bg-BG" sz="2400" dirty="0" smtClean="0"/>
              <a:t>В последната версия </a:t>
            </a:r>
            <a:r>
              <a:rPr lang="en-US" sz="2400" dirty="0" smtClean="0"/>
              <a:t>HTML5 </a:t>
            </a:r>
            <a:r>
              <a:rPr lang="bg-BG" sz="2400" dirty="0" smtClean="0"/>
              <a:t>презентационните етикети са забранени</a:t>
            </a:r>
          </a:p>
          <a:p>
            <a:pPr lvl="1"/>
            <a:r>
              <a:rPr lang="bg-BG" sz="2400" dirty="0" smtClean="0"/>
              <a:t>Ние ще работим с </a:t>
            </a:r>
            <a:r>
              <a:rPr lang="en-US" sz="2400" dirty="0" smtClean="0"/>
              <a:t>HTML5!</a:t>
            </a:r>
          </a:p>
        </p:txBody>
      </p:sp>
      <p:pic>
        <p:nvPicPr>
          <p:cNvPr id="2" name="Manuscript Mark-u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952" y="1268760"/>
            <a:ext cx="1601901" cy="2160240"/>
          </a:xfrm>
          <a:prstGeom prst="rect">
            <a:avLst/>
          </a:prstGeom>
        </p:spPr>
      </p:pic>
      <p:pic>
        <p:nvPicPr>
          <p:cNvPr id="2050" name="HTML5" descr="http://www.w3.org/html/logo/downloads/HTML5_Logo_25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2816" y="4725144"/>
            <a:ext cx="1585656" cy="158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11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11111E-6 L -0.40742 0.1576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78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 и валидиране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Принципи на валидация</a:t>
            </a:r>
          </a:p>
          <a:p>
            <a:pPr lvl="1"/>
            <a:r>
              <a:rPr lang="en-US" sz="2600" dirty="0" smtClean="0"/>
              <a:t>Client-side </a:t>
            </a:r>
            <a:r>
              <a:rPr lang="bg-BG" sz="2600" dirty="0" smtClean="0"/>
              <a:t>валидация</a:t>
            </a:r>
          </a:p>
          <a:p>
            <a:pPr lvl="2"/>
            <a:r>
              <a:rPr lang="bg-BG" sz="2400" dirty="0"/>
              <a:t>Д</a:t>
            </a:r>
            <a:r>
              <a:rPr lang="bg-BG" sz="2400" dirty="0" smtClean="0"/>
              <a:t>анните се проверяват в браузера</a:t>
            </a:r>
          </a:p>
          <a:p>
            <a:pPr lvl="2"/>
            <a:r>
              <a:rPr lang="bg-BG" sz="2400" dirty="0" smtClean="0"/>
              <a:t>Използване на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required</a:t>
            </a:r>
            <a:r>
              <a:rPr lang="en-US" sz="2400" dirty="0" smtClean="0"/>
              <a:t> </a:t>
            </a:r>
            <a:r>
              <a:rPr lang="bg-BG" sz="2400" dirty="0" smtClean="0"/>
              <a:t>и/или различни типове на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600" dirty="0" smtClean="0"/>
              <a:t>Server-side </a:t>
            </a:r>
            <a:r>
              <a:rPr lang="bg-BG" sz="2600" dirty="0" smtClean="0"/>
              <a:t>валидация</a:t>
            </a:r>
          </a:p>
          <a:p>
            <a:pPr lvl="2"/>
            <a:r>
              <a:rPr lang="bg-BG" sz="2400" dirty="0" smtClean="0"/>
              <a:t>Данните се проверяват на сървъра</a:t>
            </a:r>
          </a:p>
          <a:p>
            <a:r>
              <a:rPr lang="bg-BG" sz="2800" dirty="0" smtClean="0"/>
              <a:t>Примери</a:t>
            </a:r>
          </a:p>
          <a:p>
            <a:pPr marL="457200" lvl="1" indent="0">
              <a:buNone/>
            </a:pPr>
            <a:r>
              <a:rPr lang="en-US" sz="2600" dirty="0" smtClean="0">
                <a:hlinkClick r:id="rId2"/>
              </a:rPr>
              <a:t>http://html5doctor.com/demos/forms/forms-example.html</a:t>
            </a:r>
            <a:endParaRPr lang="bg-BG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Аудио и видео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Вграждане на аудио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="50"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="100"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="horse.mp3"&gt;&lt;/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dirty="0"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/>
              <a:t>Вграждане на аудио</a:t>
            </a:r>
            <a:r>
              <a:rPr lang="en-US" sz="2800" dirty="0"/>
              <a:t> – </a:t>
            </a:r>
            <a:r>
              <a:rPr lang="bg-BG" sz="2800" dirty="0"/>
              <a:t>с алтернативни формати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controls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="horse.mp3"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="audio/mpeg"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="horse.ogg"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ogg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Your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browser does not support this audio format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</a:t>
            </a:r>
            <a:b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dirty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dirty="0"/>
              <a:t>Вграждане на аудио</a:t>
            </a:r>
            <a:r>
              <a:rPr lang="en-US" sz="2800" dirty="0"/>
              <a:t> – </a:t>
            </a:r>
            <a:r>
              <a:rPr lang="bg-BG" sz="2800" dirty="0"/>
              <a:t>с указване на място за вграждане на външно приложение</a:t>
            </a:r>
            <a:endParaRPr lang="bg-BG" sz="1800" dirty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controls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="horse.mp3"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="audio/mpeg"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="horse.ogg"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ogg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embed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height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="50"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width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="100"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="horse.mp3"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Аудио и видео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Вграждане на видео</a:t>
            </a:r>
            <a:endParaRPr lang="bg-BG" sz="2800" dirty="0"/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="320"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="240"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controls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source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="movie.mp4"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="video/mp4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source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="movie.ogg"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="video/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ogg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="movie.mp4"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="320"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240"&gt;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embed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="movie.swf"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="320"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240"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bg-BG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HTML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ДЕМОНСТРАЦИЯ 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9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www.danieledausilio.com/wp-content/uploads/2012/03/stick_figure_holding_question_mark_image_5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1" y="1485578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72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Валери Дачев</a:t>
            </a:r>
          </a:p>
          <a:p>
            <a:pPr lvl="1"/>
            <a:r>
              <a:rPr lang="en-US" sz="2400" dirty="0">
                <a:hlinkClick r:id="rId2"/>
              </a:rPr>
              <a:t>valery@david.bg</a:t>
            </a:r>
            <a:endParaRPr lang="en-US" sz="2400" dirty="0"/>
          </a:p>
          <a:p>
            <a:pPr lvl="1"/>
            <a:r>
              <a:rPr lang="en-US" sz="2400" dirty="0">
                <a:hlinkClick r:id="rId3"/>
              </a:rPr>
              <a:t>@</a:t>
            </a:r>
            <a:r>
              <a:rPr lang="en-US" sz="2400" dirty="0" err="1">
                <a:hlinkClick r:id="rId3"/>
              </a:rPr>
              <a:t>vdachev</a:t>
            </a:r>
            <a:endParaRPr lang="en-US" sz="2400" dirty="0"/>
          </a:p>
          <a:p>
            <a:pPr lvl="1"/>
            <a:r>
              <a:rPr lang="en-US" sz="2400" dirty="0">
                <a:hlinkClick r:id="rId4"/>
              </a:rPr>
              <a:t>https://facebook.com/vdachev</a:t>
            </a:r>
            <a:endParaRPr lang="en-US" sz="2400" dirty="0"/>
          </a:p>
          <a:p>
            <a:r>
              <a:rPr lang="bg-BG" sz="2800" dirty="0"/>
              <a:t>ДАВИД академия</a:t>
            </a:r>
          </a:p>
          <a:p>
            <a:pPr lvl="1"/>
            <a:r>
              <a:rPr lang="en-US" sz="2400" dirty="0">
                <a:hlinkClick r:id="rId5"/>
              </a:rPr>
              <a:t>acad@david.bg</a:t>
            </a:r>
            <a:endParaRPr lang="en-US" sz="2400" dirty="0"/>
          </a:p>
          <a:p>
            <a:pPr lvl="1"/>
            <a:r>
              <a:rPr lang="en-US" sz="2400" dirty="0">
                <a:hlinkClick r:id="rId6"/>
              </a:rPr>
              <a:t>http://acad.david.bg/</a:t>
            </a:r>
            <a:endParaRPr lang="en-US" sz="2400" dirty="0"/>
          </a:p>
          <a:p>
            <a:pPr lvl="1"/>
            <a:r>
              <a:rPr lang="en-US" sz="2400" dirty="0">
                <a:hlinkClick r:id="rId7"/>
              </a:rPr>
              <a:t>@</a:t>
            </a:r>
            <a:r>
              <a:rPr lang="en-US" sz="2400" dirty="0" err="1">
                <a:hlinkClick r:id="rId7"/>
              </a:rPr>
              <a:t>david_academy</a:t>
            </a:r>
            <a:endParaRPr lang="en-US" sz="2400" dirty="0"/>
          </a:p>
          <a:p>
            <a:pPr lvl="1"/>
            <a:r>
              <a:rPr lang="en-US" sz="2400" dirty="0">
                <a:hlinkClick r:id="rId8"/>
              </a:rPr>
              <a:t>https://facebook.com/DavidAcademy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0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История на </a:t>
            </a:r>
            <a:r>
              <a:rPr lang="en-US" sz="2800" dirty="0" smtClean="0"/>
              <a:t>HTML</a:t>
            </a:r>
            <a:endParaRPr lang="ru-RU" sz="2800" dirty="0"/>
          </a:p>
          <a:p>
            <a:pPr lvl="1"/>
            <a:r>
              <a:rPr lang="bg-BG" sz="2400" dirty="0" smtClean="0"/>
              <a:t>През 19</a:t>
            </a:r>
            <a:r>
              <a:rPr lang="en-US" sz="2400" dirty="0" smtClean="0"/>
              <a:t>89 Tim Burners-Lee </a:t>
            </a:r>
            <a:r>
              <a:rPr lang="bg-BG" sz="2400" dirty="0" smtClean="0"/>
              <a:t>предлага създаването на Интернет базиран </a:t>
            </a:r>
            <a:r>
              <a:rPr lang="bg-BG" sz="2400" dirty="0" err="1" smtClean="0"/>
              <a:t>хипертекстова</a:t>
            </a:r>
            <a:r>
              <a:rPr lang="bg-BG" sz="2400" dirty="0" smtClean="0"/>
              <a:t> система</a:t>
            </a:r>
          </a:p>
          <a:p>
            <a:pPr lvl="1"/>
            <a:r>
              <a:rPr lang="bg-BG" sz="2400" dirty="0" smtClean="0"/>
              <a:t>В края на 1990 разработва описание на </a:t>
            </a:r>
            <a:r>
              <a:rPr lang="en-US" sz="2400" dirty="0" smtClean="0"/>
              <a:t>HTML, </a:t>
            </a:r>
            <a:r>
              <a:rPr lang="bg-BG" sz="2400" dirty="0" smtClean="0"/>
              <a:t>браузър и сървърен софтуер</a:t>
            </a:r>
          </a:p>
          <a:p>
            <a:pPr lvl="1"/>
            <a:r>
              <a:rPr lang="bg-BG" sz="2400" dirty="0" smtClean="0"/>
              <a:t>През 1991 създава </a:t>
            </a:r>
            <a:r>
              <a:rPr lang="en-US" sz="2400" dirty="0" smtClean="0"/>
              <a:t>“HTML Tags” – </a:t>
            </a:r>
            <a:r>
              <a:rPr lang="bg-BG" sz="2400" dirty="0" smtClean="0"/>
              <a:t>първото</a:t>
            </a:r>
            <a:r>
              <a:rPr lang="en-US" sz="2400" dirty="0" smtClean="0"/>
              <a:t> </a:t>
            </a:r>
            <a:r>
              <a:rPr lang="bg-BG" sz="2400" dirty="0" smtClean="0"/>
              <a:t>публично описание на </a:t>
            </a:r>
            <a:r>
              <a:rPr lang="en-US" sz="2400" dirty="0" smtClean="0"/>
              <a:t>HTML</a:t>
            </a:r>
          </a:p>
          <a:p>
            <a:pPr lvl="1"/>
            <a:r>
              <a:rPr lang="bg-BG" sz="2400" dirty="0" smtClean="0"/>
              <a:t>В средата на 1993 </a:t>
            </a:r>
            <a:r>
              <a:rPr lang="en-US" sz="2400" dirty="0" smtClean="0"/>
              <a:t>IETF</a:t>
            </a:r>
            <a:r>
              <a:rPr lang="bg-BG" sz="2400" dirty="0" smtClean="0"/>
              <a:t> предлага първата спецификация на </a:t>
            </a:r>
            <a:r>
              <a:rPr lang="en-US" sz="2400" dirty="0" smtClean="0"/>
              <a:t>HTML</a:t>
            </a:r>
          </a:p>
          <a:p>
            <a:pPr lvl="1"/>
            <a:r>
              <a:rPr lang="bg-BG" sz="2400" dirty="0" smtClean="0"/>
              <a:t>През 1995 </a:t>
            </a:r>
            <a:r>
              <a:rPr lang="en-US" sz="2400" dirty="0" smtClean="0"/>
              <a:t>IETF </a:t>
            </a:r>
            <a:r>
              <a:rPr lang="bg-BG" sz="2400" dirty="0" smtClean="0"/>
              <a:t>създава първата официална спецификация </a:t>
            </a:r>
            <a:r>
              <a:rPr lang="en-US" sz="2400" dirty="0" smtClean="0"/>
              <a:t>“HTML 2.0” </a:t>
            </a:r>
            <a:endParaRPr lang="bg-BG" sz="2400" dirty="0" smtClean="0"/>
          </a:p>
          <a:p>
            <a:pPr lvl="1"/>
            <a:r>
              <a:rPr lang="bg-BG" sz="2400" dirty="0" smtClean="0"/>
              <a:t>През 2004 започва разработката на </a:t>
            </a:r>
            <a:r>
              <a:rPr lang="en-US" sz="2400" dirty="0" smtClean="0"/>
              <a:t>HTML5</a:t>
            </a:r>
          </a:p>
          <a:p>
            <a:pPr lvl="1"/>
            <a:r>
              <a:rPr lang="en-US" sz="2400" dirty="0" smtClean="0"/>
              <a:t>HTML5 </a:t>
            </a:r>
            <a:r>
              <a:rPr lang="bg-BG" sz="2400" dirty="0" smtClean="0"/>
              <a:t>е стандартизиран на 28 октомври 2014</a:t>
            </a:r>
          </a:p>
        </p:txBody>
      </p:sp>
    </p:spTree>
    <p:extLst>
      <p:ext uri="{BB962C8B-B14F-4D97-AF65-F5344CB8AC3E}">
        <p14:creationId xmlns:p14="http://schemas.microsoft.com/office/powerpoint/2010/main" val="280888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Приложение на </a:t>
            </a:r>
            <a:r>
              <a:rPr lang="en-US" sz="2800" dirty="0" smtClean="0"/>
              <a:t>HTML</a:t>
            </a:r>
            <a:endParaRPr lang="ru-RU" sz="2800" dirty="0"/>
          </a:p>
          <a:p>
            <a:pPr lvl="1"/>
            <a:r>
              <a:rPr lang="bg-BG" sz="2400" dirty="0" smtClean="0"/>
              <a:t>Разработка на уеб страници</a:t>
            </a:r>
          </a:p>
          <a:p>
            <a:pPr lvl="1"/>
            <a:r>
              <a:rPr lang="bg-BG" sz="2400" dirty="0" smtClean="0"/>
              <a:t>Разработка на уеб базирани приложения</a:t>
            </a:r>
          </a:p>
          <a:p>
            <a:pPr lvl="1"/>
            <a:r>
              <a:rPr lang="bg-BG" sz="2400" dirty="0" smtClean="0"/>
              <a:t>Разработка на хибридни мобилни приложения</a:t>
            </a:r>
            <a:endParaRPr lang="en-US" sz="2400" dirty="0" smtClean="0"/>
          </a:p>
          <a:p>
            <a:pPr lvl="1"/>
            <a:r>
              <a:rPr lang="bg-BG" sz="2400" dirty="0" smtClean="0"/>
              <a:t>Създаване на преносими </a:t>
            </a:r>
            <a:r>
              <a:rPr lang="bg-BG" sz="2400" dirty="0" err="1" smtClean="0"/>
              <a:t>хипертекстови</a:t>
            </a:r>
            <a:r>
              <a:rPr lang="bg-BG" sz="2400" dirty="0" smtClean="0"/>
              <a:t> и </a:t>
            </a:r>
            <a:r>
              <a:rPr lang="bg-BG" sz="2400" dirty="0" err="1" smtClean="0"/>
              <a:t>хипермедийни</a:t>
            </a:r>
            <a:r>
              <a:rPr lang="bg-BG" sz="2400" dirty="0" smtClean="0"/>
              <a:t> документи (напр. документация, книги и т.н.)</a:t>
            </a:r>
          </a:p>
          <a:p>
            <a:pPr lvl="1"/>
            <a:r>
              <a:rPr lang="bg-BG" sz="2400" dirty="0" smtClean="0"/>
              <a:t>Други</a:t>
            </a:r>
          </a:p>
          <a:p>
            <a:r>
              <a:rPr lang="en-US" sz="2600" dirty="0" smtClean="0"/>
              <a:t>HTML </a:t>
            </a:r>
            <a:r>
              <a:rPr lang="bg-BG" sz="2600" dirty="0" smtClean="0"/>
              <a:t>документите са „четими“ текстови файлове</a:t>
            </a:r>
          </a:p>
        </p:txBody>
      </p:sp>
    </p:spTree>
    <p:extLst>
      <p:ext uri="{BB962C8B-B14F-4D97-AF65-F5344CB8AC3E}">
        <p14:creationId xmlns:p14="http://schemas.microsoft.com/office/powerpoint/2010/main" val="61404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HTML </a:t>
            </a:r>
            <a:r>
              <a:rPr lang="bg-BG" sz="2800" dirty="0" smtClean="0"/>
              <a:t>документите могат да бъдат преглеждани в уеб браузер</a:t>
            </a:r>
          </a:p>
          <a:p>
            <a:pPr lvl="1"/>
            <a:r>
              <a:rPr lang="en-US" sz="2400" dirty="0" smtClean="0"/>
              <a:t>Microsoft Internet Explorer / Microsoft Edge</a:t>
            </a:r>
            <a:r>
              <a:rPr lang="bg-BG" sz="2400" dirty="0" smtClean="0"/>
              <a:t>, </a:t>
            </a:r>
            <a:r>
              <a:rPr lang="en-US" sz="2400" dirty="0" smtClean="0"/>
              <a:t>Google Chrome</a:t>
            </a:r>
            <a:r>
              <a:rPr lang="bg-BG" sz="2400" dirty="0" smtClean="0"/>
              <a:t>, </a:t>
            </a:r>
            <a:r>
              <a:rPr lang="en-US" sz="2400" dirty="0" smtClean="0"/>
              <a:t>Mozilla Firefox</a:t>
            </a:r>
            <a:r>
              <a:rPr lang="bg-BG" sz="2400" dirty="0" smtClean="0"/>
              <a:t>, </a:t>
            </a:r>
            <a:r>
              <a:rPr lang="en-US" sz="2400" dirty="0" smtClean="0"/>
              <a:t>Safari</a:t>
            </a:r>
            <a:r>
              <a:rPr lang="bg-BG" sz="2400" dirty="0" smtClean="0"/>
              <a:t>, </a:t>
            </a:r>
            <a:r>
              <a:rPr lang="en-US" sz="2400" dirty="0" smtClean="0"/>
              <a:t>Opera</a:t>
            </a:r>
            <a:r>
              <a:rPr lang="bg-BG" sz="2400" dirty="0" smtClean="0"/>
              <a:t> и др.</a:t>
            </a:r>
          </a:p>
          <a:p>
            <a:r>
              <a:rPr lang="en-US" sz="2800" dirty="0" smtClean="0"/>
              <a:t>M</a:t>
            </a:r>
            <a:r>
              <a:rPr lang="bg-BG" sz="2800" dirty="0" err="1" smtClean="0"/>
              <a:t>огат</a:t>
            </a:r>
            <a:r>
              <a:rPr lang="bg-BG" sz="2800" dirty="0" smtClean="0"/>
              <a:t> да бъдат редактирани</a:t>
            </a:r>
          </a:p>
          <a:p>
            <a:pPr lvl="1"/>
            <a:r>
              <a:rPr lang="bg-BG" sz="2400" dirty="0" smtClean="0"/>
              <a:t>Обикновен текстов редактор</a:t>
            </a:r>
            <a:r>
              <a:rPr lang="en-US" sz="2400" dirty="0" smtClean="0"/>
              <a:t> (</a:t>
            </a:r>
            <a:r>
              <a:rPr lang="bg-BG" sz="2400" dirty="0" smtClean="0"/>
              <a:t>напр. </a:t>
            </a:r>
            <a:r>
              <a:rPr lang="en-US" sz="2400" dirty="0" smtClean="0"/>
              <a:t>Notepad)</a:t>
            </a:r>
          </a:p>
          <a:p>
            <a:pPr lvl="1"/>
            <a:r>
              <a:rPr lang="bg-BG" sz="2400" dirty="0" smtClean="0"/>
              <a:t>Подобрен текстов редактор</a:t>
            </a:r>
            <a:r>
              <a:rPr lang="en-US" sz="2400" dirty="0" smtClean="0"/>
              <a:t> (</a:t>
            </a:r>
            <a:r>
              <a:rPr lang="bg-BG" sz="2400" dirty="0" smtClean="0"/>
              <a:t>напр. </a:t>
            </a:r>
            <a:r>
              <a:rPr lang="en-US" sz="2400" dirty="0" smtClean="0"/>
              <a:t>Notepad++, </a:t>
            </a:r>
            <a:r>
              <a:rPr lang="en-US" sz="2400" dirty="0" err="1" smtClean="0"/>
              <a:t>UltraEdit</a:t>
            </a:r>
            <a:r>
              <a:rPr lang="en-US" sz="2400" dirty="0" smtClean="0"/>
              <a:t> </a:t>
            </a:r>
            <a:r>
              <a:rPr lang="bg-BG" sz="2400" dirty="0" smtClean="0"/>
              <a:t>и др.</a:t>
            </a:r>
            <a:r>
              <a:rPr lang="en-US" sz="2400" dirty="0" smtClean="0"/>
              <a:t>)</a:t>
            </a:r>
          </a:p>
          <a:p>
            <a:pPr lvl="1"/>
            <a:r>
              <a:rPr lang="bg-BG" sz="2400" dirty="0" smtClean="0"/>
              <a:t>Интегрирана среда за разработка</a:t>
            </a:r>
            <a:r>
              <a:rPr lang="en-US" sz="2400" dirty="0" smtClean="0"/>
              <a:t> (</a:t>
            </a:r>
            <a:r>
              <a:rPr lang="bg-BG" sz="2400" dirty="0" smtClean="0"/>
              <a:t>напр. </a:t>
            </a:r>
            <a:r>
              <a:rPr lang="en-US" sz="2400" dirty="0" smtClean="0"/>
              <a:t>Microsoft Visual Studio, NetBeans, </a:t>
            </a:r>
            <a:r>
              <a:rPr lang="en-US" sz="2400" dirty="0" err="1" smtClean="0"/>
              <a:t>XCode</a:t>
            </a:r>
            <a:r>
              <a:rPr lang="bg-BG" sz="2400" dirty="0" smtClean="0"/>
              <a:t> и др.</a:t>
            </a:r>
            <a:r>
              <a:rPr lang="en-US" sz="2400" dirty="0" smtClean="0"/>
              <a:t>)</a:t>
            </a:r>
            <a:endParaRPr lang="bg-BG" sz="2400" dirty="0" smtClean="0"/>
          </a:p>
          <a:p>
            <a:r>
              <a:rPr lang="bg-BG" sz="2800" dirty="0" smtClean="0"/>
              <a:t>За валидност документите могат да се проверяват на сайта на </a:t>
            </a:r>
            <a:r>
              <a:rPr lang="en-US" sz="2800" dirty="0" smtClean="0"/>
              <a:t>W3C: 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://validator.w3.org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5830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HTML </a:t>
            </a:r>
            <a:r>
              <a:rPr lang="bg-BG" sz="2800" dirty="0" smtClean="0"/>
              <a:t>документите започват с декларация на вида документ</a:t>
            </a:r>
          </a:p>
          <a:p>
            <a:r>
              <a:rPr lang="bg-BG" sz="2800" dirty="0" smtClean="0"/>
              <a:t>Помага на браузера да разбере какво ще показва</a:t>
            </a:r>
            <a:endParaRPr lang="en-US" sz="2800" dirty="0" smtClean="0"/>
          </a:p>
          <a:p>
            <a:r>
              <a:rPr lang="bg-BG" sz="2800" dirty="0" smtClean="0"/>
              <a:t>Декларацията е различна за всеки вид документ и версия</a:t>
            </a:r>
          </a:p>
          <a:p>
            <a:r>
              <a:rPr lang="bg-BG" sz="2800" dirty="0" smtClean="0"/>
              <a:t>Декларация за вид документ </a:t>
            </a:r>
            <a:r>
              <a:rPr lang="en-US" sz="2800" dirty="0" smtClean="0"/>
              <a:t>XHTML 1.0</a:t>
            </a:r>
            <a:endParaRPr lang="bg-BG" sz="28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&lt;!</a:t>
            </a:r>
            <a:r>
              <a:rPr lang="en-US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DOCTYPE</a:t>
            </a:r>
            <a:r>
              <a:rPr lang="bg-BG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 PUBLIC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"-//W3C//DTD XHTML 1.0 Transitional//EN" 			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"http://www.w3.org/TR/xhtml11/DTD/xhtml1-transitional.dtd"</a:t>
            </a:r>
            <a:r>
              <a:rPr lang="bg-BG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Декларация за вид документ </a:t>
            </a:r>
            <a:r>
              <a:rPr lang="en-US" sz="2800" dirty="0" smtClean="0"/>
              <a:t>HTML 5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</a:t>
            </a:r>
            <a:r>
              <a:rPr lang="en-US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DOCTYPE</a:t>
            </a:r>
            <a:r>
              <a:rPr lang="bg-BG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bg-BG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bg-BG" sz="2800" dirty="0" smtClean="0"/>
              <a:t>Коментари</a:t>
            </a:r>
            <a:r>
              <a:rPr lang="en-US" sz="2800" dirty="0" smtClean="0"/>
              <a:t> (</a:t>
            </a:r>
            <a:r>
              <a:rPr lang="bg-BG" sz="2800" dirty="0" smtClean="0"/>
              <a:t>не се визуализират)</a:t>
            </a:r>
          </a:p>
          <a:p>
            <a:pPr lvl="1"/>
            <a:r>
              <a:rPr lang="bg-BG" sz="2400" dirty="0" smtClean="0"/>
              <a:t>Пример:</a:t>
            </a:r>
          </a:p>
          <a:p>
            <a:pPr marL="0" indent="0">
              <a:buNone/>
            </a:pPr>
            <a:r>
              <a:rPr lang="bg-BG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&lt;!-- Мога да напиша, каквото си поискам тук!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--&gt;</a:t>
            </a:r>
            <a:endParaRPr lang="en-US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600" dirty="0"/>
          </a:p>
        </p:txBody>
      </p:sp>
      <p:pic>
        <p:nvPicPr>
          <p:cNvPr id="6148" name="Badass" descr="http://cl.jroo.me/z3/t/e/G/d/a.aaa-Bad-ass-me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1" y="3803854"/>
            <a:ext cx="3336539" cy="250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13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ДАВИД академия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- Примерна презентация.pptx" id="{23DCDE6A-5958-49E8-8217-5BF567850D9F}" vid="{683FA731-7B0E-4E5A-BA82-DE0B28A95F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2014</Template>
  <TotalTime>1950</TotalTime>
  <Words>2793</Words>
  <Application>Microsoft Office PowerPoint</Application>
  <PresentationFormat>Widescreen</PresentationFormat>
  <Paragraphs>503</Paragraphs>
  <Slides>55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3" baseType="lpstr">
      <vt:lpstr>Arial</vt:lpstr>
      <vt:lpstr>Calibri</vt:lpstr>
      <vt:lpstr>Century Gothic</vt:lpstr>
      <vt:lpstr>Consolas</vt:lpstr>
      <vt:lpstr>Segoe UI</vt:lpstr>
      <vt:lpstr>Segoe WP Black</vt:lpstr>
      <vt:lpstr>Wingdings</vt:lpstr>
      <vt:lpstr>ДАВИД академия 2014</vt:lpstr>
      <vt:lpstr>Курс по уеб програмиране</vt:lpstr>
      <vt:lpstr>Съдържание 1/2</vt:lpstr>
      <vt:lpstr>Съдържание 2/2</vt:lpstr>
      <vt:lpstr>Въведение в HTML</vt:lpstr>
      <vt:lpstr>Въведение в HTML</vt:lpstr>
      <vt:lpstr>Въведение в HTML</vt:lpstr>
      <vt:lpstr>Въведение в HTML</vt:lpstr>
      <vt:lpstr>Въведение в HTML</vt:lpstr>
      <vt:lpstr>Въведение в HTML</vt:lpstr>
      <vt:lpstr>Елементи и тагове</vt:lpstr>
      <vt:lpstr>Елементи и тагове</vt:lpstr>
      <vt:lpstr>Елементи и тагове</vt:lpstr>
      <vt:lpstr>Елементи и тагове</vt:lpstr>
      <vt:lpstr>Елементи и тагове</vt:lpstr>
      <vt:lpstr>Елементи и тагове</vt:lpstr>
      <vt:lpstr>Елементи и тагове</vt:lpstr>
      <vt:lpstr>Елементи и тагове – пример</vt:lpstr>
      <vt:lpstr>Мета съдържание</vt:lpstr>
      <vt:lpstr>Мета съдържание – пример</vt:lpstr>
      <vt:lpstr>Структуриране на текст</vt:lpstr>
      <vt:lpstr>Структуриране на текст</vt:lpstr>
      <vt:lpstr>Структуриране на текст</vt:lpstr>
      <vt:lpstr>Структуриране на текст</vt:lpstr>
      <vt:lpstr>Структуриране на текст</vt:lpstr>
      <vt:lpstr>Структуриране на текст</vt:lpstr>
      <vt:lpstr>Хипервръзки</vt:lpstr>
      <vt:lpstr>Хипервръзки</vt:lpstr>
      <vt:lpstr>Изображения</vt:lpstr>
      <vt:lpstr>Изображения</vt:lpstr>
      <vt:lpstr>Таблици</vt:lpstr>
      <vt:lpstr>Таблици</vt:lpstr>
      <vt:lpstr>Таблици</vt:lpstr>
      <vt:lpstr>Таблици</vt:lpstr>
      <vt:lpstr>Списъци</vt:lpstr>
      <vt:lpstr>Списъци</vt:lpstr>
      <vt:lpstr>Списъци</vt:lpstr>
      <vt:lpstr>Списъци</vt:lpstr>
      <vt:lpstr>Форми</vt:lpstr>
      <vt:lpstr>Форми</vt:lpstr>
      <vt:lpstr>Форми</vt:lpstr>
      <vt:lpstr>Форми</vt:lpstr>
      <vt:lpstr>Форми</vt:lpstr>
      <vt:lpstr>Форми</vt:lpstr>
      <vt:lpstr>Форми</vt:lpstr>
      <vt:lpstr>Въведение в HTML 5</vt:lpstr>
      <vt:lpstr>Структуриране на страница</vt:lpstr>
      <vt:lpstr>Структуриране на страница</vt:lpstr>
      <vt:lpstr>Форми и валидиране</vt:lpstr>
      <vt:lpstr>Форми и валидиране</vt:lpstr>
      <vt:lpstr>Форми и валидиране</vt:lpstr>
      <vt:lpstr>Аудио и видео</vt:lpstr>
      <vt:lpstr>Аудио и видео</vt:lpstr>
      <vt:lpstr>Въведение в HTML 5</vt:lpstr>
      <vt:lpstr>Въпроси?</vt:lpstr>
      <vt:lpstr>Благодаря!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по уеб програмиране</dc:title>
  <dc:creator>Todor Pashov; Valery Dachev</dc:creator>
  <cp:lastModifiedBy>Valery Dachev</cp:lastModifiedBy>
  <cp:revision>317</cp:revision>
  <dcterms:created xsi:type="dcterms:W3CDTF">2014-04-11T09:43:14Z</dcterms:created>
  <dcterms:modified xsi:type="dcterms:W3CDTF">2015-08-13T16:58:40Z</dcterms:modified>
</cp:coreProperties>
</file>