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1"/>
  </p:notesMasterIdLst>
  <p:sldIdLst>
    <p:sldId id="293" r:id="rId2"/>
    <p:sldId id="299" r:id="rId3"/>
    <p:sldId id="294" r:id="rId4"/>
    <p:sldId id="341" r:id="rId5"/>
    <p:sldId id="300" r:id="rId6"/>
    <p:sldId id="306" r:id="rId7"/>
    <p:sldId id="342" r:id="rId8"/>
    <p:sldId id="343" r:id="rId9"/>
    <p:sldId id="307" r:id="rId10"/>
    <p:sldId id="344" r:id="rId11"/>
    <p:sldId id="295" r:id="rId12"/>
    <p:sldId id="359" r:id="rId13"/>
    <p:sldId id="364" r:id="rId14"/>
    <p:sldId id="362" r:id="rId15"/>
    <p:sldId id="360" r:id="rId16"/>
    <p:sldId id="361" r:id="rId17"/>
    <p:sldId id="301" r:id="rId18"/>
    <p:sldId id="345" r:id="rId19"/>
    <p:sldId id="353" r:id="rId20"/>
    <p:sldId id="347" r:id="rId21"/>
    <p:sldId id="346" r:id="rId22"/>
    <p:sldId id="348" r:id="rId23"/>
    <p:sldId id="349" r:id="rId24"/>
    <p:sldId id="350" r:id="rId25"/>
    <p:sldId id="305" r:id="rId26"/>
    <p:sldId id="354" r:id="rId27"/>
    <p:sldId id="308" r:id="rId28"/>
    <p:sldId id="355" r:id="rId29"/>
    <p:sldId id="356" r:id="rId30"/>
    <p:sldId id="357" r:id="rId31"/>
    <p:sldId id="304" r:id="rId32"/>
    <p:sldId id="312" r:id="rId33"/>
    <p:sldId id="321" r:id="rId34"/>
    <p:sldId id="363" r:id="rId35"/>
    <p:sldId id="358" r:id="rId36"/>
    <p:sldId id="319" r:id="rId37"/>
    <p:sldId id="322" r:id="rId38"/>
    <p:sldId id="327" r:id="rId39"/>
    <p:sldId id="328" r:id="rId40"/>
    <p:sldId id="325" r:id="rId41"/>
    <p:sldId id="329" r:id="rId42"/>
    <p:sldId id="330" r:id="rId43"/>
    <p:sldId id="332" r:id="rId44"/>
    <p:sldId id="333" r:id="rId45"/>
    <p:sldId id="334" r:id="rId46"/>
    <p:sldId id="351" r:id="rId47"/>
    <p:sldId id="352" r:id="rId48"/>
    <p:sldId id="338" r:id="rId49"/>
    <p:sldId id="340" r:id="rId50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800000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713" autoAdjust="0"/>
  </p:normalViewPr>
  <p:slideViewPr>
    <p:cSldViewPr>
      <p:cViewPr varScale="1">
        <p:scale>
          <a:sx n="64" d="100"/>
          <a:sy n="64" d="100"/>
        </p:scale>
        <p:origin x="3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2968-8720-4A46-8B35-FD8973E217C3}" type="datetimeFigureOut">
              <a:rPr lang="bg-BG" smtClean="0"/>
              <a:t>14.8.2015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7372-64FC-4B34-BA49-06133EFD894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330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Стил</a:t>
            </a:r>
            <a:r>
              <a:rPr lang="bg-BG" dirty="0" smtClean="0"/>
              <a:t> – начин на правене</a:t>
            </a:r>
            <a:r>
              <a:rPr lang="bg-BG" baseline="0" dirty="0" smtClean="0"/>
              <a:t> на нещо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372-64FC-4B34-BA49-06133EFD894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963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Стил</a:t>
            </a:r>
            <a:r>
              <a:rPr lang="bg-BG" dirty="0" smtClean="0"/>
              <a:t> – начин на правене</a:t>
            </a:r>
            <a:r>
              <a:rPr lang="bg-BG" baseline="0" dirty="0" smtClean="0"/>
              <a:t> на нещо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372-64FC-4B34-BA49-06133EFD894A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994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HSL</a:t>
            </a:r>
            <a:r>
              <a:rPr lang="en-US" baseline="0" dirty="0" smtClean="0"/>
              <a:t> (</a:t>
            </a:r>
            <a:r>
              <a:rPr lang="en-US" dirty="0" smtClean="0"/>
              <a:t>Hue, Saturation, Lightness) – </a:t>
            </a:r>
            <a:r>
              <a:rPr lang="bg-BG" dirty="0" smtClean="0"/>
              <a:t>оттенък (градуси), наситеност (%),</a:t>
            </a:r>
            <a:r>
              <a:rPr lang="bg-BG" baseline="0" dirty="0" smtClean="0"/>
              <a:t> </a:t>
            </a:r>
            <a:r>
              <a:rPr lang="bg-BG" dirty="0" smtClean="0"/>
              <a:t>светлина (%)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372-64FC-4B34-BA49-06133EFD894A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191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HSL</a:t>
            </a:r>
            <a:r>
              <a:rPr lang="en-US" baseline="0" dirty="0" smtClean="0"/>
              <a:t> (</a:t>
            </a:r>
            <a:r>
              <a:rPr lang="en-US" dirty="0" smtClean="0"/>
              <a:t>Hue, Saturation, Lightness) – </a:t>
            </a:r>
            <a:r>
              <a:rPr lang="bg-BG" dirty="0" smtClean="0"/>
              <a:t>оттенък (градуси), наситеност (%),</a:t>
            </a:r>
            <a:r>
              <a:rPr lang="bg-BG" baseline="0" dirty="0" smtClean="0"/>
              <a:t> </a:t>
            </a:r>
            <a:r>
              <a:rPr lang="bg-BG" dirty="0" smtClean="0"/>
              <a:t>светлина (%)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372-64FC-4B34-BA49-06133EFD894A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887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8" name="TextBox 11"/>
          <p:cNvSpPr txBox="1"/>
          <p:nvPr/>
        </p:nvSpPr>
        <p:spPr>
          <a:xfrm>
            <a:off x="8983663" y="5464175"/>
            <a:ext cx="3143250" cy="1104900"/>
          </a:xfrm>
          <a:prstGeom prst="rect">
            <a:avLst/>
          </a:prstGeom>
          <a:noFill/>
        </p:spPr>
        <p:txBody>
          <a:bodyPr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6600" dirty="0" smtClean="0">
                <a:solidFill>
                  <a:srgbClr val="0093D9"/>
                </a:solidFill>
                <a:latin typeface="Segoe WP Black" pitchFamily="34" charset="0"/>
              </a:rPr>
              <a:t>2015</a:t>
            </a:r>
            <a:endParaRPr lang="bg-BG" sz="48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m/background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iki/CSS/Selectors#Pseudo-classes" TargetMode="Externa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iki/CSS/Selectors#Pseudo-elements" TargetMode="Externa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https://twitter.com/vdachev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vdache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sz="2800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CSS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</a:t>
            </a:r>
            <a:r>
              <a:rPr lang="ru-RU" dirty="0"/>
              <a:t>ъведение в </a:t>
            </a:r>
            <a:r>
              <a:rPr lang="en-US" dirty="0"/>
              <a:t>CSS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Коментари в </a:t>
            </a:r>
            <a:r>
              <a:rPr lang="en-US" sz="2800" dirty="0" smtClean="0"/>
              <a:t>CSS</a:t>
            </a:r>
          </a:p>
          <a:p>
            <a:pPr lvl="1"/>
            <a:r>
              <a:rPr lang="bg-BG" sz="2400" dirty="0" smtClean="0"/>
              <a:t>Започват с </a:t>
            </a:r>
            <a:r>
              <a:rPr lang="en-US" sz="2400" dirty="0" smtClean="0"/>
              <a:t>“</a:t>
            </a:r>
            <a:r>
              <a:rPr lang="ru-RU" sz="2400" dirty="0" smtClean="0">
                <a:solidFill>
                  <a:srgbClr val="00B050"/>
                </a:solidFill>
              </a:rPr>
              <a:t>/*</a:t>
            </a:r>
            <a:r>
              <a:rPr lang="en-US" sz="2400" dirty="0" smtClean="0"/>
              <a:t>”</a:t>
            </a:r>
            <a:r>
              <a:rPr lang="ru-RU" sz="2400" dirty="0" smtClean="0"/>
              <a:t> </a:t>
            </a:r>
            <a:r>
              <a:rPr lang="bg-BG" sz="2400" dirty="0" smtClean="0"/>
              <a:t>и завършват с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B050"/>
                </a:solidFill>
              </a:rPr>
              <a:t>*/</a:t>
            </a:r>
            <a:r>
              <a:rPr lang="en-US" sz="2400" dirty="0" smtClean="0"/>
              <a:t>”</a:t>
            </a:r>
            <a:endParaRPr lang="ru-RU" sz="2400" dirty="0"/>
          </a:p>
          <a:p>
            <a:pPr lvl="1"/>
            <a:r>
              <a:rPr lang="ru-RU" sz="2400" dirty="0" smtClean="0"/>
              <a:t>Могат да заемат един или повече редове</a:t>
            </a:r>
          </a:p>
          <a:p>
            <a:pPr lvl="1"/>
            <a:r>
              <a:rPr lang="ru-RU" sz="2400" dirty="0" smtClean="0"/>
              <a:t>Няма никакво значение какво има в коментара</a:t>
            </a:r>
          </a:p>
          <a:p>
            <a:pPr lvl="1"/>
            <a:r>
              <a:rPr lang="ru-RU" sz="2400" dirty="0" smtClean="0"/>
              <a:t>Примери</a:t>
            </a:r>
            <a:br>
              <a:rPr lang="ru-RU" sz="2400" dirty="0" smtClean="0"/>
            </a:br>
            <a:r>
              <a:rPr lang="ru-RU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ето един коментар */</a:t>
            </a:r>
            <a:b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</a:t>
            </a:r>
            <a:b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bg-BG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този </a:t>
            </a: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красив коментар</a:t>
            </a:r>
            <a:b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може да заеме</a:t>
            </a:r>
            <a:b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тъкмо няколко реда</a:t>
            </a:r>
            <a:b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  <a:endParaRPr lang="en-US" sz="20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Селектор</a:t>
            </a:r>
            <a:r>
              <a:rPr lang="ru-RU" dirty="0"/>
              <a:t>, </a:t>
            </a:r>
            <a:r>
              <a:rPr lang="bg-BG" dirty="0"/>
              <a:t>свойство</a:t>
            </a:r>
            <a:r>
              <a:rPr lang="ru-RU" dirty="0"/>
              <a:t>, </a:t>
            </a:r>
            <a:r>
              <a:rPr lang="ru-RU" dirty="0" smtClean="0"/>
              <a:t>стойност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Всяко правило се състои от селектор и декларации</a:t>
            </a:r>
          </a:p>
          <a:p>
            <a:r>
              <a:rPr lang="ru-RU" sz="2800" dirty="0"/>
              <a:t>Селекторът </a:t>
            </a:r>
            <a:r>
              <a:rPr lang="bg-BG" sz="2800" dirty="0"/>
              <a:t>посочва за кои елементи се отнася правилото</a:t>
            </a:r>
            <a:endParaRPr lang="bg-BG" sz="2800" dirty="0" smtClean="0"/>
          </a:p>
          <a:p>
            <a:r>
              <a:rPr lang="bg-BG" sz="2800" dirty="0"/>
              <a:t>Декларациите са списък от </a:t>
            </a:r>
            <a:r>
              <a:rPr lang="bg-BG" sz="2800" dirty="0" smtClean="0"/>
              <a:t>двойки свойство/стойност, </a:t>
            </a:r>
            <a:r>
              <a:rPr lang="bg-BG" sz="2800" dirty="0"/>
              <a:t>които да бъдат приложени върху избраните (селектираните) </a:t>
            </a:r>
            <a:r>
              <a:rPr lang="bg-BG" sz="2800" dirty="0" smtClean="0"/>
              <a:t>елементи</a:t>
            </a:r>
          </a:p>
          <a:p>
            <a:r>
              <a:rPr lang="bg-BG" sz="2800" dirty="0" smtClean="0"/>
              <a:t>Анатомия на </a:t>
            </a:r>
            <a:r>
              <a:rPr lang="en-US" sz="2800" dirty="0" smtClean="0"/>
              <a:t>CSS </a:t>
            </a:r>
            <a:r>
              <a:rPr lang="bg-BG" sz="2800" dirty="0" smtClean="0"/>
              <a:t>правило</a:t>
            </a:r>
          </a:p>
          <a:p>
            <a:endParaRPr lang="bg-BG" sz="2800" dirty="0"/>
          </a:p>
          <a:p>
            <a:endParaRPr lang="bg-BG" sz="2800" dirty="0" smtClean="0"/>
          </a:p>
          <a:p>
            <a:endParaRPr lang="ru-RU" sz="2800" dirty="0"/>
          </a:p>
          <a:p>
            <a:endParaRPr lang="bg-BG" sz="2800" dirty="0" smtClean="0"/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3" y="4077072"/>
            <a:ext cx="6768751" cy="14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Селектор, </a:t>
            </a:r>
            <a:r>
              <a:rPr lang="bg-BG" dirty="0"/>
              <a:t>свойство</a:t>
            </a:r>
            <a:r>
              <a:rPr lang="ru-RU" dirty="0"/>
              <a:t>, стойност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Специални стойности</a:t>
            </a:r>
            <a:endParaRPr lang="en-US" sz="2800" dirty="0" smtClean="0"/>
          </a:p>
          <a:p>
            <a:pPr lvl="1"/>
            <a:r>
              <a:rPr lang="bg-BG" sz="2400" dirty="0" smtClean="0"/>
              <a:t>За указване на стойност по подразбиране се използва ключовата дума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</a:p>
          <a:p>
            <a:pPr lvl="1"/>
            <a:r>
              <a:rPr lang="bg-BG" sz="2400" dirty="0" smtClean="0"/>
              <a:t>За указване на стойност наследена от „родителския“ елемент се използва ключовата дума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inherit</a:t>
            </a:r>
          </a:p>
          <a:p>
            <a:pPr lvl="1"/>
            <a:r>
              <a:rPr lang="bg-BG" sz="2400" dirty="0"/>
              <a:t>Специалните стойности могат да се установят на всяко свойство за всеки </a:t>
            </a:r>
            <a:r>
              <a:rPr lang="en-US" sz="2400" dirty="0"/>
              <a:t>HTML </a:t>
            </a:r>
            <a:r>
              <a:rPr lang="bg-BG" sz="2400" dirty="0" smtClean="0"/>
              <a:t>елемент</a:t>
            </a:r>
            <a:endParaRPr lang="bg-BG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9667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Селектор, </a:t>
            </a:r>
            <a:r>
              <a:rPr lang="bg-BG" dirty="0"/>
              <a:t>свойство</a:t>
            </a:r>
            <a:r>
              <a:rPr lang="ru-RU" dirty="0"/>
              <a:t>, стойност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Стойност</a:t>
            </a:r>
            <a:r>
              <a:rPr lang="en-US" sz="2800" dirty="0" smtClean="0"/>
              <a:t> </a:t>
            </a:r>
            <a:r>
              <a:rPr lang="bg-BG" sz="2800" dirty="0" smtClean="0"/>
              <a:t>за число</a:t>
            </a:r>
            <a:endParaRPr lang="en-US" sz="2800" dirty="0" smtClean="0"/>
          </a:p>
          <a:p>
            <a:pPr lvl="1"/>
            <a:r>
              <a:rPr lang="bg-BG" sz="2400" dirty="0" smtClean="0"/>
              <a:t>Някои свойства изискват използването на числови стойности</a:t>
            </a:r>
          </a:p>
          <a:p>
            <a:pPr lvl="1"/>
            <a:r>
              <a:rPr lang="bg-BG" sz="2400" dirty="0"/>
              <a:t>Числовите стойности могат да бъдат целочислени или десетични</a:t>
            </a:r>
          </a:p>
          <a:p>
            <a:pPr lvl="1"/>
            <a:r>
              <a:rPr lang="bg-BG" sz="2400" dirty="0" smtClean="0"/>
              <a:t>Числовите стойности могат да бъдат положителни, отрицателни или нулеви</a:t>
            </a:r>
          </a:p>
          <a:p>
            <a:pPr lvl="1"/>
            <a:r>
              <a:rPr lang="bg-BG" sz="2400" dirty="0" smtClean="0"/>
              <a:t>Стойността на „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-0</a:t>
            </a:r>
            <a:r>
              <a:rPr lang="bg-BG" sz="2400" dirty="0" smtClean="0"/>
              <a:t>“ е същата като на „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bg-BG" sz="2400" dirty="0" smtClean="0"/>
              <a:t>“ и „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+0</a:t>
            </a:r>
            <a:r>
              <a:rPr lang="bg-BG" sz="2400" dirty="0" smtClean="0"/>
              <a:t>“</a:t>
            </a:r>
            <a:endParaRPr lang="bg-BG" sz="2400" dirty="0"/>
          </a:p>
          <a:p>
            <a:pPr lvl="1"/>
            <a:r>
              <a:rPr lang="ru-RU" sz="2400" dirty="0" smtClean="0"/>
              <a:t>При изписване на стойности на десетични числа </a:t>
            </a:r>
            <a:r>
              <a:rPr lang="bg-BG" sz="2400" dirty="0" smtClean="0"/>
              <a:t>се използва </a:t>
            </a:r>
            <a:r>
              <a:rPr lang="bg-BG" sz="2400" b="1" dirty="0" smtClean="0"/>
              <a:t>десетична точка</a:t>
            </a:r>
            <a:r>
              <a:rPr lang="bg-BG" sz="2400" dirty="0" smtClean="0"/>
              <a:t>, а не десетична запетая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492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Селектор, </a:t>
            </a:r>
            <a:r>
              <a:rPr lang="bg-BG" dirty="0"/>
              <a:t>свойство</a:t>
            </a:r>
            <a:r>
              <a:rPr lang="ru-RU" dirty="0"/>
              <a:t>, стойност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Стойност за размер</a:t>
            </a:r>
            <a:endParaRPr lang="en-US" sz="2800" dirty="0" smtClean="0"/>
          </a:p>
          <a:p>
            <a:pPr lvl="1"/>
            <a:r>
              <a:rPr lang="bg-BG" sz="2400" dirty="0" smtClean="0"/>
              <a:t>Стойности за размер се изписват със слепване на число и мерна единица</a:t>
            </a:r>
          </a:p>
          <a:p>
            <a:pPr lvl="1"/>
            <a:r>
              <a:rPr lang="bg-BG" sz="2400" dirty="0" smtClean="0"/>
              <a:t>Могат да се използват различни мерните единици могат да бъдат различни, в зависимост от свойството и търсения ефект</a:t>
            </a:r>
          </a:p>
          <a:p>
            <a:endParaRPr lang="ru-RU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9017"/>
              </p:ext>
            </p:extLst>
          </p:nvPr>
        </p:nvGraphicFramePr>
        <p:xfrm>
          <a:off x="1055760" y="3227324"/>
          <a:ext cx="10118880" cy="308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24"/>
                <a:gridCol w="8779556"/>
              </a:tblGrid>
              <a:tr h="266791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Съкращение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Мерна единица</a:t>
                      </a:r>
                      <a:endParaRPr lang="bg-BG" sz="1200" dirty="0"/>
                    </a:p>
                  </a:txBody>
                  <a:tcPr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процент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in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инч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cm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сантиметър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mm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милиметър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41009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 err="1">
                          <a:effectLst/>
                          <a:latin typeface="verdana"/>
                        </a:rPr>
                        <a:t>em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1em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текущият</a:t>
                      </a: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 размер на шрифта.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2em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означава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verdana"/>
                        </a:rPr>
                        <a:t>2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пъти този размер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.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Напр. ако елемент се показва с шрифт от 12</a:t>
                      </a:r>
                      <a:r>
                        <a:rPr lang="en-US" sz="1100" dirty="0" err="1" smtClean="0">
                          <a:effectLst/>
                          <a:latin typeface="verdana"/>
                        </a:rPr>
                        <a:t>pt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,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/>
                      </a:r>
                      <a:br>
                        <a:rPr lang="bg-BG" sz="1100" dirty="0" smtClean="0">
                          <a:effectLst/>
                          <a:latin typeface="verdana"/>
                        </a:rPr>
                      </a:b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тогава </a:t>
                      </a:r>
                      <a:r>
                        <a:rPr lang="ru-RU" sz="1100" baseline="0" dirty="0" smtClean="0">
                          <a:effectLst/>
                          <a:latin typeface="verdana"/>
                        </a:rPr>
                        <a:t>2</a:t>
                      </a:r>
                      <a:r>
                        <a:rPr lang="en-US" sz="1100" baseline="0" dirty="0" err="1" smtClean="0">
                          <a:effectLst/>
                          <a:latin typeface="verdana"/>
                        </a:rPr>
                        <a:t>em</a:t>
                      </a:r>
                      <a:r>
                        <a:rPr lang="ru-RU" sz="1100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verdana"/>
                        </a:rPr>
                        <a:t>e </a:t>
                      </a: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24</a:t>
                      </a:r>
                      <a:r>
                        <a:rPr lang="en-US" sz="1100" baseline="0" dirty="0" smtClean="0">
                          <a:effectLst/>
                          <a:latin typeface="verdana"/>
                        </a:rPr>
                        <a:t>pt.</a:t>
                      </a: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 Тази единица е полезна, тъй като размерът се адаптира към използвания от потребителя шрифт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.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332012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ex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Един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ex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е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x-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големината на шрифта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(x-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големината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е обикновено</a:t>
                      </a: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 около половината от големината на шрифта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)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 err="1">
                          <a:effectLst/>
                          <a:latin typeface="verdana"/>
                        </a:rPr>
                        <a:t>pt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100" dirty="0" smtClean="0">
                          <a:effectLst/>
                          <a:latin typeface="verdana"/>
                        </a:rPr>
                        <a:t>точка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verdana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1pt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е същото като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1/72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инч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)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pc</a:t>
                      </a: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pica (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1pc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е същото като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12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точки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)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  <a:tr h="294064"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 err="1">
                          <a:effectLst/>
                          <a:latin typeface="verdana"/>
                        </a:rPr>
                        <a:t>px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pixels 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(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размер на </a:t>
                      </a:r>
                      <a:r>
                        <a:rPr lang="bg-BG" sz="1100" dirty="0" smtClean="0">
                          <a:effectLst/>
                          <a:latin typeface="verdana"/>
                        </a:rPr>
                        <a:t>точка на екрана</a:t>
                      </a:r>
                      <a:r>
                        <a:rPr lang="bg-BG" sz="1100" baseline="0" dirty="0" smtClean="0">
                          <a:effectLst/>
                          <a:latin typeface="verdana"/>
                        </a:rPr>
                        <a:t> на компютъра</a:t>
                      </a:r>
                      <a:r>
                        <a:rPr lang="en-US" sz="1100" dirty="0" smtClean="0">
                          <a:effectLst/>
                          <a:latin typeface="verdana"/>
                        </a:rPr>
                        <a:t>)</a:t>
                      </a:r>
                      <a:endParaRPr lang="en-US" sz="1100" dirty="0">
                        <a:effectLst/>
                        <a:latin typeface="verdana"/>
                      </a:endParaRPr>
                    </a:p>
                  </a:txBody>
                  <a:tcPr marL="29792" marR="29792" marT="41708" marB="417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7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Селектор, </a:t>
            </a:r>
            <a:r>
              <a:rPr lang="bg-BG" dirty="0"/>
              <a:t>свойство</a:t>
            </a:r>
            <a:r>
              <a:rPr lang="ru-RU" dirty="0"/>
              <a:t>, стойност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Стойност за цвят</a:t>
            </a:r>
            <a:endParaRPr lang="en-US" dirty="0"/>
          </a:p>
          <a:p>
            <a:pPr lvl="1"/>
            <a:r>
              <a:rPr lang="bg-BG" sz="2400" dirty="0" smtClean="0"/>
              <a:t>С </a:t>
            </a:r>
            <a:r>
              <a:rPr lang="en-US" sz="2400" dirty="0" smtClean="0"/>
              <a:t>CSS </a:t>
            </a:r>
            <a:r>
              <a:rPr lang="bg-BG" sz="2400" dirty="0" smtClean="0"/>
              <a:t>могат да бъдат оцветявани текстът, фонът, рамките и други визуални компоненти на елементите</a:t>
            </a:r>
          </a:p>
          <a:p>
            <a:pPr lvl="1"/>
            <a:r>
              <a:rPr lang="ru-RU" sz="2400" dirty="0" smtClean="0"/>
              <a:t>Цветовете сами по себе си представляват комбинация от три компоненти със стойност от 0 до 255: </a:t>
            </a:r>
            <a:r>
              <a:rPr lang="ru-RU" sz="2400" dirty="0" smtClean="0">
                <a:solidFill>
                  <a:srgbClr val="FF0000"/>
                </a:solidFill>
              </a:rPr>
              <a:t>червено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00B050"/>
                </a:solidFill>
              </a:rPr>
              <a:t>зелено</a:t>
            </a:r>
            <a:r>
              <a:rPr lang="ru-RU" sz="2400" dirty="0" smtClean="0"/>
              <a:t> и </a:t>
            </a:r>
            <a:r>
              <a:rPr lang="ru-RU" sz="2400" dirty="0" smtClean="0">
                <a:solidFill>
                  <a:srgbClr val="0070C0"/>
                </a:solidFill>
              </a:rPr>
              <a:t>синьо</a:t>
            </a:r>
            <a:endParaRPr lang="ru-RU" sz="2400" dirty="0" smtClean="0"/>
          </a:p>
          <a:p>
            <a:pPr lvl="1"/>
            <a:r>
              <a:rPr lang="ru-RU" sz="2400" dirty="0" smtClean="0"/>
              <a:t>Цветовете могат да се задават по редица начини</a:t>
            </a:r>
          </a:p>
          <a:p>
            <a:pPr lvl="2"/>
            <a:r>
              <a:rPr lang="ru-RU" sz="2200" dirty="0" smtClean="0"/>
              <a:t>с тяхното наименование: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green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yellow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black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white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bg-BG" sz="2200" dirty="0" smtClean="0"/>
              <a:t>и др.</a:t>
            </a:r>
            <a:endParaRPr lang="en-US" sz="2200" dirty="0" smtClean="0"/>
          </a:p>
          <a:p>
            <a:pPr lvl="2"/>
            <a:r>
              <a:rPr lang="bg-BG" sz="2200" dirty="0"/>
              <a:t>в шестнадесетичен вид: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#0099FF</a:t>
            </a:r>
            <a:endParaRPr lang="bg-BG" sz="2200" dirty="0"/>
          </a:p>
          <a:p>
            <a:pPr lvl="2"/>
            <a:r>
              <a:rPr lang="bg-BG" sz="2200" dirty="0"/>
              <a:t>п</a:t>
            </a:r>
            <a:r>
              <a:rPr lang="bg-BG" sz="2200" dirty="0" smtClean="0"/>
              <a:t>о компоненти в десетичен вид: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rgb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99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255)</a:t>
            </a:r>
          </a:p>
          <a:p>
            <a:pPr lvl="2"/>
            <a:r>
              <a:rPr lang="bg-BG" sz="2200" dirty="0" smtClean="0"/>
              <a:t>по компоненти </a:t>
            </a:r>
            <a:r>
              <a:rPr lang="bg-BG" sz="2200" dirty="0"/>
              <a:t>в десетичен </a:t>
            </a:r>
            <a:r>
              <a:rPr lang="bg-BG" sz="2200" dirty="0" smtClean="0"/>
              <a:t>вид с прозрачност: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rgba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99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255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0.5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2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200" dirty="0" smtClean="0"/>
              <a:t>в </a:t>
            </a:r>
            <a:r>
              <a:rPr lang="bg-BG" sz="2200" dirty="0"/>
              <a:t>цилиндрични </a:t>
            </a:r>
            <a:r>
              <a:rPr lang="bg-BG" sz="2200" dirty="0" smtClean="0"/>
              <a:t>координати: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hsl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(120, </a:t>
            </a:r>
            <a:r>
              <a:rPr lang="bg-BG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0%, 50%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200" dirty="0" smtClean="0"/>
          </a:p>
          <a:p>
            <a:pPr lvl="2"/>
            <a:r>
              <a:rPr lang="bg-BG" sz="2200" dirty="0" smtClean="0"/>
              <a:t>в </a:t>
            </a:r>
            <a:r>
              <a:rPr lang="bg-BG" sz="2200" dirty="0"/>
              <a:t>цилиндрични </a:t>
            </a:r>
            <a:r>
              <a:rPr lang="bg-BG" sz="2200" dirty="0" smtClean="0"/>
              <a:t>координати с прозрачност: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hsl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(120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0%, 50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ru-RU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0.5)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249192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Селектор, </a:t>
            </a:r>
            <a:r>
              <a:rPr lang="bg-BG" dirty="0"/>
              <a:t>свойство</a:t>
            </a:r>
            <a:r>
              <a:rPr lang="ru-RU" dirty="0"/>
              <a:t>, стойност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Стойност за адрес</a:t>
            </a:r>
          </a:p>
          <a:p>
            <a:pPr lvl="1"/>
            <a:r>
              <a:rPr lang="bg-BG" sz="2400" dirty="0" smtClean="0"/>
              <a:t>В редица свойства се налага задаването на адрес на картинка, шрифт и други файлове</a:t>
            </a:r>
          </a:p>
          <a:p>
            <a:pPr lvl="1"/>
            <a:r>
              <a:rPr lang="bg-BG" sz="2400" dirty="0" smtClean="0"/>
              <a:t>Адреси се задават във формат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път-към-файла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bg-BG" sz="2400" dirty="0" smtClean="0"/>
              <a:t>Пътят към файла може да е заграден с единични кавички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</a:t>
            </a:r>
            <a:r>
              <a:rPr lang="en-US" sz="2400" dirty="0" smtClean="0"/>
              <a:t>) </a:t>
            </a:r>
            <a:r>
              <a:rPr lang="bg-BG" sz="2400" dirty="0" smtClean="0"/>
              <a:t>или двойни кавички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2400" dirty="0" smtClean="0"/>
              <a:t>)</a:t>
            </a:r>
          </a:p>
          <a:p>
            <a:pPr lvl="1"/>
            <a:r>
              <a:rPr lang="bg-BG" sz="2400" dirty="0" smtClean="0"/>
              <a:t>Адресът може да е пълен, абсолютен или относителен (спрямо местоположението на текущия файл)</a:t>
            </a:r>
          </a:p>
          <a:p>
            <a:pPr lvl="1"/>
            <a:r>
              <a:rPr lang="ru-RU" sz="2400" dirty="0" smtClean="0"/>
              <a:t>Примери</a:t>
            </a:r>
            <a:br>
              <a:rPr lang="ru-RU" sz="2400" dirty="0" smtClean="0"/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background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http://example.com/background.jpg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background-image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/background.jpg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no-repeat;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background-image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../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background.jpg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1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06918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Селекторите идентифицират елементите на основата на критерии</a:t>
            </a:r>
          </a:p>
          <a:p>
            <a:pPr lvl="1"/>
            <a:r>
              <a:rPr lang="bg-BG" sz="2400" dirty="0" smtClean="0"/>
              <a:t>според техния </a:t>
            </a:r>
            <a:r>
              <a:rPr lang="bg-BG" sz="2400" dirty="0" smtClean="0"/>
              <a:t>етикет</a:t>
            </a:r>
            <a:endParaRPr lang="bg-BG" sz="2400" dirty="0" smtClean="0"/>
          </a:p>
          <a:p>
            <a:pPr lvl="1"/>
            <a:r>
              <a:rPr lang="bg-BG" sz="2400" dirty="0" smtClean="0"/>
              <a:t>според техния идентификатор</a:t>
            </a:r>
          </a:p>
          <a:p>
            <a:pPr lvl="1"/>
            <a:r>
              <a:rPr lang="bg-BG" sz="2400" dirty="0" smtClean="0"/>
              <a:t>според техния клас</a:t>
            </a:r>
          </a:p>
          <a:p>
            <a:pPr lvl="1"/>
            <a:r>
              <a:rPr lang="bg-BG" sz="2400" dirty="0" smtClean="0"/>
              <a:t>според наличието и/или стойностите на друг(и) атрибут(и)</a:t>
            </a:r>
          </a:p>
        </p:txBody>
      </p:sp>
    </p:spTree>
    <p:extLst>
      <p:ext uri="{BB962C8B-B14F-4D97-AF65-F5344CB8AC3E}">
        <p14:creationId xmlns:p14="http://schemas.microsoft.com/office/powerpoint/2010/main" val="74078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Универсален селектор</a:t>
            </a:r>
          </a:p>
          <a:p>
            <a:pPr lvl="1"/>
            <a:r>
              <a:rPr lang="bg-BG" sz="2400" dirty="0" smtClean="0"/>
              <a:t>Избира</a:t>
            </a:r>
            <a:r>
              <a:rPr lang="en-US" sz="2400" dirty="0" smtClean="0"/>
              <a:t> </a:t>
            </a:r>
            <a:r>
              <a:rPr lang="bg-BG" sz="2400" dirty="0" smtClean="0"/>
              <a:t>всички елементи</a:t>
            </a:r>
          </a:p>
          <a:p>
            <a:pPr lvl="1"/>
            <a:r>
              <a:rPr lang="bg-BG" sz="2400" dirty="0" smtClean="0"/>
              <a:t>Представлява символа </a:t>
            </a:r>
            <a:r>
              <a:rPr lang="en-US" sz="2400" dirty="0" smtClean="0"/>
              <a:t>“</a:t>
            </a:r>
            <a:r>
              <a:rPr lang="ru-RU" sz="2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2400" dirty="0" smtClean="0"/>
              <a:t>”</a:t>
            </a:r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ru-RU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yellow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26056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</a:t>
            </a:r>
            <a:r>
              <a:rPr lang="bg-BG" sz="2800" dirty="0" smtClean="0"/>
              <a:t>електор по елемент</a:t>
            </a:r>
            <a:endParaRPr lang="bg-BG" sz="2800" dirty="0" smtClean="0"/>
          </a:p>
          <a:p>
            <a:pPr lvl="1"/>
            <a:r>
              <a:rPr lang="bg-BG" sz="2400" dirty="0" smtClean="0"/>
              <a:t>Избира</a:t>
            </a:r>
            <a:r>
              <a:rPr lang="en-US" sz="2400" dirty="0" smtClean="0"/>
              <a:t> </a:t>
            </a:r>
            <a:r>
              <a:rPr lang="bg-BG" sz="2400" dirty="0" smtClean="0"/>
              <a:t>елемент/и с посочения етикет</a:t>
            </a:r>
          </a:p>
          <a:p>
            <a:pPr lvl="1"/>
            <a:r>
              <a:rPr lang="bg-BG" sz="2400" dirty="0" smtClean="0"/>
              <a:t>Представлява наименованието на етикета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Новини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24296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Въведение в CSS</a:t>
            </a:r>
          </a:p>
          <a:p>
            <a:r>
              <a:rPr lang="ru-RU" sz="2800" dirty="0"/>
              <a:t>Селектор, </a:t>
            </a:r>
            <a:r>
              <a:rPr lang="bg-BG" sz="2800" dirty="0" smtClean="0"/>
              <a:t>свойство</a:t>
            </a:r>
            <a:r>
              <a:rPr lang="ru-RU" sz="2800" dirty="0" smtClean="0"/>
              <a:t>, </a:t>
            </a:r>
            <a:r>
              <a:rPr lang="ru-RU" sz="2800" dirty="0"/>
              <a:t>стойност</a:t>
            </a:r>
          </a:p>
          <a:p>
            <a:r>
              <a:rPr lang="ru-RU" sz="2800" dirty="0"/>
              <a:t>Идентификация и групиране на </a:t>
            </a:r>
            <a:r>
              <a:rPr lang="ru-RU" sz="2800" dirty="0" smtClean="0"/>
              <a:t>селектори</a:t>
            </a:r>
          </a:p>
          <a:p>
            <a:r>
              <a:rPr lang="ru-RU" sz="2800" dirty="0"/>
              <a:t>Цветове и </a:t>
            </a:r>
            <a:r>
              <a:rPr lang="ru-RU" sz="2800" dirty="0" smtClean="0"/>
              <a:t>фон</a:t>
            </a:r>
            <a:endParaRPr lang="en-US" sz="2800" dirty="0" smtClean="0"/>
          </a:p>
          <a:p>
            <a:r>
              <a:rPr lang="ru-RU" sz="2800" dirty="0" smtClean="0"/>
              <a:t>Форматиране </a:t>
            </a:r>
            <a:r>
              <a:rPr lang="ru-RU" sz="2800" dirty="0"/>
              <a:t>на текст, списъци, таблици</a:t>
            </a:r>
          </a:p>
          <a:p>
            <a:r>
              <a:rPr lang="ru-RU" sz="2800" dirty="0" smtClean="0"/>
              <a:t>CSS </a:t>
            </a:r>
            <a:r>
              <a:rPr lang="ru-RU" sz="2800" dirty="0"/>
              <a:t>Box Model</a:t>
            </a:r>
          </a:p>
          <a:p>
            <a:r>
              <a:rPr lang="ru-RU" sz="2800" dirty="0"/>
              <a:t>Border, margin, padding</a:t>
            </a:r>
          </a:p>
          <a:p>
            <a:r>
              <a:rPr lang="ru-RU" sz="2800" dirty="0"/>
              <a:t>Позициониране на елементи</a:t>
            </a:r>
          </a:p>
          <a:p>
            <a:r>
              <a:rPr lang="ru-RU" sz="2800" dirty="0"/>
              <a:t>Псевдокласове и псевдоелементи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</a:t>
            </a:r>
            <a:r>
              <a:rPr lang="bg-BG" sz="2800" dirty="0" smtClean="0"/>
              <a:t>електор по идентификатор</a:t>
            </a:r>
            <a:endParaRPr lang="bg-BG" sz="2800" dirty="0" smtClean="0"/>
          </a:p>
          <a:p>
            <a:pPr lvl="1"/>
            <a:r>
              <a:rPr lang="bg-BG" sz="2400" dirty="0" smtClean="0"/>
              <a:t>Избира елемент с посочения идентификатор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стойността </a:t>
            </a:r>
            <a:r>
              <a:rPr lang="bg-BG" sz="2400" dirty="0"/>
              <a:t>на неговия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 </a:t>
            </a:r>
            <a:r>
              <a:rPr lang="bg-BG" sz="2400" dirty="0" smtClean="0"/>
              <a:t>атрибут</a:t>
            </a:r>
            <a:r>
              <a:rPr lang="en-US" sz="2400" dirty="0" smtClean="0"/>
              <a:t>)</a:t>
            </a:r>
            <a:endParaRPr lang="bg-BG" sz="2400" dirty="0"/>
          </a:p>
          <a:p>
            <a:pPr lvl="1"/>
            <a:r>
              <a:rPr lang="bg-BG" sz="2400" dirty="0" smtClean="0"/>
              <a:t>Един </a:t>
            </a:r>
            <a:r>
              <a:rPr lang="bg-BG" sz="2400" dirty="0" smtClean="0"/>
              <a:t>елемент може да има само един идентификатор</a:t>
            </a:r>
          </a:p>
          <a:p>
            <a:pPr lvl="1"/>
            <a:r>
              <a:rPr lang="bg-BG" sz="2400" dirty="0" smtClean="0"/>
              <a:t>Идентификаторът на елемент трябва да е уникален в рамките на документа</a:t>
            </a:r>
          </a:p>
          <a:p>
            <a:pPr lvl="1"/>
            <a:r>
              <a:rPr lang="bg-BG" sz="2400" dirty="0"/>
              <a:t>Представлява символът</a:t>
            </a:r>
            <a:r>
              <a:rPr lang="en-US" sz="2400" dirty="0"/>
              <a:t> “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en-US" sz="2400" dirty="0"/>
              <a:t>” </a:t>
            </a:r>
            <a:r>
              <a:rPr lang="bg-BG" sz="2400" dirty="0"/>
              <a:t>следван от идентификатора</a:t>
            </a:r>
            <a:endParaRPr lang="en-US" sz="2400" dirty="0"/>
          </a:p>
          <a:p>
            <a:pPr lvl="1"/>
            <a:r>
              <a:rPr lang="bg-BG" sz="2400" dirty="0" smtClean="0"/>
              <a:t>Пример</a:t>
            </a:r>
            <a:r>
              <a:rPr lang="ru-RU" sz="2400" dirty="0" smtClean="0"/>
              <a:t> 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#site-title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site-title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Информатор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9775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Селектор по клас</a:t>
            </a:r>
            <a:endParaRPr lang="bg-BG" sz="2800" dirty="0" smtClean="0"/>
          </a:p>
          <a:p>
            <a:pPr lvl="1"/>
            <a:r>
              <a:rPr lang="bg-BG" sz="2400" dirty="0" smtClean="0"/>
              <a:t>Избира елемент/и от посочения клас (стойност в неговия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 </a:t>
            </a:r>
            <a:r>
              <a:rPr lang="bg-BG" sz="2400" dirty="0" smtClean="0"/>
              <a:t>атрибут)</a:t>
            </a:r>
          </a:p>
          <a:p>
            <a:pPr lvl="1"/>
            <a:r>
              <a:rPr lang="bg-BG" sz="2400" dirty="0" smtClean="0"/>
              <a:t>Един </a:t>
            </a:r>
            <a:r>
              <a:rPr lang="bg-BG" sz="2400" dirty="0" smtClean="0"/>
              <a:t>елемент може да е от повече от един клас (наименованията на класовете се отделят с интервал)</a:t>
            </a:r>
          </a:p>
          <a:p>
            <a:pPr lvl="1"/>
            <a:r>
              <a:rPr lang="bg-BG" sz="2400" dirty="0"/>
              <a:t>Представлява символът</a:t>
            </a:r>
            <a:r>
              <a:rPr lang="en-US" sz="2400" dirty="0"/>
              <a:t> “</a:t>
            </a:r>
            <a:r>
              <a:rPr lang="bg-BG" sz="2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2400" dirty="0"/>
              <a:t>” </a:t>
            </a:r>
            <a:r>
              <a:rPr lang="bg-BG" sz="2400" dirty="0"/>
              <a:t>следван от наименованието на класа</a:t>
            </a:r>
            <a:endParaRPr lang="en-US" sz="2400" dirty="0"/>
          </a:p>
          <a:p>
            <a:pPr lvl="1"/>
            <a:r>
              <a:rPr lang="bg-BG" sz="2400" dirty="0" smtClean="0"/>
              <a:t>Пример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news-title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news-title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СКАНДАЛНО! Учените направиха от пиле мляко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Атрибутен селектор</a:t>
            </a:r>
          </a:p>
          <a:p>
            <a:pPr lvl="1"/>
            <a:r>
              <a:rPr lang="bg-BG" sz="2400" dirty="0"/>
              <a:t>Избира елемент/и по атрибут</a:t>
            </a:r>
            <a:endParaRPr lang="en-US" sz="2400" dirty="0"/>
          </a:p>
          <a:p>
            <a:pPr lvl="1"/>
            <a:r>
              <a:rPr lang="bg-BG" sz="2400" dirty="0" smtClean="0"/>
              <a:t>Може </a:t>
            </a:r>
            <a:r>
              <a:rPr lang="bg-BG" sz="2400" dirty="0" smtClean="0"/>
              <a:t>да се избере по наличието на </a:t>
            </a:r>
            <a:r>
              <a:rPr lang="bg-BG" sz="2400" dirty="0" smtClean="0"/>
              <a:t>атрибут</a:t>
            </a:r>
            <a:endParaRPr lang="en-US" sz="2400" dirty="0" smtClean="0"/>
          </a:p>
          <a:p>
            <a:pPr lvl="1"/>
            <a:r>
              <a:rPr lang="bg-BG" sz="2400" dirty="0"/>
              <a:t>Представлява наименованието на атрибута заградено с квадратни скоби</a:t>
            </a:r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[title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За по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вече информация натиснете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Още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тук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</a:t>
            </a:r>
            <a:endParaRPr lang="en-US" sz="20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433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Атрибутен селектор</a:t>
            </a:r>
          </a:p>
          <a:p>
            <a:pPr lvl="1"/>
            <a:r>
              <a:rPr lang="bg-BG" sz="2400" dirty="0"/>
              <a:t>Избира елемент/и по атрибут</a:t>
            </a:r>
            <a:endParaRPr lang="en-US" sz="2400" dirty="0"/>
          </a:p>
          <a:p>
            <a:pPr lvl="1"/>
            <a:r>
              <a:rPr lang="bg-BG" sz="2400" dirty="0"/>
              <a:t>Представлява </a:t>
            </a:r>
            <a:r>
              <a:rPr lang="bg-BG" sz="2400" dirty="0" smtClean="0"/>
              <a:t>наименованието на атрибута следвано от символа</a:t>
            </a:r>
            <a:r>
              <a:rPr lang="en-US" sz="2400" dirty="0" smtClean="0"/>
              <a:t> “</a:t>
            </a:r>
            <a:r>
              <a:rPr lang="bg-BG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2400" dirty="0" smtClean="0"/>
              <a:t>” </a:t>
            </a:r>
            <a:r>
              <a:rPr lang="bg-BG" sz="2400" dirty="0" smtClean="0"/>
              <a:t>и търсената стойност, заградени в квадратни скоби</a:t>
            </a:r>
            <a:endParaRPr lang="en-US" sz="2400" dirty="0"/>
          </a:p>
          <a:p>
            <a:pPr lvl="1"/>
            <a:r>
              <a:rPr lang="bg-BG" sz="2400" dirty="0" smtClean="0"/>
              <a:t>Може да се избере по конкретна стойност на атрибут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[type=button]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Име: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="text"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="name"/&gt;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="button"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value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#ИЗПРАТИГОБЕ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"/&gt;</a:t>
            </a:r>
            <a:endParaRPr lang="en-US" sz="20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7055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Атрибутен </a:t>
            </a:r>
            <a:r>
              <a:rPr lang="bg-BG" sz="2800" dirty="0" smtClean="0"/>
              <a:t>селектор</a:t>
            </a:r>
          </a:p>
          <a:p>
            <a:pPr lvl="1"/>
            <a:r>
              <a:rPr lang="bg-BG" sz="2400" dirty="0"/>
              <a:t>И</a:t>
            </a:r>
            <a:r>
              <a:rPr lang="bg-BG" sz="2400" dirty="0" smtClean="0"/>
              <a:t>збира </a:t>
            </a:r>
            <a:r>
              <a:rPr lang="bg-BG" sz="2400" dirty="0"/>
              <a:t>елемент/и по атрибут</a:t>
            </a:r>
            <a:endParaRPr lang="en-US" sz="2400" dirty="0"/>
          </a:p>
          <a:p>
            <a:pPr lvl="1"/>
            <a:r>
              <a:rPr lang="bg-BG" sz="2400" dirty="0" smtClean="0"/>
              <a:t>Може да се избере по условие за стойността на атрибут</a:t>
            </a:r>
          </a:p>
          <a:p>
            <a:pPr lvl="1"/>
            <a:endParaRPr lang="en-US" sz="1600" dirty="0">
              <a:highlight>
                <a:srgbClr val="FFFFFF"/>
              </a:highligh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779925"/>
              </p:ext>
            </p:extLst>
          </p:nvPr>
        </p:nvGraphicFramePr>
        <p:xfrm>
          <a:off x="479376" y="2708920"/>
          <a:ext cx="10894759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880"/>
                <a:gridCol w="7917879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Условие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Описание</a:t>
                      </a:r>
                      <a:endParaRPr lang="bg-B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атрибутът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е наличен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е равна </a:t>
                      </a:r>
                      <a:r>
                        <a:rPr lang="bg-BG" sz="2000" dirty="0" smtClean="0"/>
                        <a:t>на стойността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съдържа думата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|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з</a:t>
                      </a:r>
                      <a:r>
                        <a:rPr lang="bg-BG" sz="2000" dirty="0" smtClean="0"/>
                        <a:t>апочва с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/>
                        <a:t>думата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^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з</a:t>
                      </a:r>
                      <a:r>
                        <a:rPr lang="bg-BG" sz="2000" dirty="0" smtClean="0"/>
                        <a:t>апочва с</a:t>
                      </a:r>
                      <a:r>
                        <a:rPr lang="bg-BG" sz="2000" baseline="0" dirty="0" smtClean="0"/>
                        <a:t> низа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свършва с низа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en-US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*</a:t>
                      </a:r>
                      <a:r>
                        <a:rPr lang="bg-BG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r>
                        <a:rPr lang="ru-RU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lang="bg-BG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стойността на атрибута</a:t>
                      </a:r>
                      <a:r>
                        <a:rPr lang="bg-BG" sz="2000" baseline="0" dirty="0" smtClean="0"/>
                        <a:t> </a:t>
                      </a:r>
                      <a:r>
                        <a:rPr lang="bg-BG" sz="2000" baseline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атрибут</a:t>
                      </a:r>
                      <a:r>
                        <a:rPr lang="bg-BG" sz="2000" baseline="0" dirty="0" smtClean="0"/>
                        <a:t> с</a:t>
                      </a:r>
                      <a:r>
                        <a:rPr lang="bg-BG" sz="2000" dirty="0" smtClean="0"/>
                        <a:t>ъдържа низа</a:t>
                      </a:r>
                      <a:r>
                        <a:rPr lang="en-US" sz="2000" dirty="0" smtClean="0"/>
                        <a:t> </a:t>
                      </a:r>
                      <a:r>
                        <a:rPr lang="bg-BG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стойност</a:t>
                      </a:r>
                      <a:endParaRPr lang="bg-BG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1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Слепване на селектори</a:t>
            </a:r>
          </a:p>
          <a:p>
            <a:pPr lvl="1"/>
            <a:r>
              <a:rPr lang="bg-BG" sz="2400" dirty="0" smtClean="0"/>
              <a:t>Когато </a:t>
            </a:r>
            <a:r>
              <a:rPr lang="bg-BG" sz="2400" dirty="0" smtClean="0"/>
              <a:t>се нуждаем да посочим </a:t>
            </a:r>
            <a:r>
              <a:rPr lang="bg-BG" sz="2400" dirty="0" smtClean="0"/>
              <a:t>елемент/и </a:t>
            </a:r>
            <a:r>
              <a:rPr lang="bg-BG" sz="2400" dirty="0" smtClean="0"/>
              <a:t>отговарящи на няколко критерия едновременно, можем да ги слепим</a:t>
            </a:r>
          </a:p>
          <a:p>
            <a:pPr lvl="1"/>
            <a:r>
              <a:rPr lang="bg-BG" sz="2400" dirty="0" smtClean="0"/>
              <a:t>Примери</a:t>
            </a:r>
            <a:br>
              <a:rPr lang="bg-BG" sz="2400" dirty="0" smtClean="0"/>
            </a:b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p.warning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всички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&lt;p&gt;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елементи от клас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“warning” */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div#site-header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sz="2000" dirty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елемента 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id “site-header”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, но само ако е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&lt;div&gt; */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778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 на селектори</a:t>
            </a:r>
            <a:endParaRPr lang="bg-BG" sz="2800" dirty="0"/>
          </a:p>
          <a:p>
            <a:pPr lvl="1"/>
            <a:r>
              <a:rPr lang="bg-BG" sz="2400" dirty="0" smtClean="0"/>
              <a:t>Изброените до сега селектори са т.нар. прости селектори</a:t>
            </a:r>
          </a:p>
          <a:p>
            <a:pPr lvl="1"/>
            <a:r>
              <a:rPr lang="bg-BG" sz="2400" dirty="0" smtClean="0"/>
              <a:t>Простите селектори могат да бъдат комбинирани в комбиниран селектор</a:t>
            </a:r>
          </a:p>
          <a:p>
            <a:pPr lvl="1"/>
            <a:r>
              <a:rPr lang="bg-BG" sz="2400" dirty="0" smtClean="0"/>
              <a:t>За комбинирането може да се използва комбинатор</a:t>
            </a:r>
          </a:p>
        </p:txBody>
      </p:sp>
    </p:spTree>
    <p:extLst>
      <p:ext uri="{BB962C8B-B14F-4D97-AF65-F5344CB8AC3E}">
        <p14:creationId xmlns:p14="http://schemas.microsoft.com/office/powerpoint/2010/main" val="36625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 на селектори</a:t>
            </a:r>
          </a:p>
          <a:p>
            <a:pPr lvl="1"/>
            <a:r>
              <a:rPr lang="bg-BG" sz="2400" dirty="0" smtClean="0"/>
              <a:t>Селектор за „наследници“</a:t>
            </a:r>
          </a:p>
          <a:p>
            <a:pPr lvl="2"/>
            <a:r>
              <a:rPr lang="bg-BG" sz="2000" dirty="0"/>
              <a:t>Комбинираме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/>
              <a:t> </a:t>
            </a:r>
            <a:r>
              <a:rPr lang="bg-BG" sz="2000" dirty="0"/>
              <a:t>със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lvl="2"/>
            <a:r>
              <a:rPr lang="bg-BG" sz="2000" dirty="0" smtClean="0"/>
              <a:t>Избира сред елементите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bg-BG" sz="2000" dirty="0" smtClean="0"/>
              <a:t>, които са „наследници“ на елементи удовлетворяващи селектор </a:t>
            </a:r>
            <a:r>
              <a:rPr lang="en-US" sz="2000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ru-RU" sz="2000" dirty="0" smtClean="0"/>
          </a:p>
          <a:p>
            <a:pPr lvl="1"/>
            <a:r>
              <a:rPr lang="ru-RU" sz="2400" dirty="0" smtClean="0"/>
              <a:t>Пример</a:t>
            </a:r>
            <a: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.source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елементите от клас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“source”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	сред наследниците на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&lt;article&gt;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елемент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*/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Lorem ipsum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dolor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sit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amet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consectetur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adipiscing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elit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sed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do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…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footer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="source"&gt;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Cicero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footer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9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 на селектори</a:t>
            </a:r>
          </a:p>
          <a:p>
            <a:pPr lvl="1"/>
            <a:r>
              <a:rPr lang="bg-BG" sz="2400" dirty="0" smtClean="0"/>
              <a:t>Селектор за „деца“</a:t>
            </a:r>
          </a:p>
          <a:p>
            <a:pPr lvl="2"/>
            <a:r>
              <a:rPr lang="bg-BG" sz="2000" dirty="0"/>
              <a:t>Комбинираме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/>
              <a:t> </a:t>
            </a:r>
            <a:r>
              <a:rPr lang="bg-BG" sz="2000" dirty="0"/>
              <a:t>със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lvl="2"/>
            <a:r>
              <a:rPr lang="bg-BG" sz="2000" dirty="0" smtClean="0"/>
              <a:t>Избира сред елементите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bg-BG" sz="2000" dirty="0" smtClean="0"/>
              <a:t>, които са „деца“ (директни „наследници“) на елементи удовлетворяващи селектор </a:t>
            </a:r>
            <a:r>
              <a:rPr lang="en-US" sz="2000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ru-RU" sz="2000" dirty="0" smtClean="0"/>
          </a:p>
          <a:p>
            <a:pPr lvl="1"/>
            <a:r>
              <a:rPr lang="ru-RU" sz="2400" dirty="0" smtClean="0"/>
              <a:t>Пример</a:t>
            </a:r>
            <a: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.source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елементите от клас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“source”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	сред наследниците на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&lt;article&gt;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елемент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*/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Lorem ipsum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dolor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sit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amet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consectetur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adipiscing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elit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sed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do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…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="source"&gt;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Cicero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820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 на селектори</a:t>
            </a:r>
          </a:p>
          <a:p>
            <a:pPr lvl="1"/>
            <a:r>
              <a:rPr lang="bg-BG" sz="2400" dirty="0" smtClean="0"/>
              <a:t>Селектор за „братя/сестри“</a:t>
            </a:r>
          </a:p>
          <a:p>
            <a:pPr lvl="2"/>
            <a:r>
              <a:rPr lang="bg-BG" sz="2000" dirty="0"/>
              <a:t>Комбинираме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/>
              <a:t> </a:t>
            </a:r>
            <a:r>
              <a:rPr lang="bg-BG" sz="2000" dirty="0"/>
              <a:t>със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lvl="2"/>
            <a:r>
              <a:rPr lang="bg-BG" sz="2000" dirty="0" smtClean="0"/>
              <a:t>Избира сред елементите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bg-BG" sz="2000" dirty="0" smtClean="0"/>
              <a:t>, които следват елементи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/>
              <a:t> </a:t>
            </a:r>
            <a:r>
              <a:rPr lang="ru-RU" sz="2000" dirty="0" smtClean="0"/>
              <a:t>и имат общ </a:t>
            </a:r>
            <a:r>
              <a:rPr lang="bg-BG" sz="2000" dirty="0" smtClean="0"/>
              <a:t>„</a:t>
            </a:r>
            <a:r>
              <a:rPr lang="ru-RU" sz="2000" dirty="0" smtClean="0"/>
              <a:t>родител</a:t>
            </a:r>
            <a:r>
              <a:rPr lang="bg-BG" sz="2000" dirty="0" smtClean="0"/>
              <a:t>“ </a:t>
            </a:r>
            <a:r>
              <a:rPr lang="ru-RU" sz="2000" dirty="0" smtClean="0"/>
              <a:t>с тях</a:t>
            </a:r>
          </a:p>
          <a:p>
            <a:pPr lvl="1"/>
            <a:r>
              <a:rPr lang="ru-RU" sz="2400" dirty="0" smtClean="0"/>
              <a:t>Пример</a:t>
            </a:r>
            <a: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.title</a:t>
            </a: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~</a:t>
            </a:r>
            <a:r>
              <a:rPr lang="ru-RU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.source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елементите от клас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“source” 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следващи елемент от клас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“title”</a:t>
            </a:r>
            <a:r>
              <a:rPr lang="bg-BG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*/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r>
              <a:rPr lang="fr-FR" sz="2000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De </a:t>
            </a:r>
            <a:r>
              <a:rPr lang="fr-FR" sz="2000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finibus</a:t>
            </a:r>
            <a:r>
              <a:rPr lang="fr-FR" sz="2000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bonorum</a:t>
            </a:r>
            <a:r>
              <a:rPr lang="fr-FR" sz="2000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et </a:t>
            </a:r>
            <a:r>
              <a:rPr lang="fr-FR" sz="2000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malorum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="content"&gt;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Lorem ipsum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dolor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sit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amet</a:t>
            </a:r>
            <a:r>
              <a:rPr lang="en-GB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consectetur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…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="source"&gt;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Cicero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8336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</a:t>
            </a:r>
            <a:r>
              <a:rPr lang="en-US" sz="2800" dirty="0" smtClean="0"/>
              <a:t> CSS</a:t>
            </a:r>
            <a:r>
              <a:rPr lang="bg-BG" sz="2800" dirty="0" smtClean="0"/>
              <a:t> (</a:t>
            </a:r>
            <a:r>
              <a:rPr lang="en-US" sz="2800" b="1" dirty="0" smtClean="0"/>
              <a:t>C</a:t>
            </a:r>
            <a:r>
              <a:rPr lang="en-US" sz="2800" dirty="0" smtClean="0"/>
              <a:t>ascading </a:t>
            </a:r>
            <a:r>
              <a:rPr lang="en-US" sz="2800" b="1" dirty="0"/>
              <a:t>S</a:t>
            </a:r>
            <a:r>
              <a:rPr lang="en-US" sz="2800" dirty="0"/>
              <a:t>tyle </a:t>
            </a:r>
            <a:r>
              <a:rPr lang="en-US" sz="2800" b="1" dirty="0" smtClean="0"/>
              <a:t>S</a:t>
            </a:r>
            <a:r>
              <a:rPr lang="en-US" sz="2800" dirty="0" smtClean="0"/>
              <a:t>heets</a:t>
            </a:r>
            <a:r>
              <a:rPr lang="bg-BG" sz="2800" dirty="0" smtClean="0"/>
              <a:t>)?</a:t>
            </a:r>
            <a:endParaRPr lang="en-US" sz="2800" dirty="0" smtClean="0"/>
          </a:p>
          <a:p>
            <a:pPr lvl="1"/>
            <a:r>
              <a:rPr lang="ru-RU" sz="2400" dirty="0" smtClean="0"/>
              <a:t>Компютърен език за описване на изгледа и форматирането на съдържанието на маркиран документ</a:t>
            </a:r>
          </a:p>
          <a:p>
            <a:pPr lvl="1"/>
            <a:r>
              <a:rPr lang="ru-RU" sz="2400" dirty="0" smtClean="0"/>
              <a:t>Най-широко се използва за </a:t>
            </a:r>
            <a:r>
              <a:rPr lang="en-US" sz="2400" dirty="0" smtClean="0"/>
              <a:t>HTML, </a:t>
            </a:r>
            <a:r>
              <a:rPr lang="bg-BG" sz="2400" dirty="0" smtClean="0"/>
              <a:t>но може да се използва за произволен </a:t>
            </a:r>
            <a:r>
              <a:rPr lang="en-US" sz="2400" dirty="0" smtClean="0"/>
              <a:t>XML, SGML</a:t>
            </a:r>
            <a:r>
              <a:rPr lang="bg-BG" sz="2400" dirty="0" smtClean="0"/>
              <a:t> и </a:t>
            </a:r>
            <a:r>
              <a:rPr lang="en-US" sz="2400" dirty="0" smtClean="0"/>
              <a:t>XUL</a:t>
            </a:r>
            <a:endParaRPr lang="ru-RU" sz="2400" dirty="0" smtClean="0"/>
          </a:p>
          <a:p>
            <a:pPr lvl="1"/>
            <a:r>
              <a:rPr lang="bg-BG" sz="2400" dirty="0" smtClean="0"/>
              <a:t>Отделя на представянето от съдържанието</a:t>
            </a:r>
          </a:p>
          <a:p>
            <a:pPr lvl="1"/>
            <a:r>
              <a:rPr lang="bg-BG" sz="2400" dirty="0"/>
              <a:t>Определя начина на представяне на </a:t>
            </a:r>
            <a:r>
              <a:rPr lang="bg-BG" sz="2400" dirty="0" smtClean="0"/>
              <a:t>съдържанието, чрез множество от правила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425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 на селектори</a:t>
            </a:r>
          </a:p>
          <a:p>
            <a:pPr lvl="1"/>
            <a:r>
              <a:rPr lang="bg-BG" sz="2400" dirty="0" smtClean="0"/>
              <a:t>Селектор за</a:t>
            </a:r>
            <a:r>
              <a:rPr lang="en-US" sz="2400" dirty="0" smtClean="0"/>
              <a:t> </a:t>
            </a:r>
            <a:r>
              <a:rPr lang="bg-BG" sz="2400" dirty="0" smtClean="0"/>
              <a:t>непосредствени „братя/сестри“</a:t>
            </a:r>
          </a:p>
          <a:p>
            <a:pPr lvl="2"/>
            <a:r>
              <a:rPr lang="bg-BG" sz="2000" dirty="0" smtClean="0"/>
              <a:t>Комбинираме селектор </a:t>
            </a:r>
            <a:r>
              <a:rPr lang="en-US" sz="2000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 smtClean="0"/>
              <a:t> </a:t>
            </a:r>
            <a:r>
              <a:rPr lang="bg-BG" sz="2000" dirty="0" smtClean="0"/>
              <a:t>със селектор </a:t>
            </a:r>
            <a:r>
              <a:rPr lang="en-US" sz="2000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lvl="2"/>
            <a:r>
              <a:rPr lang="bg-BG" sz="2000" dirty="0" smtClean="0"/>
              <a:t>Избира сред елементите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bg-BG" sz="2000" dirty="0" smtClean="0"/>
              <a:t>, които следват непосредствено елементи удовлетворяващи селектор </a:t>
            </a:r>
            <a:r>
              <a:rPr lang="en-US" sz="20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/>
              <a:t> </a:t>
            </a:r>
            <a:r>
              <a:rPr lang="ru-RU" sz="2000" dirty="0" smtClean="0"/>
              <a:t>и имат общ </a:t>
            </a:r>
            <a:r>
              <a:rPr lang="bg-BG" sz="2000" dirty="0" smtClean="0"/>
              <a:t>„</a:t>
            </a:r>
            <a:r>
              <a:rPr lang="ru-RU" sz="2000" dirty="0" smtClean="0"/>
              <a:t>родител</a:t>
            </a:r>
            <a:r>
              <a:rPr lang="bg-BG" sz="2000" dirty="0" smtClean="0"/>
              <a:t>“ </a:t>
            </a:r>
            <a:r>
              <a:rPr lang="ru-RU" sz="2000" dirty="0" smtClean="0"/>
              <a:t>с тях</a:t>
            </a:r>
          </a:p>
          <a:p>
            <a:pPr lvl="1"/>
            <a:r>
              <a:rPr lang="ru-RU" sz="2400" dirty="0" smtClean="0"/>
              <a:t>Пример</a:t>
            </a:r>
            <a: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.title</a:t>
            </a:r>
            <a:r>
              <a:rPr lang="bg-BG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+ 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.content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b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/* </a:t>
            </a:r>
            <a:r>
              <a:rPr lang="bg-BG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избира елементите от клас „</a:t>
            </a:r>
            <a:r>
              <a:rPr lang="en-US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content”</a:t>
            </a:r>
            <a:r>
              <a:rPr lang="bg-BG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 следващи </a:t>
            </a:r>
            <a:r>
              <a:rPr lang="bg-BG" dirty="0" err="1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непоср</a:t>
            </a:r>
            <a:r>
              <a:rPr lang="en-US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bg-BG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 елемент от клас „</a:t>
            </a:r>
            <a:r>
              <a:rPr lang="en-US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title”</a:t>
            </a:r>
            <a:r>
              <a:rPr lang="bg-BG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92D050"/>
                </a:solidFill>
                <a:highlight>
                  <a:srgbClr val="FFFFFF"/>
                </a:highlight>
                <a:latin typeface="Consolas"/>
              </a:rPr>
              <a:t>*/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r>
              <a:rPr lang="fr-FR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De </a:t>
            </a:r>
            <a:r>
              <a:rPr lang="fr-FR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finibus</a:t>
            </a:r>
            <a:r>
              <a:rPr lang="fr-FR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bonorum</a:t>
            </a:r>
            <a:r>
              <a:rPr lang="fr-FR" dirty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et </a:t>
            </a:r>
            <a:r>
              <a:rPr lang="fr-FR" dirty="0" err="1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malorum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="content"&gt;</a:t>
            </a:r>
            <a:r>
              <a:rPr lang="en-GB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Lorem ipsum </a:t>
            </a:r>
            <a:r>
              <a:rPr lang="en-GB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dolor</a:t>
            </a:r>
            <a:r>
              <a:rPr lang="en-GB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 sit </a:t>
            </a:r>
            <a:r>
              <a:rPr lang="en-GB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amet</a:t>
            </a:r>
            <a:r>
              <a:rPr lang="en-GB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consectetur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/>
              </a:rPr>
              <a:t>…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="source"&gt;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Cicero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article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2108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Изброяване на селектори</a:t>
            </a:r>
            <a:endParaRPr lang="bg-BG" sz="2800" dirty="0"/>
          </a:p>
          <a:p>
            <a:pPr lvl="1"/>
            <a:r>
              <a:rPr lang="bg-BG" sz="2400" dirty="0" smtClean="0"/>
              <a:t>Когато различни </a:t>
            </a:r>
            <a:r>
              <a:rPr lang="bg-BG" sz="2400" dirty="0"/>
              <a:t>елементи трябва да имат един и същи стил</a:t>
            </a:r>
          </a:p>
          <a:p>
            <a:pPr lvl="1"/>
            <a:r>
              <a:rPr lang="bg-BG" sz="2400" dirty="0"/>
              <a:t>Различните селектори се отделят със </a:t>
            </a:r>
            <a:r>
              <a:rPr lang="bg-BG" sz="2400" dirty="0" smtClean="0"/>
              <a:t>запетая</a:t>
            </a:r>
          </a:p>
          <a:p>
            <a:pPr lvl="1"/>
            <a:r>
              <a:rPr lang="ru-RU" sz="2400" dirty="0" smtClean="0"/>
              <a:t>Пример</a:t>
            </a:r>
            <a:r>
              <a:rPr lang="ru-RU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ru-RU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h2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ru-RU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72848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текст, списъци, таблици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 за шрифт</a:t>
            </a:r>
            <a:endParaRPr lang="ru-RU" sz="2600" dirty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font-family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Verdana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Geneva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sans-serif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font-style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italic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ru-RU" sz="2000" dirty="0" smtClean="0"/>
          </a:p>
          <a:p>
            <a:r>
              <a:rPr lang="ru-RU" sz="2800" dirty="0"/>
              <a:t>Свойства за текста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#930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text-decoration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line-through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text-transform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uppercase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letter-spacing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20px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white-space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nowrap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word-break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break-all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word-wrap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break-word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5879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текст, списъци, таблици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 за фон</a:t>
            </a:r>
          </a:p>
          <a:p>
            <a:pPr lvl="1"/>
            <a:r>
              <a:rPr lang="bg-BG" sz="2400" dirty="0" smtClean="0"/>
              <a:t>Свойствата могат да се установяват с индивидуални декларации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#f4f4f4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background-image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/red001.jpg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')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background-repeat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no-repeat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background-attachment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scroll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background-size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cover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bg-BG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400" dirty="0" smtClean="0"/>
              <a:t>Свойствата могат </a:t>
            </a:r>
            <a:r>
              <a:rPr lang="bg-BG" sz="2400" dirty="0"/>
              <a:t>да се установяват с </a:t>
            </a:r>
            <a:r>
              <a:rPr lang="bg-BG" sz="2400" dirty="0" smtClean="0"/>
              <a:t>комбиниране в обща декларация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f4f4f4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/red001.jpg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')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cover no-repeat</a:t>
            </a:r>
            <a:r>
              <a:rPr lang="ru-RU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scroll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710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текст, списъци, таблици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 за рамка</a:t>
            </a:r>
          </a:p>
          <a:p>
            <a:pPr lvl="1"/>
            <a:r>
              <a:rPr lang="bg-BG" sz="2400" dirty="0" smtClean="0"/>
              <a:t>Стил на рамката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border-style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none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/* dotted dashed solid double groove ridge inset outset */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400" dirty="0" smtClean="0"/>
              <a:t>Дебелина на рамката</a:t>
            </a:r>
            <a:br>
              <a:rPr lang="bg-BG" sz="2400" dirty="0" smtClean="0"/>
            </a:b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border-width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1px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sz="16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/>
              </a:rPr>
              <a:t>/* thin medium thick */</a:t>
            </a:r>
            <a:endParaRPr lang="bg-BG" sz="1600" dirty="0" smtClean="0">
              <a:solidFill>
                <a:srgbClr val="00B05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400" dirty="0" smtClean="0"/>
              <a:t>Цвят на рамката</a:t>
            </a:r>
            <a:br>
              <a:rPr lang="bg-BG" sz="2400" dirty="0" smtClean="0"/>
            </a:b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border-color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#FF0000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bg-BG" dirty="0">
              <a:solidFill>
                <a:srgbClr val="00B05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400" dirty="0" smtClean="0"/>
              <a:t>Могат да се задават стойности за конкретна рамка</a:t>
            </a:r>
            <a:br>
              <a:rPr lang="bg-BG" sz="2400" dirty="0" smtClean="0"/>
            </a:b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border-top-style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solid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1"/>
            <a:r>
              <a:rPr lang="bg-BG" sz="2400" dirty="0" smtClean="0"/>
              <a:t>Могат </a:t>
            </a:r>
            <a:r>
              <a:rPr lang="bg-BG" sz="2400" dirty="0"/>
              <a:t>да се </a:t>
            </a:r>
            <a:r>
              <a:rPr lang="bg-BG" sz="2400" dirty="0" smtClean="0"/>
              <a:t>задават </a:t>
            </a:r>
            <a:r>
              <a:rPr lang="bg-BG" sz="2400" dirty="0"/>
              <a:t>по няколко </a:t>
            </a:r>
            <a:r>
              <a:rPr lang="bg-BG" sz="2400" dirty="0" smtClean="0"/>
              <a:t>стойности</a:t>
            </a:r>
            <a:br>
              <a:rPr lang="bg-BG" sz="2400" dirty="0" smtClean="0"/>
            </a:b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border-</a:t>
            </a:r>
            <a:r>
              <a:rPr lang="bg-BG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стойност-всички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border-</a:t>
            </a:r>
            <a:r>
              <a:rPr lang="bg-BG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стойност-горе-долу стойност-дясно-ляво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border-</a:t>
            </a:r>
            <a:r>
              <a:rPr lang="bg-BG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стойност-горе стойност-дясно-ляво стойност-долу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border-</a:t>
            </a: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стойност-горе стойност-дясно стойност-долу стойност-ляво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4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текст, списъци, таблици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 за списък</a:t>
            </a:r>
          </a:p>
          <a:p>
            <a:pPr lvl="1"/>
            <a:r>
              <a:rPr lang="bg-BG" sz="2400" dirty="0" smtClean="0"/>
              <a:t>Свойствата на неподреден списък могат да се установят с индивидуални декларации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list-style-type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circle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list-style-image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(circle.gif)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list-style-position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inside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Свойствата на подреден списък</a:t>
            </a:r>
            <a:r>
              <a:rPr lang="bg-BG" sz="2400" dirty="0"/>
              <a:t> могат да се установят с индивидуални </a:t>
            </a:r>
            <a:r>
              <a:rPr lang="bg-BG" sz="2400" dirty="0" smtClean="0"/>
              <a:t>декларации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list-style-type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upper-roman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list-style-position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outside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400" dirty="0" smtClean="0"/>
          </a:p>
          <a:p>
            <a:pPr lvl="1"/>
            <a:r>
              <a:rPr lang="bg-BG" sz="2400" dirty="0" smtClean="0"/>
              <a:t>Свойствата на списък могат да се установят в обща декларация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circle inside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('circle.gif')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6658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текст, списъци, таблици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 за таблица</a:t>
            </a:r>
            <a:endParaRPr lang="en-US" sz="2800" dirty="0" smtClean="0"/>
          </a:p>
          <a:p>
            <a:pPr lvl="1"/>
            <a:r>
              <a:rPr lang="bg-BG" sz="2400" dirty="0" smtClean="0"/>
              <a:t>Всяка клетка от таблицата има собствена рамка</a:t>
            </a:r>
          </a:p>
          <a:p>
            <a:pPr lvl="1"/>
            <a:r>
              <a:rPr lang="bg-BG" sz="2400" dirty="0" smtClean="0"/>
              <a:t>Рамките могат да бъдат „паднат“ една върху друга</a:t>
            </a:r>
            <a:r>
              <a:rPr lang="bg-BG" sz="2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border-collapse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collapse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bg-BG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400" dirty="0" smtClean="0"/>
              <a:t>Според начина на определяна на широчините на колоните, разположението на колоните може да бъде различно</a:t>
            </a:r>
          </a:p>
          <a:p>
            <a:pPr lvl="2"/>
            <a:r>
              <a:rPr lang="bg-BG" sz="2200" dirty="0" smtClean="0"/>
              <a:t>Автоматично (стойност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ru-RU" sz="2200" dirty="0" smtClean="0"/>
              <a:t>)</a:t>
            </a:r>
            <a:r>
              <a:rPr lang="en-US" sz="2200" dirty="0" smtClean="0"/>
              <a:t> – </a:t>
            </a:r>
            <a:r>
              <a:rPr lang="bg-BG" sz="2200" dirty="0" smtClean="0"/>
              <a:t>широчина на колоните според най-широкото непрекъснато съдържание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table-layout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2200" dirty="0" smtClean="0"/>
          </a:p>
          <a:p>
            <a:pPr lvl="2"/>
            <a:r>
              <a:rPr lang="bg-BG" sz="2200" dirty="0" smtClean="0"/>
              <a:t>Фиксирано (стойност 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fixed</a:t>
            </a:r>
            <a:r>
              <a:rPr lang="en-US" sz="2200" dirty="0" smtClean="0"/>
              <a:t>)</a:t>
            </a:r>
            <a:r>
              <a:rPr lang="bg-BG" sz="2200" dirty="0" smtClean="0"/>
              <a:t> – зависи единствено от размерите на таблицата и колоните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table-layout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fixed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bg-BG" sz="2200" dirty="0"/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532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Можем да си представим всеки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 като кутийка</a:t>
            </a:r>
            <a:endParaRPr lang="en-US" sz="2800" dirty="0" smtClean="0"/>
          </a:p>
          <a:p>
            <a:r>
              <a:rPr lang="en-US" sz="2800" dirty="0" smtClean="0"/>
              <a:t>CSS Box Model</a:t>
            </a:r>
            <a:r>
              <a:rPr lang="bg-BG" sz="2800" dirty="0" smtClean="0"/>
              <a:t> преставлява кутийката около всеки елемент състояща се от:</a:t>
            </a:r>
          </a:p>
          <a:p>
            <a:pPr lvl="1"/>
            <a:r>
              <a:rPr lang="bg-BG" sz="2600" dirty="0"/>
              <a:t>Съдържание</a:t>
            </a:r>
          </a:p>
          <a:p>
            <a:pPr lvl="1"/>
            <a:r>
              <a:rPr lang="en-US" sz="2600" dirty="0" smtClean="0"/>
              <a:t>Padding</a:t>
            </a:r>
            <a:endParaRPr lang="bg-BG" sz="2600" dirty="0" smtClean="0"/>
          </a:p>
          <a:p>
            <a:pPr lvl="1"/>
            <a:r>
              <a:rPr lang="en-US" sz="2600" dirty="0"/>
              <a:t>Border</a:t>
            </a:r>
          </a:p>
          <a:p>
            <a:pPr lvl="1"/>
            <a:r>
              <a:rPr lang="en-US" sz="2600" dirty="0" smtClean="0"/>
              <a:t>Margin</a:t>
            </a:r>
          </a:p>
          <a:p>
            <a:pPr lvl="1"/>
            <a:endParaRPr lang="en-US" sz="2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96" y="2289250"/>
            <a:ext cx="6638504" cy="402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6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Различните части на кутийката имат своето положение и характеристика</a:t>
            </a:r>
            <a:endParaRPr lang="en-US" sz="2800" dirty="0"/>
          </a:p>
          <a:p>
            <a:pPr lvl="1"/>
            <a:r>
              <a:rPr lang="bg-BG" sz="2400" b="1" dirty="0"/>
              <a:t>Съдържание</a:t>
            </a:r>
            <a:r>
              <a:rPr lang="en-US" sz="2400" dirty="0"/>
              <a:t> - </a:t>
            </a:r>
            <a:r>
              <a:rPr lang="bg-BG" sz="2400" dirty="0"/>
              <a:t>съдържанието на </a:t>
            </a:r>
            <a:r>
              <a:rPr lang="bg-BG" sz="2400" dirty="0" smtClean="0"/>
              <a:t>кутията</a:t>
            </a:r>
          </a:p>
          <a:p>
            <a:pPr lvl="2"/>
            <a:r>
              <a:rPr lang="bg-BG" sz="2000" dirty="0" smtClean="0"/>
              <a:t>Може да съдържа текст, картинки и други елементи</a:t>
            </a:r>
            <a:endParaRPr lang="bg-BG" sz="2000" dirty="0"/>
          </a:p>
          <a:p>
            <a:pPr lvl="1"/>
            <a:r>
              <a:rPr lang="en-US" sz="2400" b="1" dirty="0"/>
              <a:t>Padding</a:t>
            </a:r>
            <a:r>
              <a:rPr lang="en-US" sz="2400" dirty="0"/>
              <a:t> </a:t>
            </a:r>
            <a:r>
              <a:rPr lang="bg-BG" sz="2400" dirty="0" smtClean="0"/>
              <a:t>(отстъп) </a:t>
            </a:r>
            <a:r>
              <a:rPr lang="en-US" sz="2400" dirty="0" smtClean="0"/>
              <a:t>- </a:t>
            </a:r>
            <a:r>
              <a:rPr lang="bg-BG" sz="2400" dirty="0" smtClean="0"/>
              <a:t>обвива </a:t>
            </a:r>
            <a:r>
              <a:rPr lang="bg-BG" sz="2400" b="1" dirty="0" smtClean="0"/>
              <a:t>съдържанието</a:t>
            </a:r>
          </a:p>
          <a:p>
            <a:pPr lvl="2"/>
            <a:r>
              <a:rPr lang="bg-BG" sz="2000" dirty="0" smtClean="0"/>
              <a:t>Осигурява пространство около съдържанието (отстъп от рамката)</a:t>
            </a:r>
          </a:p>
          <a:p>
            <a:pPr lvl="2"/>
            <a:r>
              <a:rPr lang="en-US" sz="2000" b="1" dirty="0" smtClean="0"/>
              <a:t>Padding</a:t>
            </a:r>
            <a:r>
              <a:rPr lang="en-US" sz="2000" dirty="0" smtClean="0"/>
              <a:t> </a:t>
            </a:r>
            <a:r>
              <a:rPr lang="bg-BG" sz="2000" dirty="0" smtClean="0"/>
              <a:t>полето е прозрачно, но може да има дебелина</a:t>
            </a:r>
          </a:p>
          <a:p>
            <a:pPr lvl="1"/>
            <a:r>
              <a:rPr lang="en-US" sz="2400" b="1" dirty="0" smtClean="0"/>
              <a:t>Border</a:t>
            </a:r>
            <a:r>
              <a:rPr lang="en-US" sz="2400" dirty="0"/>
              <a:t> </a:t>
            </a:r>
            <a:r>
              <a:rPr lang="bg-BG" sz="2400" dirty="0" smtClean="0"/>
              <a:t>(рамка) </a:t>
            </a:r>
            <a:r>
              <a:rPr lang="en-US" sz="2400" dirty="0" smtClean="0"/>
              <a:t>-</a:t>
            </a:r>
            <a:r>
              <a:rPr lang="bg-BG" sz="2400" dirty="0" smtClean="0"/>
              <a:t> огражда</a:t>
            </a:r>
            <a:r>
              <a:rPr lang="en-US" sz="2400" dirty="0" smtClean="0"/>
              <a:t> </a:t>
            </a:r>
            <a:r>
              <a:rPr lang="en-US" sz="2400" b="1" dirty="0" smtClean="0"/>
              <a:t>padding </a:t>
            </a:r>
            <a:r>
              <a:rPr lang="bg-BG" sz="2400" dirty="0" smtClean="0"/>
              <a:t>полето</a:t>
            </a:r>
          </a:p>
          <a:p>
            <a:pPr lvl="2"/>
            <a:r>
              <a:rPr lang="bg-BG" sz="2000" dirty="0" smtClean="0"/>
              <a:t>Може да има цвят, стил, дебелина, форма и т.н.</a:t>
            </a:r>
            <a:endParaRPr lang="bg-BG" sz="2000" dirty="0"/>
          </a:p>
          <a:p>
            <a:pPr lvl="1"/>
            <a:r>
              <a:rPr lang="en-US" sz="2400" b="1" dirty="0" smtClean="0"/>
              <a:t>Margin</a:t>
            </a:r>
            <a:r>
              <a:rPr lang="en-US" sz="2400" dirty="0"/>
              <a:t> </a:t>
            </a:r>
            <a:r>
              <a:rPr lang="bg-BG" sz="2400" dirty="0" smtClean="0"/>
              <a:t>(отстояние) </a:t>
            </a:r>
            <a:r>
              <a:rPr lang="en-US" sz="2400" dirty="0" smtClean="0"/>
              <a:t>- </a:t>
            </a:r>
            <a:r>
              <a:rPr lang="bg-BG" sz="2400" dirty="0" smtClean="0"/>
              <a:t>обвива </a:t>
            </a:r>
            <a:r>
              <a:rPr lang="en-US" sz="2400" b="1" dirty="0" smtClean="0"/>
              <a:t>border </a:t>
            </a:r>
            <a:r>
              <a:rPr lang="bg-BG" sz="2400" dirty="0" smtClean="0"/>
              <a:t>полето</a:t>
            </a:r>
          </a:p>
          <a:p>
            <a:pPr lvl="2"/>
            <a:r>
              <a:rPr lang="bg-BG" sz="2000" dirty="0" smtClean="0"/>
              <a:t>Осигурява пространство около </a:t>
            </a:r>
            <a:r>
              <a:rPr lang="en-US" sz="2000" b="1" dirty="0" smtClean="0"/>
              <a:t>border </a:t>
            </a:r>
            <a:r>
              <a:rPr lang="bg-BG" sz="2000" dirty="0" smtClean="0"/>
              <a:t>полето (отстоянието от другите елементи)</a:t>
            </a:r>
          </a:p>
          <a:p>
            <a:pPr lvl="2"/>
            <a:r>
              <a:rPr lang="en-US" sz="2000" b="1" dirty="0" smtClean="0"/>
              <a:t>Margin</a:t>
            </a:r>
            <a:r>
              <a:rPr lang="en-US" sz="2000" dirty="0" smtClean="0"/>
              <a:t> </a:t>
            </a:r>
            <a:r>
              <a:rPr lang="bg-BG" sz="2000" dirty="0" smtClean="0"/>
              <a:t>полето е прозрачно, но може да има дебелина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29986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Изчисляване</a:t>
            </a:r>
            <a:r>
              <a:rPr lang="bg-BG" sz="2800" dirty="0" smtClean="0"/>
              <a:t> </a:t>
            </a:r>
            <a:r>
              <a:rPr lang="bg-BG" sz="2800" dirty="0" smtClean="0"/>
              <a:t>на </a:t>
            </a:r>
            <a:r>
              <a:rPr lang="bg-BG" sz="2800" dirty="0" smtClean="0"/>
              <a:t>широчина и </a:t>
            </a:r>
            <a:r>
              <a:rPr lang="bg-BG" sz="2800" dirty="0" smtClean="0"/>
              <a:t>височината на елементите в </a:t>
            </a:r>
            <a:r>
              <a:rPr lang="en-US" sz="2800" dirty="0" smtClean="0"/>
              <a:t>CSS Box Model</a:t>
            </a:r>
          </a:p>
          <a:p>
            <a:pPr marL="457200" lvl="1" indent="0">
              <a:buNone/>
            </a:pPr>
            <a:r>
              <a:rPr lang="bg-BG" sz="2000" b="1" dirty="0" smtClean="0"/>
              <a:t>Широчина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bg-BG" sz="2000" dirty="0" smtClean="0"/>
              <a:t>ширина на </a:t>
            </a:r>
            <a:r>
              <a:rPr lang="bg-BG" sz="2000" b="1" dirty="0" smtClean="0"/>
              <a:t>съдържанието</a:t>
            </a:r>
            <a:r>
              <a:rPr lang="bg-BG" sz="2000" dirty="0" smtClean="0"/>
              <a:t> </a:t>
            </a:r>
            <a:r>
              <a:rPr lang="en-US" sz="2000" dirty="0" smtClean="0"/>
              <a:t>+ </a:t>
            </a:r>
            <a:r>
              <a:rPr lang="bg-BG" sz="2000" dirty="0" smtClean="0"/>
              <a:t>ляв </a:t>
            </a:r>
            <a:r>
              <a:rPr lang="en-US" sz="2000" b="1" dirty="0" smtClean="0"/>
              <a:t>padding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bg-BG" sz="2000" dirty="0" smtClean="0"/>
              <a:t>десен</a:t>
            </a:r>
            <a:r>
              <a:rPr lang="en-US" sz="2000" dirty="0" smtClean="0"/>
              <a:t> </a:t>
            </a:r>
            <a:r>
              <a:rPr lang="en-US" sz="2000" b="1" dirty="0"/>
              <a:t>padding </a:t>
            </a:r>
            <a:r>
              <a:rPr lang="en-US" sz="2000" dirty="0"/>
              <a:t>+ </a:t>
            </a:r>
            <a:r>
              <a:rPr lang="bg-BG" sz="2000" dirty="0" smtClean="0"/>
              <a:t>ляв</a:t>
            </a:r>
            <a:r>
              <a:rPr lang="en-US" sz="2000" dirty="0" smtClean="0"/>
              <a:t> </a:t>
            </a:r>
            <a:r>
              <a:rPr lang="en-US" sz="2000" b="1" dirty="0"/>
              <a:t>border</a:t>
            </a:r>
            <a:r>
              <a:rPr lang="en-US" sz="2000" dirty="0"/>
              <a:t> + </a:t>
            </a:r>
            <a:r>
              <a:rPr lang="bg-BG" sz="2000" dirty="0" smtClean="0"/>
              <a:t>десен</a:t>
            </a:r>
            <a:r>
              <a:rPr lang="en-US" sz="2000" dirty="0" smtClean="0"/>
              <a:t> </a:t>
            </a:r>
            <a:r>
              <a:rPr lang="en-US" sz="2000" b="1" dirty="0"/>
              <a:t>border</a:t>
            </a:r>
            <a:r>
              <a:rPr lang="en-US" sz="2000" dirty="0"/>
              <a:t> + </a:t>
            </a:r>
            <a:r>
              <a:rPr lang="bg-BG" sz="2000" dirty="0" smtClean="0"/>
              <a:t>ляв</a:t>
            </a:r>
            <a:r>
              <a:rPr lang="en-US" sz="2000" dirty="0" smtClean="0"/>
              <a:t> </a:t>
            </a:r>
            <a:r>
              <a:rPr lang="en-US" sz="2000" b="1" dirty="0"/>
              <a:t>margin</a:t>
            </a:r>
            <a:r>
              <a:rPr lang="en-US" sz="2000" dirty="0"/>
              <a:t> + </a:t>
            </a:r>
            <a:r>
              <a:rPr lang="bg-BG" sz="2000" dirty="0" smtClean="0"/>
              <a:t>десен</a:t>
            </a:r>
            <a:r>
              <a:rPr lang="en-US" sz="2000" dirty="0" smtClean="0"/>
              <a:t> </a:t>
            </a:r>
            <a:r>
              <a:rPr lang="en-US" sz="2000" b="1" dirty="0" smtClean="0"/>
              <a:t>margin</a:t>
            </a:r>
            <a:endParaRPr lang="bg-BG" sz="2000" b="1" dirty="0" smtClean="0"/>
          </a:p>
          <a:p>
            <a:pPr marL="457200" lvl="1" indent="0">
              <a:buNone/>
            </a:pPr>
            <a:r>
              <a:rPr lang="bg-BG" sz="2000" b="1" dirty="0" smtClean="0"/>
              <a:t>Височина</a:t>
            </a:r>
            <a:r>
              <a:rPr lang="bg-BG" sz="2000" dirty="0" smtClean="0"/>
              <a:t> </a:t>
            </a:r>
            <a:r>
              <a:rPr lang="en-US" sz="2000" dirty="0" smtClean="0"/>
              <a:t>= </a:t>
            </a:r>
            <a:r>
              <a:rPr lang="bg-BG" sz="2000" dirty="0" smtClean="0"/>
              <a:t>височината на </a:t>
            </a:r>
            <a:r>
              <a:rPr lang="bg-BG" sz="2000" b="1" dirty="0" smtClean="0"/>
              <a:t>съдържанието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bg-BG" sz="2000" dirty="0" smtClean="0"/>
              <a:t>горен</a:t>
            </a:r>
            <a:r>
              <a:rPr lang="en-US" sz="2000" dirty="0" smtClean="0"/>
              <a:t> </a:t>
            </a:r>
            <a:r>
              <a:rPr lang="en-US" sz="2000" b="1" dirty="0"/>
              <a:t>padding</a:t>
            </a:r>
            <a:r>
              <a:rPr lang="en-US" sz="2000" dirty="0"/>
              <a:t> + </a:t>
            </a:r>
            <a:r>
              <a:rPr lang="bg-BG" sz="2000" dirty="0" smtClean="0"/>
              <a:t>долен</a:t>
            </a:r>
            <a:r>
              <a:rPr lang="en-US" sz="2000" dirty="0" smtClean="0"/>
              <a:t> </a:t>
            </a:r>
            <a:r>
              <a:rPr lang="en-US" sz="2000" b="1" dirty="0"/>
              <a:t>padding </a:t>
            </a:r>
            <a:r>
              <a:rPr lang="en-US" sz="2000" dirty="0"/>
              <a:t>+ </a:t>
            </a:r>
            <a:r>
              <a:rPr lang="bg-BG" sz="2000" dirty="0" smtClean="0"/>
              <a:t>горен</a:t>
            </a:r>
            <a:r>
              <a:rPr lang="en-US" sz="2000" dirty="0" smtClean="0"/>
              <a:t> </a:t>
            </a:r>
            <a:r>
              <a:rPr lang="en-US" sz="2000" b="1" dirty="0"/>
              <a:t>border</a:t>
            </a:r>
            <a:r>
              <a:rPr lang="en-US" sz="2000" dirty="0"/>
              <a:t> + </a:t>
            </a:r>
            <a:r>
              <a:rPr lang="bg-BG" sz="2000" dirty="0" smtClean="0"/>
              <a:t>долен</a:t>
            </a:r>
            <a:r>
              <a:rPr lang="en-US" sz="2000" dirty="0" smtClean="0"/>
              <a:t> </a:t>
            </a:r>
            <a:r>
              <a:rPr lang="en-US" sz="2000" b="1" dirty="0"/>
              <a:t>border </a:t>
            </a:r>
            <a:r>
              <a:rPr lang="en-US" sz="2000" dirty="0"/>
              <a:t>+ </a:t>
            </a:r>
            <a:r>
              <a:rPr lang="bg-BG" sz="2000" dirty="0" smtClean="0"/>
              <a:t>горен</a:t>
            </a:r>
            <a:r>
              <a:rPr lang="en-US" sz="2000" dirty="0" smtClean="0"/>
              <a:t> </a:t>
            </a:r>
            <a:r>
              <a:rPr lang="en-US" sz="2000" b="1" dirty="0"/>
              <a:t>margin </a:t>
            </a:r>
            <a:r>
              <a:rPr lang="en-US" sz="2000" dirty="0"/>
              <a:t>+ </a:t>
            </a:r>
            <a:r>
              <a:rPr lang="bg-BG" sz="2000" dirty="0" smtClean="0"/>
              <a:t>долен</a:t>
            </a:r>
            <a:r>
              <a:rPr lang="en-US" sz="2000" dirty="0" smtClean="0"/>
              <a:t> </a:t>
            </a:r>
            <a:r>
              <a:rPr lang="en-US" sz="2000" b="1" dirty="0" smtClean="0"/>
              <a:t>margin</a:t>
            </a:r>
            <a:endParaRPr lang="bg-BG" sz="2000" b="1" dirty="0" smtClean="0"/>
          </a:p>
          <a:p>
            <a:pPr marL="342900" lvl="1" indent="-342900">
              <a:buFont typeface="Arial" charset="0"/>
              <a:buChar char="•"/>
            </a:pPr>
            <a:r>
              <a:rPr lang="bg-BG" sz="2800" dirty="0" smtClean="0"/>
              <a:t>Пример</a:t>
            </a:r>
            <a:br>
              <a:rPr lang="bg-BG" sz="2800" dirty="0" smtClean="0"/>
            </a:b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.math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250px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padding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5px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solid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gray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margin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250px (width)</a:t>
            </a:r>
            <a:r>
              <a:rPr lang="bg-BG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+ 20px (left + right padding</a:t>
            </a: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+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10px (left + right border</a:t>
            </a: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20px (left + right margin)</a:t>
            </a:r>
            <a:r>
              <a:rPr lang="bg-BG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300px</a:t>
            </a:r>
            <a:r>
              <a:rPr lang="bg-BG" sz="20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  <a:endParaRPr lang="bg-BG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</a:t>
            </a:r>
            <a:r>
              <a:rPr lang="en-US" sz="2800" dirty="0" smtClean="0"/>
              <a:t> CSS</a:t>
            </a:r>
            <a:r>
              <a:rPr lang="bg-BG" sz="2800" dirty="0" smtClean="0"/>
              <a:t> (</a:t>
            </a:r>
            <a:r>
              <a:rPr lang="en-US" sz="2800" b="1" dirty="0" smtClean="0"/>
              <a:t>C</a:t>
            </a:r>
            <a:r>
              <a:rPr lang="en-US" sz="2800" dirty="0" smtClean="0"/>
              <a:t>ascading </a:t>
            </a:r>
            <a:r>
              <a:rPr lang="en-US" sz="2800" b="1" dirty="0"/>
              <a:t>S</a:t>
            </a:r>
            <a:r>
              <a:rPr lang="en-US" sz="2800" dirty="0"/>
              <a:t>tyle </a:t>
            </a:r>
            <a:r>
              <a:rPr lang="en-US" sz="2800" b="1" dirty="0" smtClean="0"/>
              <a:t>S</a:t>
            </a:r>
            <a:r>
              <a:rPr lang="en-US" sz="2800" dirty="0" smtClean="0"/>
              <a:t>heets</a:t>
            </a:r>
            <a:r>
              <a:rPr lang="bg-BG" sz="2800" dirty="0" smtClean="0"/>
              <a:t>)?</a:t>
            </a:r>
            <a:endParaRPr lang="en-US" sz="2800" dirty="0" smtClean="0"/>
          </a:p>
          <a:p>
            <a:pPr lvl="1"/>
            <a:r>
              <a:rPr lang="bg-BG" sz="2400" dirty="0" smtClean="0"/>
              <a:t>Определя свойства на елементите шрифт</a:t>
            </a:r>
            <a:r>
              <a:rPr lang="bg-BG" sz="2400" dirty="0"/>
              <a:t>, размер, широчина, </a:t>
            </a:r>
            <a:r>
              <a:rPr lang="bg-BG" sz="2400" dirty="0" smtClean="0"/>
              <a:t>цвят, фон, разположение </a:t>
            </a:r>
            <a:r>
              <a:rPr lang="bg-BG" sz="2400" dirty="0"/>
              <a:t>и др.</a:t>
            </a:r>
            <a:endParaRPr lang="en-US" sz="2400" dirty="0"/>
          </a:p>
          <a:p>
            <a:pPr lvl="1"/>
            <a:r>
              <a:rPr lang="bg-BG" sz="2400" dirty="0" smtClean="0"/>
              <a:t>Систематизира показването на сходни от семантична гледна точка елементи</a:t>
            </a:r>
          </a:p>
          <a:p>
            <a:pPr lvl="1"/>
            <a:r>
              <a:rPr lang="bg-BG" sz="2400" dirty="0" smtClean="0"/>
              <a:t>Спестява работа по стилизирането на всеки елемент поотделно</a:t>
            </a:r>
          </a:p>
          <a:p>
            <a:pPr lvl="1"/>
            <a:r>
              <a:rPr lang="bg-BG" sz="2400" dirty="0" smtClean="0"/>
              <a:t>Може </a:t>
            </a:r>
            <a:r>
              <a:rPr lang="bg-BG" sz="2400" dirty="0"/>
              <a:t>да определя различно представяне според </a:t>
            </a:r>
            <a:r>
              <a:rPr lang="en-US" sz="2400" dirty="0"/>
              <a:t>“</a:t>
            </a:r>
            <a:r>
              <a:rPr lang="bg-BG" sz="2400" dirty="0"/>
              <a:t>носителя“ – екран, печат, синтезатор на реч, </a:t>
            </a:r>
            <a:r>
              <a:rPr lang="bg-BG" sz="2400" dirty="0" err="1"/>
              <a:t>брайлово</a:t>
            </a:r>
            <a:r>
              <a:rPr lang="bg-BG" sz="2400" dirty="0"/>
              <a:t> устройство и др</a:t>
            </a:r>
            <a:r>
              <a:rPr lang="bg-BG" sz="2400" dirty="0" smtClean="0"/>
              <a:t>.</a:t>
            </a:r>
          </a:p>
          <a:p>
            <a:pPr lvl="1"/>
            <a:r>
              <a:rPr lang="ru-RU" sz="2400" dirty="0"/>
              <a:t>Браузърите имат свои собствени </a:t>
            </a:r>
            <a:r>
              <a:rPr lang="ru-RU" sz="2400" dirty="0" smtClean="0"/>
              <a:t>вградени стилове по подразбиране</a:t>
            </a:r>
            <a:endParaRPr lang="bg-BG" sz="2400" dirty="0"/>
          </a:p>
          <a:p>
            <a:pPr lvl="1"/>
            <a:r>
              <a:rPr lang="bg-BG" sz="2400" dirty="0" smtClean="0"/>
              <a:t>Стиловете имат йерархия от по-общи към по-специфични</a:t>
            </a:r>
          </a:p>
          <a:p>
            <a:pPr lvl="1"/>
            <a:r>
              <a:rPr lang="bg-BG" sz="2400" dirty="0" smtClean="0"/>
              <a:t>Свойствата се предават (каскадно) надолу по йерархията</a:t>
            </a:r>
          </a:p>
        </p:txBody>
      </p:sp>
    </p:spTree>
    <p:extLst>
      <p:ext uri="{BB962C8B-B14F-4D97-AF65-F5344CB8AC3E}">
        <p14:creationId xmlns:p14="http://schemas.microsoft.com/office/powerpoint/2010/main" val="19562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Border, margin, padding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Border</a:t>
            </a:r>
            <a:r>
              <a:rPr lang="bg-BG" sz="2800" dirty="0" smtClean="0"/>
              <a:t> (рамка)</a:t>
            </a:r>
          </a:p>
          <a:p>
            <a:pPr lvl="1"/>
            <a:r>
              <a:rPr lang="bg-BG" sz="2400" dirty="0" smtClean="0"/>
              <a:t>Рамката е непрозрачна и поддържа редица няколко визуални свойства</a:t>
            </a:r>
          </a:p>
          <a:p>
            <a:pPr lvl="2"/>
            <a:r>
              <a:rPr lang="bg-BG" sz="2000" dirty="0" smtClean="0"/>
              <a:t>Свойства за определяне на цвят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border-color</a:t>
            </a:r>
            <a:endParaRPr lang="en-US" sz="2000" dirty="0" smtClean="0"/>
          </a:p>
          <a:p>
            <a:pPr lvl="2"/>
            <a:r>
              <a:rPr lang="bg-BG" sz="2000" dirty="0" smtClean="0"/>
              <a:t>Свойства </a:t>
            </a:r>
            <a:r>
              <a:rPr lang="bg-BG" sz="2000" dirty="0"/>
              <a:t>за определяне на </a:t>
            </a:r>
            <a:r>
              <a:rPr lang="bg-BG" sz="2000" dirty="0" smtClean="0"/>
              <a:t>стил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border-style</a:t>
            </a:r>
            <a:endParaRPr lang="bg-BG" sz="2000" dirty="0" smtClean="0"/>
          </a:p>
          <a:p>
            <a:pPr lvl="2"/>
            <a:r>
              <a:rPr lang="bg-BG" sz="2000" dirty="0" smtClean="0"/>
              <a:t>Свойства </a:t>
            </a:r>
            <a:r>
              <a:rPr lang="bg-BG" sz="2000" dirty="0"/>
              <a:t>за определяне </a:t>
            </a:r>
            <a:r>
              <a:rPr lang="bg-BG" sz="2000" dirty="0" smtClean="0"/>
              <a:t>на широчина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border-width</a:t>
            </a:r>
            <a:endParaRPr lang="en-US" sz="2000" dirty="0" smtClean="0"/>
          </a:p>
          <a:p>
            <a:pPr lvl="2"/>
            <a:r>
              <a:rPr lang="bg-BG" sz="2000" dirty="0" smtClean="0"/>
              <a:t>Свойства </a:t>
            </a:r>
            <a:r>
              <a:rPr lang="bg-BG" sz="2000" dirty="0"/>
              <a:t>за определяне </a:t>
            </a:r>
            <a:r>
              <a:rPr lang="bg-BG" sz="2000" dirty="0" smtClean="0"/>
              <a:t>на заобляне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endParaRPr lang="en-US" sz="2000" dirty="0" smtClean="0"/>
          </a:p>
          <a:p>
            <a:pPr lvl="2"/>
            <a:r>
              <a:rPr lang="bg-BG" sz="2000" dirty="0" smtClean="0"/>
              <a:t>Свойства </a:t>
            </a:r>
            <a:r>
              <a:rPr lang="bg-BG" sz="2000" dirty="0"/>
              <a:t>за определяне </a:t>
            </a:r>
            <a:r>
              <a:rPr lang="bg-BG" sz="2000" dirty="0" smtClean="0"/>
              <a:t>на изображение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border-image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(border.png) 20% 5px 8px round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border-image-source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(border.png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border-image-slice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20%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border-image-width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5px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border-image-outset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8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border-image-repeat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round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bg-BG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562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Border, margin, padding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Padding</a:t>
            </a:r>
            <a:r>
              <a:rPr lang="bg-BG" sz="2800" dirty="0" smtClean="0"/>
              <a:t> (отстъп)</a:t>
            </a:r>
          </a:p>
          <a:p>
            <a:pPr lvl="1"/>
            <a:r>
              <a:rPr lang="bg-BG" sz="2400" dirty="0" smtClean="0"/>
              <a:t>Отстъпът е прозрачен и има свойства единствено за определяне на широчината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5px 8px 7px 4px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padding-top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padding-right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8px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padding-bottom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7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padding-left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 smtClean="0"/>
              <a:t>Margin </a:t>
            </a:r>
            <a:r>
              <a:rPr lang="en-US" sz="2800" dirty="0"/>
              <a:t>(</a:t>
            </a:r>
            <a:r>
              <a:rPr lang="bg-BG" sz="2800" dirty="0"/>
              <a:t>отстояние</a:t>
            </a:r>
            <a:r>
              <a:rPr lang="bg-BG" sz="2800" dirty="0" smtClean="0"/>
              <a:t>)</a:t>
            </a:r>
          </a:p>
          <a:p>
            <a:pPr lvl="1"/>
            <a:r>
              <a:rPr lang="bg-BG" sz="2400" dirty="0" smtClean="0"/>
              <a:t>Отстоянието е прозрачно и има свойства единствено за определяне на широчината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5px 8px 7px 4px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4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Позициониране на елементи</a:t>
            </a:r>
          </a:p>
          <a:p>
            <a:pPr lvl="1"/>
            <a:r>
              <a:rPr lang="bg-BG" sz="2400" dirty="0" smtClean="0"/>
              <a:t>Върху позиционирането на елементи може да се окаже влияние със свойството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bg-BG" sz="2400" dirty="0"/>
              <a:t> </a:t>
            </a:r>
            <a:r>
              <a:rPr lang="bg-BG" sz="2400" dirty="0" smtClean="0"/>
              <a:t>в комбинация със свойствата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lang="en-US" sz="2400" dirty="0" smtClean="0"/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bg-BG" sz="2400" dirty="0" smtClean="0"/>
              <a:t>.</a:t>
            </a:r>
          </a:p>
          <a:p>
            <a:pPr lvl="1"/>
            <a:r>
              <a:rPr lang="bg-BG" sz="2400" dirty="0" smtClean="0"/>
              <a:t>Поддържат се няколко стойности</a:t>
            </a:r>
            <a:r>
              <a:rPr lang="en-US" sz="2400" dirty="0" smtClean="0"/>
              <a:t> (</a:t>
            </a:r>
            <a:r>
              <a:rPr lang="bg-BG" sz="2400" dirty="0" smtClean="0"/>
              <a:t>по подразбиране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endParaRPr lang="en-US" sz="2800" dirty="0" smtClean="0"/>
          </a:p>
          <a:p>
            <a:endParaRPr lang="bg-B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01476"/>
              </p:ext>
            </p:extLst>
          </p:nvPr>
        </p:nvGraphicFramePr>
        <p:xfrm>
          <a:off x="1127448" y="3344715"/>
          <a:ext cx="1076695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379"/>
                <a:gridCol w="9115573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Стойност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Описание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static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Елементът се позиционира според в реда, в който е в документа.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absolute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Елементът се позиционира спрямо положението на първия</a:t>
                      </a:r>
                      <a:r>
                        <a:rPr lang="bg-BG" baseline="0" dirty="0" smtClean="0"/>
                        <a:t> не-статично позициониран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bg-BG" baseline="0" dirty="0" smtClean="0"/>
                        <a:t>родителски“ елемент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fixed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Елементът се позиционира спрямо браузерния прозорец.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relative</a:t>
                      </a:r>
                      <a:endParaRPr lang="bg-BG" sz="20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Елементът се позиционира спрямо обикновената му позиция.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Свойството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z-index</a:t>
            </a:r>
            <a:endParaRPr lang="bg-BG" sz="2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/>
              <a:t>Указва реда на елемента по </a:t>
            </a:r>
            <a:r>
              <a:rPr lang="en-US" sz="2400" dirty="0"/>
              <a:t>Z-</a:t>
            </a:r>
            <a:r>
              <a:rPr lang="bg-BG" sz="2400" dirty="0"/>
              <a:t>координатата</a:t>
            </a:r>
          </a:p>
          <a:p>
            <a:pPr lvl="1"/>
            <a:r>
              <a:rPr lang="bg-BG" sz="2400" dirty="0"/>
              <a:t>Важи единствено за елементи с абсолютна, относителна и фиксирана позиция</a:t>
            </a:r>
            <a:endParaRPr lang="en-US" sz="2400" dirty="0"/>
          </a:p>
          <a:p>
            <a:r>
              <a:rPr lang="bg-BG" sz="2800" dirty="0" smtClean="0"/>
              <a:t>Свойството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800" dirty="0" smtClean="0"/>
              <a:t> </a:t>
            </a:r>
          </a:p>
          <a:p>
            <a:pPr lvl="1"/>
            <a:r>
              <a:rPr lang="bg-BG" sz="2400" dirty="0"/>
              <a:t>У</a:t>
            </a:r>
            <a:r>
              <a:rPr lang="bg-BG" sz="2400" dirty="0" smtClean="0"/>
              <a:t>казва дали избрания елемент трябва да „плава“ (и накъде) или не</a:t>
            </a:r>
          </a:p>
          <a:p>
            <a:pPr lvl="1"/>
            <a:r>
              <a:rPr lang="bg-BG" sz="2400" dirty="0" smtClean="0"/>
              <a:t>Не важи за елементи с абсолютна позиция!</a:t>
            </a:r>
          </a:p>
          <a:p>
            <a:pPr lvl="1"/>
            <a:r>
              <a:rPr lang="bg-BG" sz="2400" dirty="0" smtClean="0"/>
              <a:t>Възможни са стойностите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Свойството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</a:t>
            </a:r>
          </a:p>
          <a:p>
            <a:pPr lvl="1"/>
            <a:r>
              <a:rPr lang="bg-BG" sz="2400" dirty="0" smtClean="0"/>
              <a:t>Изчиства плаващите елементи около избрания елемент</a:t>
            </a:r>
            <a:endParaRPr lang="en-US" sz="2400" b="1" dirty="0" smtClean="0"/>
          </a:p>
          <a:p>
            <a:pPr lvl="1"/>
            <a:r>
              <a:rPr lang="bg-BG" sz="2400" dirty="0" smtClean="0"/>
              <a:t>Възможните са стойностите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both</a:t>
            </a:r>
            <a:endParaRPr lang="bg-BG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Свойството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visibility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bg-BG" sz="2400" dirty="0"/>
              <a:t>Указва дали избрания елемент </a:t>
            </a:r>
            <a:r>
              <a:rPr lang="bg-BG" sz="2400" dirty="0" smtClean="0"/>
              <a:t>да е видим или не</a:t>
            </a:r>
            <a:endParaRPr lang="bg-BG" sz="2400" dirty="0"/>
          </a:p>
          <a:p>
            <a:pPr lvl="1"/>
            <a:r>
              <a:rPr lang="bg-BG" sz="2400" dirty="0"/>
              <a:t>Възможни са стойностите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visible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hidden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collapsed</a:t>
            </a:r>
            <a:r>
              <a:rPr lang="bg-BG" sz="2400" dirty="0"/>
              <a:t> </a:t>
            </a:r>
            <a:r>
              <a:rPr lang="bg-BG" sz="2400" dirty="0" smtClean="0"/>
              <a:t>(за таблици)</a:t>
            </a:r>
            <a:endParaRPr lang="en-US" sz="2400" dirty="0" smtClean="0"/>
          </a:p>
          <a:p>
            <a:pPr lvl="1"/>
            <a:r>
              <a:rPr lang="bg-BG" sz="2400" dirty="0" smtClean="0"/>
              <a:t>Стойността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hidden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bg-BG" sz="2400" dirty="0" smtClean="0"/>
              <a:t>скрива елемента, но все пак заема място</a:t>
            </a:r>
          </a:p>
          <a:p>
            <a:r>
              <a:rPr lang="bg-BG" sz="3000" dirty="0" smtClean="0"/>
              <a:t>Свойството </a:t>
            </a:r>
            <a:r>
              <a:rPr lang="en-US" sz="3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display</a:t>
            </a:r>
            <a:endParaRPr lang="en-US" sz="30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Указва вида на кутийката, която да се използва за избрания елемент</a:t>
            </a:r>
            <a:endParaRPr lang="en-US" sz="2400" b="1" dirty="0"/>
          </a:p>
          <a:p>
            <a:pPr lvl="1"/>
            <a:r>
              <a:rPr lang="bg-BG" sz="2400" dirty="0"/>
              <a:t>Възможните са стойностите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inline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sz="2400" dirty="0" smtClean="0"/>
              <a:t>,</a:t>
            </a:r>
            <a:r>
              <a:rPr lang="bg-BG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inline-block</a:t>
            </a:r>
            <a:r>
              <a:rPr lang="bg-BG" sz="2400" dirty="0"/>
              <a:t> и </a:t>
            </a:r>
            <a:r>
              <a:rPr lang="bg-BG" sz="2400" dirty="0" smtClean="0"/>
              <a:t>др.</a:t>
            </a:r>
            <a:endParaRPr lang="bg-BG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/>
              <a:t>Стойността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bg-BG" sz="2400" dirty="0"/>
              <a:t>скрива </a:t>
            </a:r>
            <a:r>
              <a:rPr lang="bg-BG" sz="2400" dirty="0" smtClean="0"/>
              <a:t>напълно елемента</a:t>
            </a:r>
          </a:p>
          <a:p>
            <a:pPr lvl="1"/>
            <a:r>
              <a:rPr lang="bg-BG" sz="2400" dirty="0"/>
              <a:t>Стойността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/>
              <a:t>– </a:t>
            </a:r>
            <a:r>
              <a:rPr lang="bg-BG" sz="2400" dirty="0"/>
              <a:t>съдържа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</a:p>
          <a:p>
            <a:pPr lvl="1"/>
            <a:r>
              <a:rPr lang="bg-BG" sz="2400" dirty="0"/>
              <a:t>Стойността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inline </a:t>
            </a:r>
            <a:r>
              <a:rPr lang="en-US" sz="2400" dirty="0"/>
              <a:t>– </a:t>
            </a:r>
            <a:r>
              <a:rPr lang="bg-BG" sz="2400" dirty="0"/>
              <a:t>игнорира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</a:p>
          <a:p>
            <a:pPr lvl="1"/>
            <a:r>
              <a:rPr lang="bg-BG" sz="2400" dirty="0"/>
              <a:t>Стойността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inline-block </a:t>
            </a:r>
            <a:r>
              <a:rPr lang="en-US" sz="2400" dirty="0"/>
              <a:t>–</a:t>
            </a:r>
            <a:r>
              <a:rPr lang="bg-BG" sz="2400" dirty="0"/>
              <a:t> добавя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0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Свойство</a:t>
            </a:r>
            <a:r>
              <a:rPr lang="bg-BG" sz="2800" dirty="0" smtClean="0"/>
              <a:t>то</a:t>
            </a:r>
            <a:r>
              <a:rPr lang="bg-BG" sz="28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opacity</a:t>
            </a:r>
          </a:p>
          <a:p>
            <a:pPr marL="742950" lvl="2" indent="-342900"/>
            <a:r>
              <a:rPr lang="bg-BG" sz="2400" dirty="0"/>
              <a:t>Указва </a:t>
            </a:r>
            <a:r>
              <a:rPr lang="bg-BG" sz="2400" dirty="0" smtClean="0"/>
              <a:t>нивото на прозрачност на елемента</a:t>
            </a:r>
          </a:p>
          <a:p>
            <a:pPr marL="742950" lvl="2" indent="-342900"/>
            <a:r>
              <a:rPr lang="bg-BG" sz="2400" dirty="0" smtClean="0"/>
              <a:t>Възможните стойности са десетични числа от 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r>
              <a:rPr lang="bg-BG" sz="2400" dirty="0" smtClean="0"/>
              <a:t>(напълно прозрачно) до 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bg-BG" sz="2400" dirty="0" smtClean="0"/>
              <a:t>(напълно непрозрачно)</a:t>
            </a:r>
          </a:p>
          <a:p>
            <a:r>
              <a:rPr lang="bg-BG" sz="2800" dirty="0" smtClean="0"/>
              <a:t>Свойството </a:t>
            </a:r>
            <a:r>
              <a:rPr lang="en-US" sz="2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overflow</a:t>
            </a:r>
            <a:endParaRPr lang="bg-BG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У</a:t>
            </a:r>
            <a:r>
              <a:rPr lang="bg-BG" sz="2400" dirty="0" smtClean="0"/>
              <a:t>казва </a:t>
            </a:r>
            <a:r>
              <a:rPr lang="bg-BG" sz="2400" dirty="0" smtClean="0"/>
              <a:t>какво ще се случи при препълване на </a:t>
            </a:r>
            <a:r>
              <a:rPr lang="bg-BG" sz="2400" dirty="0" smtClean="0"/>
              <a:t>съдържанието</a:t>
            </a:r>
          </a:p>
          <a:p>
            <a:pPr lvl="1"/>
            <a:r>
              <a:rPr lang="bg-BG" sz="2400" dirty="0"/>
              <a:t>Възможни са стойностите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visible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hidden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scroll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endParaRPr lang="bg-BG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Могат да се използват и свойствата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overflow-x</a:t>
            </a:r>
            <a:r>
              <a:rPr lang="en-US" sz="2400" dirty="0" smtClean="0"/>
              <a:t> </a:t>
            </a:r>
            <a:r>
              <a:rPr lang="bg-BG" sz="2400" dirty="0" smtClean="0"/>
              <a:t>и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overflow-y</a:t>
            </a:r>
            <a:endParaRPr lang="bg-BG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Псевдокласове и псевдоелементи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err="1" smtClean="0"/>
              <a:t>Псевдокласове</a:t>
            </a:r>
            <a:endParaRPr lang="bg-BG" sz="2800" dirty="0" smtClean="0"/>
          </a:p>
          <a:p>
            <a:pPr lvl="1"/>
            <a:r>
              <a:rPr lang="bg-BG" sz="2600" dirty="0" smtClean="0"/>
              <a:t>Комбинират се с основен селектор, за да изберат специално състояние на елемента</a:t>
            </a:r>
          </a:p>
          <a:p>
            <a:pPr lvl="1"/>
            <a:r>
              <a:rPr lang="bg-BG" sz="2400" dirty="0" smtClean="0"/>
              <a:t>Наименованията им започват с „:“ и се прилепват към основния селектор</a:t>
            </a:r>
          </a:p>
          <a:p>
            <a:pPr lvl="1"/>
            <a:r>
              <a:rPr lang="bg-BG" sz="2400" dirty="0" smtClean="0"/>
              <a:t>Пример</a:t>
            </a:r>
            <a:endParaRPr lang="bg-BG" sz="24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a:visited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gray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 </a:t>
            </a:r>
            <a:r>
              <a:rPr lang="en-US" sz="20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www.david.bg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/"&gt;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ДАВИД Холдинг АД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/>
            <a:r>
              <a:rPr lang="bg-BG" sz="2400" dirty="0" smtClean="0"/>
              <a:t>Списък и предназначение на </a:t>
            </a:r>
            <a:r>
              <a:rPr lang="bg-BG" sz="2400" dirty="0" err="1" smtClean="0"/>
              <a:t>псевдокласовете</a:t>
            </a:r>
            <a:r>
              <a:rPr lang="bg-BG" sz="2400" dirty="0" smtClean="0"/>
              <a:t>, може да се намери тук: </a:t>
            </a:r>
            <a:r>
              <a:rPr lang="en-US" sz="2400" dirty="0" smtClean="0">
                <a:highlight>
                  <a:srgbClr val="FFFFFF"/>
                </a:highlight>
                <a:hlinkClick r:id="rId2"/>
              </a:rPr>
              <a:t>http</a:t>
            </a:r>
            <a:r>
              <a:rPr lang="en-US" sz="2400" dirty="0">
                <a:highlight>
                  <a:srgbClr val="FFFFFF"/>
                </a:highlight>
                <a:hlinkClick r:id="rId2"/>
              </a:rPr>
              <a:t>://</a:t>
            </a:r>
            <a:r>
              <a:rPr lang="en-US" sz="2400" dirty="0" smtClean="0">
                <a:highlight>
                  <a:srgbClr val="FFFFFF"/>
                </a:highlight>
                <a:hlinkClick r:id="rId2"/>
              </a:rPr>
              <a:t>www.w3.org/wiki/CSS/Selectors#Pseudo-classes</a:t>
            </a:r>
            <a:endParaRPr lang="bg-BG" sz="2400" dirty="0" smtClean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1924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Псевдокласове и псевдоелементи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err="1" smtClean="0"/>
              <a:t>Псевдоелементи</a:t>
            </a:r>
            <a:endParaRPr lang="bg-BG" sz="2800" dirty="0" smtClean="0"/>
          </a:p>
          <a:p>
            <a:pPr lvl="1"/>
            <a:r>
              <a:rPr lang="bg-BG" sz="2600" dirty="0"/>
              <a:t>Комбинират се с основен селектор, за да изберат </a:t>
            </a:r>
            <a:r>
              <a:rPr lang="bg-BG" sz="2600" dirty="0" smtClean="0"/>
              <a:t>специална част от документа</a:t>
            </a:r>
            <a:endParaRPr lang="bg-BG" sz="2600" dirty="0"/>
          </a:p>
          <a:p>
            <a:pPr lvl="1"/>
            <a:r>
              <a:rPr lang="bg-BG" sz="2400" dirty="0" smtClean="0"/>
              <a:t>Наименованията </a:t>
            </a:r>
            <a:r>
              <a:rPr lang="bg-BG" sz="2400" dirty="0"/>
              <a:t>им започват с </a:t>
            </a:r>
            <a:r>
              <a:rPr lang="bg-BG" sz="2400" dirty="0" smtClean="0"/>
              <a:t>„::“ </a:t>
            </a:r>
            <a:r>
              <a:rPr lang="bg-BG" sz="2400" dirty="0"/>
              <a:t>и се прилепват към основния селектор</a:t>
            </a:r>
          </a:p>
          <a:p>
            <a:pPr lvl="1"/>
            <a:r>
              <a:rPr lang="bg-BG" sz="2400" dirty="0" smtClean="0"/>
              <a:t>Пример</a:t>
            </a:r>
            <a:endParaRPr lang="bg-BG" sz="24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a:</a:t>
            </a: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after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&gt;&gt;"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 </a:t>
            </a:r>
            <a:r>
              <a:rPr lang="en-US" sz="20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www.david.bg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/"&gt;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ДАВИД Холдинг АД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/>
            <a:r>
              <a:rPr lang="bg-BG" sz="2400" dirty="0" smtClean="0"/>
              <a:t>Списък и предназначение на </a:t>
            </a:r>
            <a:r>
              <a:rPr lang="bg-BG" sz="2400" dirty="0" err="1" smtClean="0"/>
              <a:t>псевдоелементите</a:t>
            </a:r>
            <a:r>
              <a:rPr lang="bg-BG" sz="2400" dirty="0" smtClean="0"/>
              <a:t>, може да се намери тук: </a:t>
            </a:r>
            <a:r>
              <a:rPr lang="en-US" sz="2400" dirty="0">
                <a:highlight>
                  <a:srgbClr val="FFFFFF"/>
                </a:highlight>
                <a:hlinkClick r:id="rId2"/>
              </a:rPr>
              <a:t>http://</a:t>
            </a:r>
            <a:r>
              <a:rPr lang="en-US" sz="2400" dirty="0" smtClean="0">
                <a:highlight>
                  <a:srgbClr val="FFFFFF"/>
                </a:highlight>
                <a:hlinkClick r:id="rId2"/>
              </a:rPr>
              <a:t>www.w3.org/wiki/CSS/Selectors#Pseudo-elements</a:t>
            </a:r>
            <a:endParaRPr lang="bg-BG" sz="2400" dirty="0" smtClean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42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/>
          </a:p>
          <a:p>
            <a:pPr lvl="1"/>
            <a:r>
              <a:rPr lang="en-US" sz="2400" dirty="0">
                <a:hlinkClick r:id="rId3"/>
              </a:rPr>
              <a:t>@</a:t>
            </a:r>
            <a:r>
              <a:rPr lang="en-US" sz="2400" dirty="0" err="1">
                <a:hlinkClick r:id="rId3"/>
              </a:rPr>
              <a:t>vdachev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https://facebook.com/vdachev</a:t>
            </a:r>
            <a:endParaRPr lang="en-US" sz="2400" dirty="0"/>
          </a:p>
          <a:p>
            <a:r>
              <a:rPr lang="bg-BG" sz="2800" dirty="0"/>
              <a:t>ДАВИД академия</a:t>
            </a:r>
          </a:p>
          <a:p>
            <a:pPr lvl="1"/>
            <a:r>
              <a:rPr lang="en-US" sz="2400" dirty="0">
                <a:hlinkClick r:id="rId5"/>
              </a:rPr>
              <a:t>acad@david.bg</a:t>
            </a:r>
            <a:endParaRPr lang="en-US" sz="2400" dirty="0"/>
          </a:p>
          <a:p>
            <a:pPr lvl="1"/>
            <a:r>
              <a:rPr lang="en-US" sz="2400" dirty="0">
                <a:hlinkClick r:id="rId6"/>
              </a:rPr>
              <a:t>http://acad.david.bg/</a:t>
            </a:r>
            <a:endParaRPr lang="en-US" sz="2400" dirty="0"/>
          </a:p>
          <a:p>
            <a:pPr lvl="1"/>
            <a:r>
              <a:rPr lang="en-US" sz="2400" dirty="0">
                <a:hlinkClick r:id="rId7"/>
              </a:rPr>
              <a:t>@</a:t>
            </a:r>
            <a:r>
              <a:rPr lang="en-US" sz="2400" dirty="0" err="1">
                <a:hlinkClick r:id="rId7"/>
              </a:rPr>
              <a:t>david_academy</a:t>
            </a:r>
            <a:endParaRPr lang="en-US" sz="2400" dirty="0"/>
          </a:p>
          <a:p>
            <a:pPr lvl="1"/>
            <a:r>
              <a:rPr lang="en-US" sz="2400" dirty="0">
                <a:hlinkClick r:id="rId8"/>
              </a:rPr>
              <a:t>https://facebook.com/DavidAcademy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4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Връзка между </a:t>
            </a:r>
            <a:r>
              <a:rPr lang="en-US" sz="2800" dirty="0" smtClean="0"/>
              <a:t>HTML </a:t>
            </a:r>
            <a:r>
              <a:rPr lang="bg-BG" sz="2800" dirty="0" smtClean="0"/>
              <a:t>(съдържание) и </a:t>
            </a:r>
            <a:r>
              <a:rPr lang="en-US" sz="2800" dirty="0" smtClean="0"/>
              <a:t>CSS</a:t>
            </a:r>
            <a:r>
              <a:rPr lang="bg-BG" sz="2800" dirty="0" smtClean="0"/>
              <a:t> (стил)</a:t>
            </a:r>
          </a:p>
          <a:p>
            <a:pPr lvl="1"/>
            <a:r>
              <a:rPr lang="bg-BG" sz="2400" dirty="0" smtClean="0"/>
              <a:t>Стиловете могат да бъдат вградени в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400" dirty="0" smtClean="0"/>
              <a:t> </a:t>
            </a:r>
            <a:r>
              <a:rPr lang="bg-BG" sz="2400" dirty="0" smtClean="0"/>
              <a:t>елемента на </a:t>
            </a:r>
            <a:r>
              <a:rPr lang="en-US" sz="2400" dirty="0" smtClean="0"/>
              <a:t>HTML</a:t>
            </a:r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font-size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18px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241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Връзка между </a:t>
            </a:r>
            <a:r>
              <a:rPr lang="en-US" sz="2800" dirty="0"/>
              <a:t>HTML </a:t>
            </a:r>
            <a:r>
              <a:rPr lang="bg-BG" sz="2800" dirty="0"/>
              <a:t>(съдържание) и </a:t>
            </a:r>
            <a:r>
              <a:rPr lang="en-US" sz="2800" dirty="0"/>
              <a:t>CSS</a:t>
            </a:r>
            <a:r>
              <a:rPr lang="bg-BG" sz="2800" dirty="0"/>
              <a:t> (стил)</a:t>
            </a:r>
          </a:p>
          <a:p>
            <a:pPr lvl="1"/>
            <a:r>
              <a:rPr lang="bg-BG" sz="2400" dirty="0" smtClean="0"/>
              <a:t>Вграден </a:t>
            </a:r>
            <a:r>
              <a:rPr lang="ru-RU" sz="2400" dirty="0" smtClean="0"/>
              <a:t>стил в атрибут на самия </a:t>
            </a:r>
            <a:r>
              <a:rPr lang="ru-RU" sz="2400" dirty="0"/>
              <a:t>HTML </a:t>
            </a:r>
            <a:r>
              <a:rPr lang="ru-RU" sz="2400" dirty="0" smtClean="0"/>
              <a:t>елемент (</a:t>
            </a:r>
            <a:r>
              <a:rPr lang="en-US" sz="2400" dirty="0" smtClean="0"/>
              <a:t>inline)</a:t>
            </a:r>
            <a:endParaRPr lang="ru-RU" sz="2400" dirty="0" smtClean="0"/>
          </a:p>
          <a:p>
            <a:pPr lvl="1"/>
            <a:r>
              <a:rPr lang="ru-RU" sz="2400" dirty="0" smtClean="0"/>
              <a:t>Пример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fr-FR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18px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Page </a:t>
            </a:r>
            <a:r>
              <a:rPr lang="fr-FR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6856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Връзка между </a:t>
            </a:r>
            <a:r>
              <a:rPr lang="en-US" sz="2800" dirty="0"/>
              <a:t>HTML </a:t>
            </a:r>
            <a:r>
              <a:rPr lang="bg-BG" sz="2800" dirty="0"/>
              <a:t>(съдържание) и </a:t>
            </a:r>
            <a:r>
              <a:rPr lang="en-US" sz="2800" dirty="0"/>
              <a:t>CSS</a:t>
            </a:r>
            <a:r>
              <a:rPr lang="bg-BG" sz="2800" dirty="0"/>
              <a:t> (стил)</a:t>
            </a:r>
          </a:p>
          <a:p>
            <a:pPr lvl="1"/>
            <a:r>
              <a:rPr lang="bg-BG" sz="2400" dirty="0" smtClean="0"/>
              <a:t>Външен файл,</a:t>
            </a:r>
            <a:r>
              <a:rPr lang="en-US" sz="2400" dirty="0" smtClean="0"/>
              <a:t> </a:t>
            </a:r>
            <a:r>
              <a:rPr lang="bg-BG" sz="2400" dirty="0" smtClean="0"/>
              <a:t>чрез връзка в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елемента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link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="text/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 </a:t>
            </a:r>
            <a:r>
              <a:rPr lang="en-US" sz="20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rel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="stylesheet"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="style.css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3202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Връзка между </a:t>
            </a:r>
            <a:r>
              <a:rPr lang="en-US" sz="2800" dirty="0"/>
              <a:t>HTML </a:t>
            </a:r>
            <a:r>
              <a:rPr lang="bg-BG" sz="2800" dirty="0"/>
              <a:t>(съдържание) и </a:t>
            </a:r>
            <a:r>
              <a:rPr lang="en-US" sz="2800" dirty="0"/>
              <a:t>CSS</a:t>
            </a:r>
            <a:r>
              <a:rPr lang="bg-BG" sz="2800" dirty="0"/>
              <a:t> (стил)</a:t>
            </a:r>
          </a:p>
          <a:p>
            <a:pPr lvl="1"/>
            <a:r>
              <a:rPr lang="bg-BG" sz="2400" dirty="0" smtClean="0"/>
              <a:t>Външен файл, чрез импортиране</a:t>
            </a:r>
          </a:p>
          <a:p>
            <a:pPr lvl="1"/>
            <a:r>
              <a:rPr lang="bg-BG" sz="2400" dirty="0" smtClean="0"/>
              <a:t>Пример</a:t>
            </a:r>
            <a:r>
              <a:rPr lang="bg-BG" sz="2200" dirty="0" smtClean="0"/>
              <a:t/>
            </a:r>
            <a:br>
              <a:rPr lang="bg-BG" sz="22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="text/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@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import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style.css"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  <a:p>
            <a:pPr lvl="1"/>
            <a:r>
              <a:rPr lang="bg-BG" sz="2400" dirty="0" smtClean="0"/>
              <a:t>Не се поддържа от по-стари браузери</a:t>
            </a:r>
            <a:endParaRPr lang="en-US" sz="2400" dirty="0" smtClean="0"/>
          </a:p>
          <a:p>
            <a:pPr lvl="1"/>
            <a:r>
              <a:rPr lang="bg-BG" sz="2400" dirty="0" smtClean="0"/>
              <a:t>Съществуват проблеми с </a:t>
            </a:r>
            <a:r>
              <a:rPr lang="en-US" sz="2400" dirty="0" smtClean="0"/>
              <a:t>Internet Explorer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0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Ограничения на </a:t>
            </a:r>
            <a:r>
              <a:rPr lang="en-US" sz="2800" dirty="0" smtClean="0"/>
              <a:t>Internet Explorer</a:t>
            </a:r>
            <a:endParaRPr lang="bg-BG" sz="2800" dirty="0" smtClean="0"/>
          </a:p>
          <a:p>
            <a:pPr lvl="1"/>
            <a:r>
              <a:rPr lang="bg-BG" sz="2400" dirty="0" smtClean="0"/>
              <a:t>Версии от</a:t>
            </a:r>
            <a:r>
              <a:rPr lang="en-US" sz="2400" dirty="0" smtClean="0"/>
              <a:t> </a:t>
            </a:r>
            <a:r>
              <a:rPr lang="bg-BG" sz="2400" dirty="0" smtClean="0"/>
              <a:t>6 до 9</a:t>
            </a:r>
            <a:endParaRPr lang="en-US" sz="2400" dirty="0"/>
          </a:p>
          <a:p>
            <a:pPr lvl="2"/>
            <a:r>
              <a:rPr lang="bg-BG" sz="2000" dirty="0" smtClean="0"/>
              <a:t>Един лист може да съдържа до </a:t>
            </a:r>
            <a:r>
              <a:rPr lang="en-US" sz="2000" dirty="0" smtClean="0"/>
              <a:t>4095 </a:t>
            </a:r>
            <a:r>
              <a:rPr lang="bg-BG" sz="2000" dirty="0" smtClean="0"/>
              <a:t>правила</a:t>
            </a:r>
            <a:endParaRPr lang="en-US" sz="2000" dirty="0"/>
          </a:p>
          <a:p>
            <a:pPr lvl="2"/>
            <a:r>
              <a:rPr lang="bg-BG" sz="2000" dirty="0" smtClean="0"/>
              <a:t>Един документ може да импортира до </a:t>
            </a:r>
            <a:r>
              <a:rPr lang="en-US" sz="2000" dirty="0" smtClean="0"/>
              <a:t>31 </a:t>
            </a:r>
            <a:r>
              <a:rPr lang="bg-BG" sz="2000" dirty="0" smtClean="0"/>
              <a:t>листа</a:t>
            </a:r>
            <a:endParaRPr lang="en-US" sz="2000" dirty="0"/>
          </a:p>
          <a:p>
            <a:pPr lvl="2"/>
            <a:r>
              <a:rPr lang="bg-BG" sz="2000" dirty="0" smtClean="0"/>
              <a:t>Импортирането поддържа до 4 нива на </a:t>
            </a:r>
            <a:r>
              <a:rPr lang="bg-BG" sz="2000" dirty="0" err="1" smtClean="0"/>
              <a:t>вложеност</a:t>
            </a:r>
            <a:endParaRPr lang="bg-BG" sz="2400" dirty="0"/>
          </a:p>
          <a:p>
            <a:pPr lvl="1"/>
            <a:r>
              <a:rPr lang="bg-BG" sz="2400" dirty="0" smtClean="0"/>
              <a:t>Версия</a:t>
            </a:r>
            <a:r>
              <a:rPr lang="en-US" sz="2400" dirty="0" smtClean="0"/>
              <a:t> 10</a:t>
            </a:r>
          </a:p>
          <a:p>
            <a:pPr lvl="2"/>
            <a:r>
              <a:rPr lang="bg-BG" sz="2000" dirty="0" smtClean="0"/>
              <a:t>Един лист може да съдържа до </a:t>
            </a:r>
            <a:r>
              <a:rPr lang="en-US" sz="2000" dirty="0" smtClean="0"/>
              <a:t>65534 </a:t>
            </a:r>
            <a:r>
              <a:rPr lang="bg-BG" sz="2000" dirty="0" smtClean="0"/>
              <a:t>правила</a:t>
            </a:r>
            <a:endParaRPr lang="en-US" sz="2000" dirty="0"/>
          </a:p>
          <a:p>
            <a:pPr lvl="2"/>
            <a:r>
              <a:rPr lang="bg-BG" sz="2000" dirty="0" smtClean="0"/>
              <a:t>Един документ може да използва до </a:t>
            </a:r>
            <a:r>
              <a:rPr lang="en-US" sz="2000" dirty="0" smtClean="0"/>
              <a:t>4095 </a:t>
            </a:r>
            <a:r>
              <a:rPr lang="bg-BG" sz="2000" dirty="0" smtClean="0"/>
              <a:t>листа</a:t>
            </a:r>
            <a:endParaRPr lang="en-US" sz="2000" dirty="0"/>
          </a:p>
          <a:p>
            <a:pPr lvl="2"/>
            <a:r>
              <a:rPr lang="bg-BG" sz="2000" dirty="0" smtClean="0"/>
              <a:t>Импортирането поддържа до </a:t>
            </a:r>
            <a:r>
              <a:rPr lang="en-US" sz="2000" dirty="0" smtClean="0"/>
              <a:t>4095 </a:t>
            </a:r>
            <a:r>
              <a:rPr lang="bg-BG" sz="2000" dirty="0" smtClean="0"/>
              <a:t>нива на </a:t>
            </a:r>
            <a:r>
              <a:rPr lang="bg-BG" sz="2000" dirty="0" err="1" smtClean="0"/>
              <a:t>вложеност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55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2418</TotalTime>
  <Words>2173</Words>
  <Application>Microsoft Office PowerPoint</Application>
  <PresentationFormat>Widescreen</PresentationFormat>
  <Paragraphs>375</Paragraphs>
  <Slides>49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Century Gothic</vt:lpstr>
      <vt:lpstr>Consolas</vt:lpstr>
      <vt:lpstr>Segoe UI</vt:lpstr>
      <vt:lpstr>Segoe WP Black</vt:lpstr>
      <vt:lpstr>verdana</vt:lpstr>
      <vt:lpstr>ДАВИД академия 2014</vt:lpstr>
      <vt:lpstr>Курс по уеб програмиране</vt:lpstr>
      <vt:lpstr>Съдържание</vt:lpstr>
      <vt:lpstr>Въведение в CSS</vt:lpstr>
      <vt:lpstr>Въведение в CSS</vt:lpstr>
      <vt:lpstr>Въведение в CSS</vt:lpstr>
      <vt:lpstr>Въведение в CSS</vt:lpstr>
      <vt:lpstr>Въведение в CSS</vt:lpstr>
      <vt:lpstr>Въведение в CSS</vt:lpstr>
      <vt:lpstr>Въведение в CSS</vt:lpstr>
      <vt:lpstr>Въведение в CSS</vt:lpstr>
      <vt:lpstr>Селектор, свойство, стойност</vt:lpstr>
      <vt:lpstr>Селектор, свойство, стойност</vt:lpstr>
      <vt:lpstr>Селектор, свойство, стойност</vt:lpstr>
      <vt:lpstr>Селектор, свойство, стойност</vt:lpstr>
      <vt:lpstr>Селектор, свойство, стойност</vt:lpstr>
      <vt:lpstr>Селектор, свойство, стойност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Форматиране на текст, списъци, таблици</vt:lpstr>
      <vt:lpstr>Форматиране на текст, списъци, таблици</vt:lpstr>
      <vt:lpstr>Форматиране на текст, списъци, таблици</vt:lpstr>
      <vt:lpstr>Форматиране на текст, списъци, таблици</vt:lpstr>
      <vt:lpstr>Форматиране на текст, списъци, таблици</vt:lpstr>
      <vt:lpstr>CSS Box Model</vt:lpstr>
      <vt:lpstr>CSS Box Model</vt:lpstr>
      <vt:lpstr>CSS Box Model</vt:lpstr>
      <vt:lpstr>Border, margin, padding</vt:lpstr>
      <vt:lpstr>Border, margin, padding</vt:lpstr>
      <vt:lpstr>Позициониране на елементи</vt:lpstr>
      <vt:lpstr>Позициониране на елементи</vt:lpstr>
      <vt:lpstr>Позициониране на елементи</vt:lpstr>
      <vt:lpstr>Позициониране на елементи</vt:lpstr>
      <vt:lpstr>Псевдокласове и псевдоелементи</vt:lpstr>
      <vt:lpstr>Псевдокласове и псевдоелементи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Valery Dachev</cp:lastModifiedBy>
  <cp:revision>420</cp:revision>
  <dcterms:created xsi:type="dcterms:W3CDTF">2014-04-11T09:43:14Z</dcterms:created>
  <dcterms:modified xsi:type="dcterms:W3CDTF">2015-08-14T10:00:41Z</dcterms:modified>
</cp:coreProperties>
</file>